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Lst>
  <p:notesMasterIdLst>
    <p:notesMasterId r:id="rId49"/>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8" r:id="rId34"/>
    <p:sldId id="289" r:id="rId35"/>
    <p:sldId id="290" r:id="rId36"/>
    <p:sldId id="291" r:id="rId37"/>
    <p:sldId id="292" r:id="rId38"/>
    <p:sldId id="293" r:id="rId39"/>
    <p:sldId id="294" r:id="rId40"/>
    <p:sldId id="295" r:id="rId41"/>
    <p:sldId id="298" r:id="rId42"/>
    <p:sldId id="299" r:id="rId43"/>
    <p:sldId id="300" r:id="rId44"/>
    <p:sldId id="296" r:id="rId45"/>
    <p:sldId id="297" r:id="rId46"/>
    <p:sldId id="301" r:id="rId47"/>
    <p:sldId id="302" r:id="rId48"/>
  </p:sldIdLst>
  <p:sldSz cx="12192000" cy="6858000"/>
  <p:notesSz cx="6954838" cy="92408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04" userDrawn="1">
          <p15:clr>
            <a:srgbClr val="A4A3A4"/>
          </p15:clr>
        </p15:guide>
        <p15:guide id="2" pos="3840">
          <p15:clr>
            <a:srgbClr val="A4A3A4"/>
          </p15:clr>
        </p15:guide>
        <p15:guide id="3" pos="288" userDrawn="1">
          <p15:clr>
            <a:srgbClr val="A4A3A4"/>
          </p15:clr>
        </p15:guide>
        <p15:guide id="4" pos="7392" userDrawn="1">
          <p15:clr>
            <a:srgbClr val="A4A3A4"/>
          </p15:clr>
        </p15:guide>
        <p15:guide id="5" orient="horz" pos="864" userDrawn="1">
          <p15:clr>
            <a:srgbClr val="A4A3A4"/>
          </p15:clr>
        </p15:guide>
        <p15:guide id="6" orient="horz" pos="3600" userDrawn="1">
          <p15:clr>
            <a:srgbClr val="A4A3A4"/>
          </p15:clr>
        </p15:guide>
        <p15:guide id="7" orient="horz" pos="3720"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hc6cMLIgirq2wZY0I4Uo7gK3O4S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F52E3E-7225-615B-3475-DD7D7A185FC6}" name="Zumeta Edmonds, Rebecca" initials="RZ" userId="S::rzumetaedmonds@air.org::b2e63e99-418a-4446-86de-a1daf7a89e4a" providerId="AD"/>
  <p188:author id="{491DFF6A-D745-EBED-2959-A3CFA3278504}" name="Merkle, Cat" initials="CM" userId="S::cmerkle@air.org::a9581f9e-37bc-4cc6-a5d4-8f8234d67551" providerId="AD"/>
  <p188:author id="{D6FB6DB1-F234-0431-92D1-D0CD5BA41594}" name="Tardio, Lois" initials="LT" userId="S::ltardio@air.org::0a69caac-a86b-48cc-9b91-7d88e1cded24" providerId="AD"/>
  <p188:author id="{A4289AC0-64CF-F5C1-30C0-36B2EC08C03F}" name="Sorensen, Diane" initials="DS" userId="S::dsorensen@air.org::a037c479-6e7a-4397-9e7c-25f2ee0050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CEEAC-582B-40DD-8E08-90D731D04104}" v="18" dt="2024-10-21T20:21:01.146"/>
    <p1510:client id="{5591A9E2-AC98-4BE6-B393-7007AFFF44D4}" v="5108" dt="2024-10-21T20:18:35.920"/>
    <p1510:client id="{6CD97CF6-3349-44F4-9C4F-C92512ED8D7C}" v="1" dt="2024-10-21T18:36:43.174"/>
  </p1510:revLst>
</p1510:revInfo>
</file>

<file path=ppt/tableStyles.xml><?xml version="1.0" encoding="utf-8"?>
<a:tblStyleLst xmlns:a="http://schemas.openxmlformats.org/drawingml/2006/main" def="{8D43156F-B852-49D8-BB9D-A37D8B6EE8A0}">
  <a:tblStyle styleId="{8D43156F-B852-49D8-BB9D-A37D8B6EE8A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4E8E7"/>
          </a:solidFill>
        </a:fill>
      </a:tcStyle>
    </a:wholeTbl>
    <a:band1H>
      <a:tcTxStyle/>
      <a:tcStyle>
        <a:tcBdr/>
        <a:fill>
          <a:solidFill>
            <a:srgbClr val="E9CFCC"/>
          </a:solidFill>
        </a:fill>
      </a:tcStyle>
    </a:band1H>
    <a:band2H>
      <a:tcTxStyle/>
      <a:tcStyle>
        <a:tcBdr/>
      </a:tcStyle>
    </a:band2H>
    <a:band1V>
      <a:tcTxStyle/>
      <a:tcStyle>
        <a:tcBdr/>
        <a:fill>
          <a:solidFill>
            <a:srgbClr val="E9CFCC"/>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78" autoAdjust="0"/>
    <p:restoredTop sz="86469" autoAdjust="0"/>
  </p:normalViewPr>
  <p:slideViewPr>
    <p:cSldViewPr snapToGrid="0">
      <p:cViewPr varScale="1">
        <p:scale>
          <a:sx n="93" d="100"/>
          <a:sy n="93" d="100"/>
        </p:scale>
        <p:origin x="132" y="66"/>
      </p:cViewPr>
      <p:guideLst>
        <p:guide orient="horz" pos="504"/>
        <p:guide pos="3840"/>
        <p:guide pos="288"/>
        <p:guide pos="7392"/>
        <p:guide orient="horz" pos="864"/>
        <p:guide orient="horz" pos="3600"/>
        <p:guide orient="horz" pos="3720"/>
      </p:guideLst>
    </p:cSldViewPr>
  </p:slideViewPr>
  <p:outlineViewPr>
    <p:cViewPr>
      <p:scale>
        <a:sx n="33" d="100"/>
        <a:sy n="33" d="100"/>
      </p:scale>
      <p:origin x="0" y="-16387"/>
    </p:cViewPr>
  </p:outlineViewPr>
  <p:notesTextViewPr>
    <p:cViewPr>
      <p:scale>
        <a:sx n="1" d="1"/>
        <a:sy n="1" d="1"/>
      </p:scale>
      <p:origin x="0" y="0"/>
    </p:cViewPr>
  </p:notesTextViewPr>
  <p:sorterViewPr>
    <p:cViewPr>
      <p:scale>
        <a:sx n="200" d="100"/>
        <a:sy n="200" d="100"/>
      </p:scale>
      <p:origin x="0" y="-525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5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 name="Google Shape;5;n"/>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 name="Google Shape;6;n"/>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sldNum" idx="12"/>
          </p:nvPr>
        </p:nvSpPr>
        <p:spPr>
          <a:xfrm>
            <a:off x="3386937" y="8970279"/>
            <a:ext cx="180966" cy="230084"/>
          </a:xfrm>
          <a:prstGeom prst="rect">
            <a:avLst/>
          </a:prstGeom>
          <a:noFill/>
          <a:ln>
            <a:noFill/>
          </a:ln>
        </p:spPr>
        <p:txBody>
          <a:bodyPr spcFirstLastPara="1" wrap="square" lIns="0" tIns="0" rIns="0" bIns="46258" anchor="ctr" anchorCtr="1">
            <a:noAutofit/>
          </a:bodyPr>
          <a:lstStyle/>
          <a:p>
            <a:pPr algn="ctr">
              <a:buSzPts val="1200"/>
            </a:pPr>
            <a:fld id="{00000000-1234-1234-1234-123412341234}" type="slidenum">
              <a:rPr lang="en-US" sz="1200" smtClean="0">
                <a:solidFill>
                  <a:schemeClr val="dk1"/>
                </a:solidFill>
                <a:latin typeface="Calibri"/>
                <a:ea typeface="Calibri"/>
                <a:cs typeface="Calibri"/>
                <a:sym typeface="Calibri"/>
              </a:rPr>
              <a:pPr algn="ctr">
                <a:buSzPts val="1200"/>
              </a:pPr>
              <a:t>‹#›</a:t>
            </a:fld>
            <a:endParaRPr lang="en-US" sz="12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152" name="Google Shape;152;p2: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1: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1: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53" name="Google Shape;253;p11: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2: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2: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63" name="Google Shape;263;p12: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3: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3: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71" name="Google Shape;271;p13: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4: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4: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b="1" dirty="0"/>
          </a:p>
        </p:txBody>
      </p:sp>
      <p:sp>
        <p:nvSpPr>
          <p:cNvPr id="281" name="Google Shape;281;p14: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5: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15: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91" name="Google Shape;291;p15: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6: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6: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02" name="Google Shape;302;p16: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7: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7: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12" name="Google Shape;312;p17: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8: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8: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20" name="Google Shape;320;p18: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17</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9: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9: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28" name="Google Shape;328;p19: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0: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36" name="Google Shape;336;p20: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a:spLocks noGrp="1" noRot="1" noChangeAspect="1"/>
          </p:cNvSpPr>
          <p:nvPr>
            <p:ph type="sldImg" idx="2"/>
          </p:nvPr>
        </p:nvSpPr>
        <p:spPr>
          <a:xfrm>
            <a:off x="1062038" y="688975"/>
            <a:ext cx="4841875"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161" name="Google Shape;161;p3:notes"/>
          <p:cNvSpPr txBox="1">
            <a:spLocks noGrp="1"/>
          </p:cNvSpPr>
          <p:nvPr>
            <p:ph type="sldNum" idx="12"/>
          </p:nvPr>
        </p:nvSpPr>
        <p:spPr>
          <a:xfrm>
            <a:off x="3399636" y="8970275"/>
            <a:ext cx="155672"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a:t>
            </a:fld>
            <a:endParaRPr dirty="0"/>
          </a:p>
        </p:txBody>
      </p:sp>
      <p:sp>
        <p:nvSpPr>
          <p:cNvPr id="162" name="Google Shape;162;p3:notes"/>
          <p:cNvSpPr txBox="1">
            <a:spLocks noGrp="1"/>
          </p:cNvSpPr>
          <p:nvPr>
            <p:ph type="dt" idx="10"/>
          </p:nvPr>
        </p:nvSpPr>
        <p:spPr>
          <a:xfrm>
            <a:off x="3939470" y="8624788"/>
            <a:ext cx="3013621" cy="616149"/>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163" name="Google Shape;163;p3:notes"/>
          <p:cNvSpPr txBox="1">
            <a:spLocks noGrp="1"/>
          </p:cNvSpPr>
          <p:nvPr>
            <p:ph type="ftr" idx="11"/>
          </p:nvPr>
        </p:nvSpPr>
        <p:spPr>
          <a:xfrm>
            <a:off x="4" y="8624790"/>
            <a:ext cx="3013621" cy="616149"/>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1: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21: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44" name="Google Shape;344;p21: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2: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22: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53" name="Google Shape;353;p22: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3: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23: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61" name="Google Shape;361;p23: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4: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24: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69" name="Google Shape;369;p24: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23</a:t>
            </a:fld>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5: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5: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79" name="Google Shape;379;p25: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6: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6: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389" name="Google Shape;389;p26: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25</a:t>
            </a:fld>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7: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7: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400" name="Google Shape;400;p27: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8: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28: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410" name="Google Shape;410;p28: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27</a:t>
            </a:fld>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9: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9: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424" name="Google Shape;424;p29: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28</a:t>
            </a:fld>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1: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31: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444" name="Google Shape;444;p31: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29</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1062038" y="688975"/>
            <a:ext cx="4840287"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177" name="Google Shape;177;p4:notes"/>
          <p:cNvSpPr txBox="1">
            <a:spLocks noGrp="1"/>
          </p:cNvSpPr>
          <p:nvPr>
            <p:ph type="sldNum" idx="12"/>
          </p:nvPr>
        </p:nvSpPr>
        <p:spPr>
          <a:xfrm>
            <a:off x="3438527" y="8970276"/>
            <a:ext cx="77785" cy="230084"/>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a:t>
            </a:fld>
            <a:endParaRPr dirty="0"/>
          </a:p>
        </p:txBody>
      </p:sp>
      <p:sp>
        <p:nvSpPr>
          <p:cNvPr id="178" name="Google Shape;178;p4:notes"/>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179" name="Google Shape;179;p4:notes"/>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2: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32: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473" name="Google Shape;473;p32: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30</a:t>
            </a:fld>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3: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3: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b="1" dirty="0"/>
          </a:p>
        </p:txBody>
      </p:sp>
      <p:sp>
        <p:nvSpPr>
          <p:cNvPr id="481" name="Google Shape;481;p33: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31</a:t>
            </a:fld>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34: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34: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493" name="Google Shape;493;p34: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32</a:t>
            </a:fld>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5: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p35: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02" name="Google Shape;502;p35: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33</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6:notes"/>
          <p:cNvSpPr>
            <a:spLocks noGrp="1" noRot="1" noChangeAspect="1"/>
          </p:cNvSpPr>
          <p:nvPr>
            <p:ph type="sldImg" idx="2"/>
          </p:nvPr>
        </p:nvSpPr>
        <p:spPr>
          <a:xfrm>
            <a:off x="1062038" y="688975"/>
            <a:ext cx="4841875"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36: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11" name="Google Shape;511;p36:notes"/>
          <p:cNvSpPr txBox="1">
            <a:spLocks noGrp="1"/>
          </p:cNvSpPr>
          <p:nvPr>
            <p:ph type="sldNum" idx="12"/>
          </p:nvPr>
        </p:nvSpPr>
        <p:spPr>
          <a:xfrm>
            <a:off x="3399636" y="8970275"/>
            <a:ext cx="155672"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34</a:t>
            </a:fld>
            <a:endParaRPr dirty="0"/>
          </a:p>
        </p:txBody>
      </p:sp>
      <p:sp>
        <p:nvSpPr>
          <p:cNvPr id="512" name="Google Shape;512;p36:notes"/>
          <p:cNvSpPr txBox="1">
            <a:spLocks noGrp="1"/>
          </p:cNvSpPr>
          <p:nvPr>
            <p:ph type="dt" idx="10"/>
          </p:nvPr>
        </p:nvSpPr>
        <p:spPr>
          <a:xfrm>
            <a:off x="3939470" y="8624788"/>
            <a:ext cx="3013621" cy="616149"/>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513" name="Google Shape;513;p36:notes"/>
          <p:cNvSpPr txBox="1">
            <a:spLocks noGrp="1"/>
          </p:cNvSpPr>
          <p:nvPr>
            <p:ph type="ftr" idx="11"/>
          </p:nvPr>
        </p:nvSpPr>
        <p:spPr>
          <a:xfrm>
            <a:off x="4" y="8624790"/>
            <a:ext cx="3013621" cy="616149"/>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7:notes"/>
          <p:cNvSpPr>
            <a:spLocks noGrp="1" noRot="1" noChangeAspect="1"/>
          </p:cNvSpPr>
          <p:nvPr>
            <p:ph type="sldImg" idx="2"/>
          </p:nvPr>
        </p:nvSpPr>
        <p:spPr>
          <a:xfrm>
            <a:off x="1062038" y="688975"/>
            <a:ext cx="4841875"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37: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23" name="Google Shape;523;p37:notes"/>
          <p:cNvSpPr txBox="1">
            <a:spLocks noGrp="1"/>
          </p:cNvSpPr>
          <p:nvPr>
            <p:ph type="sldNum" idx="12"/>
          </p:nvPr>
        </p:nvSpPr>
        <p:spPr>
          <a:xfrm>
            <a:off x="3399636" y="8970275"/>
            <a:ext cx="155672"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35</a:t>
            </a:fld>
            <a:endParaRPr dirty="0"/>
          </a:p>
        </p:txBody>
      </p:sp>
      <p:sp>
        <p:nvSpPr>
          <p:cNvPr id="524" name="Google Shape;524;p37:notes"/>
          <p:cNvSpPr txBox="1">
            <a:spLocks noGrp="1"/>
          </p:cNvSpPr>
          <p:nvPr>
            <p:ph type="dt" idx="10"/>
          </p:nvPr>
        </p:nvSpPr>
        <p:spPr>
          <a:xfrm>
            <a:off x="3939470" y="8624788"/>
            <a:ext cx="3013621" cy="616149"/>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525" name="Google Shape;525;p37:notes"/>
          <p:cNvSpPr txBox="1">
            <a:spLocks noGrp="1"/>
          </p:cNvSpPr>
          <p:nvPr>
            <p:ph type="ftr" idx="11"/>
          </p:nvPr>
        </p:nvSpPr>
        <p:spPr>
          <a:xfrm>
            <a:off x="4" y="8624790"/>
            <a:ext cx="3013621" cy="616149"/>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38: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38: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34" name="Google Shape;534;p38: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36</a:t>
            </a:fld>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9: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p39: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43" name="Google Shape;543;p39: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37</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40: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p40: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51" name="Google Shape;551;p40: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38</a:t>
            </a:fld>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2: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42: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79" name="Google Shape;579;p42: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39</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5:notes"/>
          <p:cNvSpPr>
            <a:spLocks noGrp="1" noRot="1" noChangeAspect="1"/>
          </p:cNvSpPr>
          <p:nvPr>
            <p:ph type="sldImg" idx="2"/>
          </p:nvPr>
        </p:nvSpPr>
        <p:spPr>
          <a:xfrm>
            <a:off x="1062038" y="688975"/>
            <a:ext cx="4841875"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5: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187" name="Google Shape;187;p5:notes"/>
          <p:cNvSpPr txBox="1">
            <a:spLocks noGrp="1"/>
          </p:cNvSpPr>
          <p:nvPr>
            <p:ph type="sldNum" idx="12"/>
          </p:nvPr>
        </p:nvSpPr>
        <p:spPr>
          <a:xfrm>
            <a:off x="3399636" y="8970276"/>
            <a:ext cx="155567" cy="230084"/>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4</a:t>
            </a:fld>
            <a:endParaRPr dirty="0"/>
          </a:p>
        </p:txBody>
      </p:sp>
      <p:sp>
        <p:nvSpPr>
          <p:cNvPr id="188" name="Google Shape;188;p5:notes"/>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189" name="Google Shape;189;p5:notes"/>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43: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43: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87" name="Google Shape;587;p43: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40</a:t>
            </a:fld>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4: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44: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96" name="Google Shape;596;p44:notes"/>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597" name="Google Shape;597;p44:notes"/>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
        <p:nvSpPr>
          <p:cNvPr id="598" name="Google Shape;598;p44:notes"/>
          <p:cNvSpPr txBox="1">
            <a:spLocks noGrp="1"/>
          </p:cNvSpPr>
          <p:nvPr>
            <p:ph type="sldNum" idx="12"/>
          </p:nvPr>
        </p:nvSpPr>
        <p:spPr>
          <a:xfrm>
            <a:off x="3386937" y="8970279"/>
            <a:ext cx="180966" cy="230084"/>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41</a:t>
            </a:fld>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41:notes"/>
          <p:cNvSpPr>
            <a:spLocks noGrp="1" noRot="1" noChangeAspect="1"/>
          </p:cNvSpPr>
          <p:nvPr>
            <p:ph type="sldImg" idx="2"/>
          </p:nvPr>
        </p:nvSpPr>
        <p:spPr>
          <a:xfrm>
            <a:off x="1062038" y="688975"/>
            <a:ext cx="4841875"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p41: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561" name="Google Shape;561;p41:notes"/>
          <p:cNvSpPr txBox="1">
            <a:spLocks noGrp="1"/>
          </p:cNvSpPr>
          <p:nvPr>
            <p:ph type="sldNum" idx="12"/>
          </p:nvPr>
        </p:nvSpPr>
        <p:spPr>
          <a:xfrm>
            <a:off x="3399636" y="8970275"/>
            <a:ext cx="155672"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42</a:t>
            </a:fld>
            <a:endParaRPr dirty="0"/>
          </a:p>
        </p:txBody>
      </p:sp>
      <p:sp>
        <p:nvSpPr>
          <p:cNvPr id="562" name="Google Shape;562;p41:notes"/>
          <p:cNvSpPr txBox="1">
            <a:spLocks noGrp="1"/>
          </p:cNvSpPr>
          <p:nvPr>
            <p:ph type="dt" idx="10"/>
          </p:nvPr>
        </p:nvSpPr>
        <p:spPr>
          <a:xfrm>
            <a:off x="3939470" y="8624788"/>
            <a:ext cx="3013621" cy="616149"/>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563" name="Google Shape;563;p41:notes"/>
          <p:cNvSpPr txBox="1">
            <a:spLocks noGrp="1"/>
          </p:cNvSpPr>
          <p:nvPr>
            <p:ph type="ftr" idx="11"/>
          </p:nvPr>
        </p:nvSpPr>
        <p:spPr>
          <a:xfrm>
            <a:off x="4" y="8624790"/>
            <a:ext cx="3013621" cy="616149"/>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0a961d9fec_7_5: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0a961d9fec_7_5:notes"/>
          <p:cNvSpPr txBox="1">
            <a:spLocks noGrp="1"/>
          </p:cNvSpPr>
          <p:nvPr>
            <p:ph type="body" idx="1"/>
          </p:nvPr>
        </p:nvSpPr>
        <p:spPr>
          <a:xfrm>
            <a:off x="1" y="3516784"/>
            <a:ext cx="6953254" cy="4999767"/>
          </a:xfrm>
          <a:prstGeom prst="rect">
            <a:avLst/>
          </a:prstGeom>
        </p:spPr>
        <p:txBody>
          <a:bodyPr spcFirstLastPara="1" wrap="square" lIns="92516" tIns="46258" rIns="92516" bIns="46258" anchor="t" anchorCtr="0">
            <a:noAutofit/>
          </a:bodyPr>
          <a:lstStyle/>
          <a:p>
            <a:pPr marL="0" indent="0"/>
            <a:endParaRPr dirty="0"/>
          </a:p>
        </p:txBody>
      </p:sp>
      <p:sp>
        <p:nvSpPr>
          <p:cNvPr id="571" name="Google Shape;571;g30a961d9fec_7_5:notes"/>
          <p:cNvSpPr txBox="1">
            <a:spLocks noGrp="1"/>
          </p:cNvSpPr>
          <p:nvPr>
            <p:ph type="sldNum" idx="12"/>
          </p:nvPr>
        </p:nvSpPr>
        <p:spPr>
          <a:xfrm>
            <a:off x="3386937" y="8970278"/>
            <a:ext cx="180924" cy="230200"/>
          </a:xfrm>
          <a:prstGeom prst="rect">
            <a:avLst/>
          </a:prstGeom>
        </p:spPr>
        <p:txBody>
          <a:bodyPr spcFirstLastPara="1" wrap="square" lIns="0" tIns="0" rIns="0" bIns="46258" anchor="ctr" anchorCtr="1">
            <a:noAutofit/>
          </a:bodyPr>
          <a:lstStyle/>
          <a:p>
            <a:pPr algn="ctr">
              <a:buSzPts val="1200"/>
            </a:pPr>
            <a:fld id="{00000000-1234-1234-1234-123412341234}" type="slidenum">
              <a:rPr lang="en-US"/>
              <a:pPr algn="ctr">
                <a:buSzPts val="1200"/>
              </a:pPr>
              <a:t>43</a:t>
            </a:fld>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a:extLst>
            <a:ext uri="{FF2B5EF4-FFF2-40B4-BE49-F238E27FC236}">
              <a16:creationId xmlns:a16="http://schemas.microsoft.com/office/drawing/2014/main" id="{2A6425EC-063A-3337-A84D-AE6F8EE6E4F5}"/>
            </a:ext>
          </a:extLst>
        </p:cNvPr>
        <p:cNvGrpSpPr/>
        <p:nvPr/>
      </p:nvGrpSpPr>
      <p:grpSpPr>
        <a:xfrm>
          <a:off x="0" y="0"/>
          <a:ext cx="0" cy="0"/>
          <a:chOff x="0" y="0"/>
          <a:chExt cx="0" cy="0"/>
        </a:xfrm>
      </p:grpSpPr>
      <p:sp>
        <p:nvSpPr>
          <p:cNvPr id="569" name="Google Shape;569;g30a961d9fec_7_5:notes">
            <a:extLst>
              <a:ext uri="{FF2B5EF4-FFF2-40B4-BE49-F238E27FC236}">
                <a16:creationId xmlns:a16="http://schemas.microsoft.com/office/drawing/2014/main" id="{B499EE85-23A2-FF50-B297-9D31B2735BFA}"/>
              </a:ext>
            </a:extLst>
          </p:cNvPr>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0a961d9fec_7_5:notes">
            <a:extLst>
              <a:ext uri="{FF2B5EF4-FFF2-40B4-BE49-F238E27FC236}">
                <a16:creationId xmlns:a16="http://schemas.microsoft.com/office/drawing/2014/main" id="{4F1E8DA2-A368-60FE-101D-602D5C83E863}"/>
              </a:ext>
            </a:extLst>
          </p:cNvPr>
          <p:cNvSpPr txBox="1">
            <a:spLocks noGrp="1"/>
          </p:cNvSpPr>
          <p:nvPr>
            <p:ph type="body" idx="1"/>
          </p:nvPr>
        </p:nvSpPr>
        <p:spPr>
          <a:xfrm>
            <a:off x="1" y="3516784"/>
            <a:ext cx="6953254" cy="4999767"/>
          </a:xfrm>
          <a:prstGeom prst="rect">
            <a:avLst/>
          </a:prstGeom>
        </p:spPr>
        <p:txBody>
          <a:bodyPr spcFirstLastPara="1" wrap="square" lIns="92516" tIns="46258" rIns="92516" bIns="46258" anchor="t" anchorCtr="0">
            <a:noAutofit/>
          </a:bodyPr>
          <a:lstStyle/>
          <a:p>
            <a:pPr marL="0" indent="0"/>
            <a:endParaRPr dirty="0"/>
          </a:p>
        </p:txBody>
      </p:sp>
      <p:sp>
        <p:nvSpPr>
          <p:cNvPr id="571" name="Google Shape;571;g30a961d9fec_7_5:notes">
            <a:extLst>
              <a:ext uri="{FF2B5EF4-FFF2-40B4-BE49-F238E27FC236}">
                <a16:creationId xmlns:a16="http://schemas.microsoft.com/office/drawing/2014/main" id="{235396E1-2A87-51F3-C6B2-285538AABC27}"/>
              </a:ext>
            </a:extLst>
          </p:cNvPr>
          <p:cNvSpPr txBox="1">
            <a:spLocks noGrp="1"/>
          </p:cNvSpPr>
          <p:nvPr>
            <p:ph type="sldNum" idx="12"/>
          </p:nvPr>
        </p:nvSpPr>
        <p:spPr>
          <a:xfrm>
            <a:off x="3386937" y="8970278"/>
            <a:ext cx="180924" cy="230200"/>
          </a:xfrm>
          <a:prstGeom prst="rect">
            <a:avLst/>
          </a:prstGeom>
        </p:spPr>
        <p:txBody>
          <a:bodyPr spcFirstLastPara="1" wrap="square" lIns="0" tIns="0" rIns="0" bIns="46258" anchor="ctr" anchorCtr="1">
            <a:noAutofit/>
          </a:bodyPr>
          <a:lstStyle/>
          <a:p>
            <a:pPr algn="ctr">
              <a:buSzPts val="1200"/>
            </a:pPr>
            <a:fld id="{00000000-1234-1234-1234-123412341234}" type="slidenum">
              <a:rPr lang="en-US"/>
              <a:pPr algn="ctr">
                <a:buSzPts val="1200"/>
              </a:pPr>
              <a:t>44</a:t>
            </a:fld>
            <a:endParaRPr dirty="0"/>
          </a:p>
        </p:txBody>
      </p:sp>
    </p:spTree>
    <p:extLst>
      <p:ext uri="{BB962C8B-B14F-4D97-AF65-F5344CB8AC3E}">
        <p14:creationId xmlns:p14="http://schemas.microsoft.com/office/powerpoint/2010/main" val="18220744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a:extLst>
            <a:ext uri="{FF2B5EF4-FFF2-40B4-BE49-F238E27FC236}">
              <a16:creationId xmlns:a16="http://schemas.microsoft.com/office/drawing/2014/main" id="{2A6425EC-063A-3337-A84D-AE6F8EE6E4F5}"/>
            </a:ext>
          </a:extLst>
        </p:cNvPr>
        <p:cNvGrpSpPr/>
        <p:nvPr/>
      </p:nvGrpSpPr>
      <p:grpSpPr>
        <a:xfrm>
          <a:off x="0" y="0"/>
          <a:ext cx="0" cy="0"/>
          <a:chOff x="0" y="0"/>
          <a:chExt cx="0" cy="0"/>
        </a:xfrm>
      </p:grpSpPr>
      <p:sp>
        <p:nvSpPr>
          <p:cNvPr id="569" name="Google Shape;569;g30a961d9fec_7_5:notes">
            <a:extLst>
              <a:ext uri="{FF2B5EF4-FFF2-40B4-BE49-F238E27FC236}">
                <a16:creationId xmlns:a16="http://schemas.microsoft.com/office/drawing/2014/main" id="{B499EE85-23A2-FF50-B297-9D31B2735BFA}"/>
              </a:ext>
            </a:extLst>
          </p:cNvPr>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0a961d9fec_7_5:notes">
            <a:extLst>
              <a:ext uri="{FF2B5EF4-FFF2-40B4-BE49-F238E27FC236}">
                <a16:creationId xmlns:a16="http://schemas.microsoft.com/office/drawing/2014/main" id="{4F1E8DA2-A368-60FE-101D-602D5C83E863}"/>
              </a:ext>
            </a:extLst>
          </p:cNvPr>
          <p:cNvSpPr txBox="1">
            <a:spLocks noGrp="1"/>
          </p:cNvSpPr>
          <p:nvPr>
            <p:ph type="body" idx="1"/>
          </p:nvPr>
        </p:nvSpPr>
        <p:spPr>
          <a:xfrm>
            <a:off x="1" y="3516784"/>
            <a:ext cx="6953254" cy="4999767"/>
          </a:xfrm>
          <a:prstGeom prst="rect">
            <a:avLst/>
          </a:prstGeom>
        </p:spPr>
        <p:txBody>
          <a:bodyPr spcFirstLastPara="1" wrap="square" lIns="92516" tIns="46258" rIns="92516" bIns="46258" anchor="t" anchorCtr="0">
            <a:noAutofit/>
          </a:bodyPr>
          <a:lstStyle/>
          <a:p>
            <a:pPr marL="0" indent="0"/>
            <a:endParaRPr dirty="0"/>
          </a:p>
        </p:txBody>
      </p:sp>
      <p:sp>
        <p:nvSpPr>
          <p:cNvPr id="571" name="Google Shape;571;g30a961d9fec_7_5:notes">
            <a:extLst>
              <a:ext uri="{FF2B5EF4-FFF2-40B4-BE49-F238E27FC236}">
                <a16:creationId xmlns:a16="http://schemas.microsoft.com/office/drawing/2014/main" id="{235396E1-2A87-51F3-C6B2-285538AABC27}"/>
              </a:ext>
            </a:extLst>
          </p:cNvPr>
          <p:cNvSpPr txBox="1">
            <a:spLocks noGrp="1"/>
          </p:cNvSpPr>
          <p:nvPr>
            <p:ph type="sldNum" idx="12"/>
          </p:nvPr>
        </p:nvSpPr>
        <p:spPr>
          <a:xfrm>
            <a:off x="3386937" y="8970278"/>
            <a:ext cx="180924" cy="230200"/>
          </a:xfrm>
          <a:prstGeom prst="rect">
            <a:avLst/>
          </a:prstGeom>
        </p:spPr>
        <p:txBody>
          <a:bodyPr spcFirstLastPara="1" wrap="square" lIns="0" tIns="0" rIns="0" bIns="46258" anchor="ctr" anchorCtr="1">
            <a:noAutofit/>
          </a:bodyPr>
          <a:lstStyle/>
          <a:p>
            <a:pPr algn="ctr">
              <a:buSzPts val="1200"/>
            </a:pPr>
            <a:fld id="{00000000-1234-1234-1234-123412341234}" type="slidenum">
              <a:rPr lang="en-US"/>
              <a:pPr algn="ctr">
                <a:buSzPts val="1200"/>
              </a:pPr>
              <a:t>45</a:t>
            </a:fld>
            <a:endParaRPr dirty="0"/>
          </a:p>
        </p:txBody>
      </p:sp>
    </p:spTree>
    <p:extLst>
      <p:ext uri="{BB962C8B-B14F-4D97-AF65-F5344CB8AC3E}">
        <p14:creationId xmlns:p14="http://schemas.microsoft.com/office/powerpoint/2010/main" val="1882113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6: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6: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00" name="Google Shape;200;p6:notes"/>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201" name="Google Shape;201;p6:notes"/>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
        <p:nvSpPr>
          <p:cNvPr id="202" name="Google Shape;202;p6:notes"/>
          <p:cNvSpPr txBox="1">
            <a:spLocks noGrp="1"/>
          </p:cNvSpPr>
          <p:nvPr>
            <p:ph type="sldNum" idx="12"/>
          </p:nvPr>
        </p:nvSpPr>
        <p:spPr>
          <a:xfrm>
            <a:off x="3386937" y="8970279"/>
            <a:ext cx="180966" cy="230084"/>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7: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7: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11" name="Google Shape;211;p7: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8: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8: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21" name="Google Shape;221;p8:notes"/>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222" name="Google Shape;222;p8:notes"/>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
        <p:nvSpPr>
          <p:cNvPr id="223" name="Google Shape;223;p8:notes"/>
          <p:cNvSpPr txBox="1">
            <a:spLocks noGrp="1"/>
          </p:cNvSpPr>
          <p:nvPr>
            <p:ph type="sldNum" idx="12"/>
          </p:nvPr>
        </p:nvSpPr>
        <p:spPr>
          <a:xfrm>
            <a:off x="3386937" y="8970279"/>
            <a:ext cx="180966" cy="230084"/>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a:spLocks noGrp="1" noRot="1" noChangeAspect="1"/>
          </p:cNvSpPr>
          <p:nvPr>
            <p:ph type="sldImg" idx="2"/>
          </p:nvPr>
        </p:nvSpPr>
        <p:spPr>
          <a:xfrm>
            <a:off x="1062038" y="688975"/>
            <a:ext cx="4841875" cy="2724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9:notes"/>
          <p:cNvSpPr txBox="1">
            <a:spLocks noGrp="1"/>
          </p:cNvSpPr>
          <p:nvPr>
            <p:ph type="body" idx="1"/>
          </p:nvPr>
        </p:nvSpPr>
        <p:spPr>
          <a:xfrm>
            <a:off x="1" y="3516785"/>
            <a:ext cx="6953229" cy="4999682"/>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31" name="Google Shape;231;p9:notes"/>
          <p:cNvSpPr txBox="1">
            <a:spLocks noGrp="1"/>
          </p:cNvSpPr>
          <p:nvPr>
            <p:ph type="sldNum" idx="12"/>
          </p:nvPr>
        </p:nvSpPr>
        <p:spPr>
          <a:xfrm>
            <a:off x="3438527" y="8970276"/>
            <a:ext cx="77785" cy="230084"/>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8</a:t>
            </a:fld>
            <a:endParaRPr dirty="0"/>
          </a:p>
        </p:txBody>
      </p:sp>
      <p:sp>
        <p:nvSpPr>
          <p:cNvPr id="232" name="Google Shape;232;p9:notes"/>
          <p:cNvSpPr txBox="1">
            <a:spLocks noGrp="1"/>
          </p:cNvSpPr>
          <p:nvPr>
            <p:ph type="dt" idx="10"/>
          </p:nvPr>
        </p:nvSpPr>
        <p:spPr>
          <a:xfrm>
            <a:off x="3939470" y="8624788"/>
            <a:ext cx="3013763" cy="616056"/>
          </a:xfrm>
          <a:prstGeom prst="rect">
            <a:avLst/>
          </a:prstGeom>
          <a:noFill/>
          <a:ln>
            <a:noFill/>
          </a:ln>
        </p:spPr>
        <p:txBody>
          <a:bodyPr spcFirstLastPara="1" wrap="square" lIns="92516" tIns="46258" rIns="92516" bIns="46258" anchor="b" anchorCtr="0">
            <a:noAutofit/>
          </a:bodyPr>
          <a:lstStyle/>
          <a:p>
            <a:r>
              <a:rPr lang="en-US" dirty="0"/>
              <a:t>(added from Insert tab, Header &amp; Footer icon, Fixed Date and time)  1/23/2018</a:t>
            </a:r>
            <a:endParaRPr dirty="0"/>
          </a:p>
        </p:txBody>
      </p:sp>
      <p:sp>
        <p:nvSpPr>
          <p:cNvPr id="233" name="Google Shape;233;p9:notes"/>
          <p:cNvSpPr txBox="1">
            <a:spLocks noGrp="1"/>
          </p:cNvSpPr>
          <p:nvPr>
            <p:ph type="ftr" idx="11"/>
          </p:nvPr>
        </p:nvSpPr>
        <p:spPr>
          <a:xfrm>
            <a:off x="4" y="8624791"/>
            <a:ext cx="3013763" cy="616056"/>
          </a:xfrm>
          <a:prstGeom prst="rect">
            <a:avLst/>
          </a:prstGeom>
          <a:noFill/>
          <a:ln>
            <a:noFill/>
          </a:ln>
        </p:spPr>
        <p:txBody>
          <a:bodyPr spcFirstLastPara="1" wrap="square" lIns="92516" tIns="46258" rIns="92516" bIns="46258" anchor="b" anchorCtr="0">
            <a:noAutofit/>
          </a:bodyPr>
          <a:lstStyle/>
          <a:p>
            <a:r>
              <a:rPr lang="en-US" dirty="0"/>
              <a:t>Presentation Title (added from Insert tab, Header &amp; Footer icon)</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0:notes"/>
          <p:cNvSpPr>
            <a:spLocks noGrp="1" noRot="1" noChangeAspect="1"/>
          </p:cNvSpPr>
          <p:nvPr>
            <p:ph type="sldImg" idx="2"/>
          </p:nvPr>
        </p:nvSpPr>
        <p:spPr>
          <a:xfrm>
            <a:off x="1058863" y="685800"/>
            <a:ext cx="4837112" cy="2722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0:notes"/>
          <p:cNvSpPr txBox="1">
            <a:spLocks noGrp="1"/>
          </p:cNvSpPr>
          <p:nvPr>
            <p:ph type="body" idx="1"/>
          </p:nvPr>
        </p:nvSpPr>
        <p:spPr>
          <a:xfrm>
            <a:off x="1" y="3516784"/>
            <a:ext cx="6953254" cy="4999767"/>
          </a:xfrm>
          <a:prstGeom prst="rect">
            <a:avLst/>
          </a:prstGeom>
          <a:noFill/>
          <a:ln>
            <a:noFill/>
          </a:ln>
        </p:spPr>
        <p:txBody>
          <a:bodyPr spcFirstLastPara="1" wrap="square" lIns="92516" tIns="46258" rIns="92516" bIns="46258" anchor="t" anchorCtr="0">
            <a:noAutofit/>
          </a:bodyPr>
          <a:lstStyle/>
          <a:p>
            <a:pPr marL="0" indent="0"/>
            <a:endParaRPr dirty="0"/>
          </a:p>
        </p:txBody>
      </p:sp>
      <p:sp>
        <p:nvSpPr>
          <p:cNvPr id="243" name="Google Shape;243;p10:notes"/>
          <p:cNvSpPr txBox="1">
            <a:spLocks noGrp="1"/>
          </p:cNvSpPr>
          <p:nvPr>
            <p:ph type="sldNum" idx="12"/>
          </p:nvPr>
        </p:nvSpPr>
        <p:spPr>
          <a:xfrm>
            <a:off x="3386937" y="8970278"/>
            <a:ext cx="180924" cy="230200"/>
          </a:xfrm>
          <a:prstGeom prst="rect">
            <a:avLst/>
          </a:prstGeom>
          <a:noFill/>
          <a:ln>
            <a:noFill/>
          </a:ln>
        </p:spPr>
        <p:txBody>
          <a:bodyPr spcFirstLastPara="1" wrap="square" lIns="0" tIns="0" rIns="0" bIns="46258" anchor="ctr" anchorCtr="1">
            <a:noAutofit/>
          </a:bodyPr>
          <a:lstStyle/>
          <a:p>
            <a:pPr algn="ctr">
              <a:buSzPts val="1400"/>
            </a:pPr>
            <a:fld id="{00000000-1234-1234-1234-123412341234}" type="slidenum">
              <a:rPr lang="en-US"/>
              <a:pPr algn="ctr">
                <a:buSzPts val="1400"/>
              </a:pPr>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Instructions in Image Placeholder">
  <p:cSld name="Title Instructions in Image Placeholder">
    <p:bg>
      <p:bgPr>
        <a:solidFill>
          <a:schemeClr val="lt1"/>
        </a:solidFill>
        <a:effectLst/>
      </p:bgPr>
    </p:bg>
    <p:spTree>
      <p:nvGrpSpPr>
        <p:cNvPr id="1" name="Shape 20"/>
        <p:cNvGrpSpPr/>
        <p:nvPr/>
      </p:nvGrpSpPr>
      <p:grpSpPr>
        <a:xfrm>
          <a:off x="0" y="0"/>
          <a:ext cx="0" cy="0"/>
          <a:chOff x="0" y="0"/>
          <a:chExt cx="0" cy="0"/>
        </a:xfrm>
      </p:grpSpPr>
      <p:sp>
        <p:nvSpPr>
          <p:cNvPr id="21" name="Google Shape;21;p47"/>
          <p:cNvSpPr/>
          <p:nvPr/>
        </p:nvSpPr>
        <p:spPr>
          <a:xfrm>
            <a:off x="0" y="0"/>
            <a:ext cx="12188952"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sp>
        <p:nvSpPr>
          <p:cNvPr id="22" name="Google Shape;22;p47"/>
          <p:cNvSpPr/>
          <p:nvPr/>
        </p:nvSpPr>
        <p:spPr>
          <a:xfrm>
            <a:off x="0" y="1096962"/>
            <a:ext cx="685800" cy="25146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pic>
        <p:nvPicPr>
          <p:cNvPr id="23" name="Google Shape;23;p47" descr="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29742" y="236538"/>
            <a:ext cx="3108960" cy="624339"/>
          </a:xfrm>
          <a:prstGeom prst="rect">
            <a:avLst/>
          </a:prstGeom>
          <a:noFill/>
          <a:ln>
            <a:noFill/>
          </a:ln>
        </p:spPr>
      </p:pic>
      <p:pic>
        <p:nvPicPr>
          <p:cNvPr id="24" name="Google Shape;24;p47" descr="Logo, icon, company nam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580034" y="6329849"/>
            <a:ext cx="484632" cy="473738"/>
          </a:xfrm>
          <a:prstGeom prst="rect">
            <a:avLst/>
          </a:prstGeom>
          <a:noFill/>
          <a:ln>
            <a:noFill/>
          </a:ln>
        </p:spPr>
      </p:pic>
      <p:grpSp>
        <p:nvGrpSpPr>
          <p:cNvPr id="25" name="Google Shape;25;p47"/>
          <p:cNvGrpSpPr/>
          <p:nvPr/>
        </p:nvGrpSpPr>
        <p:grpSpPr>
          <a:xfrm>
            <a:off x="11458575" y="3123404"/>
            <a:ext cx="733425" cy="488158"/>
            <a:chOff x="11458575" y="3120629"/>
            <a:chExt cx="733425" cy="488158"/>
          </a:xfrm>
        </p:grpSpPr>
        <p:sp>
          <p:nvSpPr>
            <p:cNvPr id="26" name="Google Shape;26;p47"/>
            <p:cNvSpPr/>
            <p:nvPr/>
          </p:nvSpPr>
          <p:spPr>
            <a:xfrm>
              <a:off x="11458575" y="3120629"/>
              <a:ext cx="733425" cy="488158"/>
            </a:xfrm>
            <a:prstGeom prst="rect">
              <a:avLst/>
            </a:prstGeom>
            <a:solidFill>
              <a:srgbClr val="C251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sp>
          <p:nvSpPr>
            <p:cNvPr id="27" name="Google Shape;27;p47"/>
            <p:cNvSpPr/>
            <p:nvPr/>
          </p:nvSpPr>
          <p:spPr>
            <a:xfrm>
              <a:off x="11580034" y="3301735"/>
              <a:ext cx="128572" cy="12726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cxnSp>
          <p:nvCxnSpPr>
            <p:cNvPr id="28" name="Google Shape;28;p47"/>
            <p:cNvCxnSpPr>
              <a:stCxn id="27" idx="3"/>
              <a:endCxn id="26" idx="3"/>
            </p:cNvCxnSpPr>
            <p:nvPr/>
          </p:nvCxnSpPr>
          <p:spPr>
            <a:xfrm rot="10800000" flipH="1">
              <a:off x="11708606" y="3364768"/>
              <a:ext cx="483300" cy="600"/>
            </a:xfrm>
            <a:prstGeom prst="straightConnector1">
              <a:avLst/>
            </a:prstGeom>
            <a:noFill/>
            <a:ln w="9525" cap="flat" cmpd="sng">
              <a:solidFill>
                <a:srgbClr val="FFFFFF"/>
              </a:solidFill>
              <a:prstDash val="solid"/>
              <a:miter lim="800000"/>
              <a:headEnd type="none" w="sm" len="sm"/>
              <a:tailEnd type="none" w="sm" len="sm"/>
            </a:ln>
          </p:spPr>
        </p:cxnSp>
      </p:grpSp>
      <p:sp>
        <p:nvSpPr>
          <p:cNvPr id="29" name="Google Shape;29;p47"/>
          <p:cNvSpPr>
            <a:spLocks noGrp="1"/>
          </p:cNvSpPr>
          <p:nvPr>
            <p:ph type="pic" idx="2"/>
          </p:nvPr>
        </p:nvSpPr>
        <p:spPr>
          <a:xfrm>
            <a:off x="729742" y="1096962"/>
            <a:ext cx="10533888" cy="2514600"/>
          </a:xfrm>
          <a:prstGeom prst="rect">
            <a:avLst/>
          </a:prstGeom>
          <a:noFill/>
          <a:ln>
            <a:noFill/>
          </a:ln>
        </p:spPr>
      </p:sp>
      <p:sp>
        <p:nvSpPr>
          <p:cNvPr id="30" name="Google Shape;30;p47"/>
          <p:cNvSpPr txBox="1">
            <a:spLocks noGrp="1"/>
          </p:cNvSpPr>
          <p:nvPr>
            <p:ph type="body" idx="1"/>
          </p:nvPr>
        </p:nvSpPr>
        <p:spPr>
          <a:xfrm>
            <a:off x="10241511" y="3716536"/>
            <a:ext cx="1006879" cy="184666"/>
          </a:xfrm>
          <a:prstGeom prst="rect">
            <a:avLst/>
          </a:prstGeom>
          <a:noFill/>
          <a:ln>
            <a:noFill/>
          </a:ln>
        </p:spPr>
        <p:txBody>
          <a:bodyPr spcFirstLastPara="1" wrap="square" lIns="0" tIns="0" rIns="0" bIns="0" anchor="t" anchorCtr="0">
            <a:spAutoFit/>
          </a:bodyPr>
          <a:lstStyle>
            <a:lvl1pPr marL="457200" lvl="0" indent="-228600" algn="r">
              <a:lnSpc>
                <a:spcPct val="100000"/>
              </a:lnSpc>
              <a:spcBef>
                <a:spcPts val="0"/>
              </a:spcBef>
              <a:spcAft>
                <a:spcPts val="0"/>
              </a:spcAft>
              <a:buSzPts val="1200"/>
              <a:buNone/>
              <a:defRPr sz="1200" cap="none">
                <a:solidFill>
                  <a:schemeClr val="dk1"/>
                </a:solidFill>
              </a:defRPr>
            </a:lvl1pPr>
            <a:lvl2pPr marL="914400" lvl="1" indent="-228600" algn="ctr">
              <a:lnSpc>
                <a:spcPct val="100000"/>
              </a:lnSpc>
              <a:spcBef>
                <a:spcPts val="0"/>
              </a:spcBef>
              <a:spcAft>
                <a:spcPts val="0"/>
              </a:spcAft>
              <a:buSzPts val="2600"/>
              <a:buNone/>
              <a:defRPr>
                <a:solidFill>
                  <a:schemeClr val="lt1"/>
                </a:solidFill>
              </a:defRPr>
            </a:lvl2pPr>
            <a:lvl3pPr marL="1371600" lvl="2" indent="-228600" algn="ctr">
              <a:lnSpc>
                <a:spcPct val="100000"/>
              </a:lnSpc>
              <a:spcBef>
                <a:spcPts val="0"/>
              </a:spcBef>
              <a:spcAft>
                <a:spcPts val="0"/>
              </a:spcAft>
              <a:buSzPts val="2600"/>
              <a:buNone/>
              <a:defRPr>
                <a:solidFill>
                  <a:schemeClr val="lt1"/>
                </a:solidFill>
              </a:defRPr>
            </a:lvl3pPr>
            <a:lvl4pPr marL="1828800" lvl="3" indent="-228600" algn="ctr">
              <a:lnSpc>
                <a:spcPct val="100000"/>
              </a:lnSpc>
              <a:spcBef>
                <a:spcPts val="0"/>
              </a:spcBef>
              <a:spcAft>
                <a:spcPts val="0"/>
              </a:spcAft>
              <a:buSzPts val="2600"/>
              <a:buNone/>
              <a:defRPr>
                <a:solidFill>
                  <a:schemeClr val="lt1"/>
                </a:solidFill>
              </a:defRPr>
            </a:lvl4pPr>
            <a:lvl5pPr marL="2286000" lvl="4" indent="-228600" algn="ctr">
              <a:lnSpc>
                <a:spcPct val="100000"/>
              </a:lnSpc>
              <a:spcBef>
                <a:spcPts val="0"/>
              </a:spcBef>
              <a:spcAft>
                <a:spcPts val="0"/>
              </a:spcAft>
              <a:buSzPts val="2600"/>
              <a:buNone/>
              <a:defRPr>
                <a:solidFill>
                  <a:schemeClr val="lt1"/>
                </a:solidFill>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p47"/>
          <p:cNvSpPr txBox="1">
            <a:spLocks noGrp="1"/>
          </p:cNvSpPr>
          <p:nvPr>
            <p:ph type="title"/>
          </p:nvPr>
        </p:nvSpPr>
        <p:spPr>
          <a:xfrm>
            <a:off x="729742" y="4180244"/>
            <a:ext cx="10515600" cy="76944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chemeClr val="dk1"/>
              </a:buClr>
              <a:buSzPts val="5000"/>
              <a:buFont typeface="Calibri"/>
              <a:buNone/>
              <a:defRPr sz="5000" b="1" i="0"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7"/>
          <p:cNvSpPr txBox="1">
            <a:spLocks noGrp="1"/>
          </p:cNvSpPr>
          <p:nvPr>
            <p:ph type="subTitle" idx="3"/>
          </p:nvPr>
        </p:nvSpPr>
        <p:spPr>
          <a:xfrm>
            <a:off x="729742" y="5011457"/>
            <a:ext cx="10515600" cy="569387"/>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3700"/>
              <a:buNone/>
              <a:defRPr sz="3700" b="0" i="0" cap="none">
                <a:solidFill>
                  <a:schemeClr val="accent2"/>
                </a:solidFill>
                <a:latin typeface="Calibri"/>
                <a:ea typeface="Calibri"/>
                <a:cs typeface="Calibri"/>
                <a:sym typeface="Calibri"/>
              </a:defRPr>
            </a:lvl1pPr>
            <a:lvl2pPr lvl="1" algn="ctr">
              <a:lnSpc>
                <a:spcPct val="125000"/>
              </a:lnSpc>
              <a:spcBef>
                <a:spcPts val="600"/>
              </a:spcBef>
              <a:spcAft>
                <a:spcPts val="0"/>
              </a:spcAft>
              <a:buSzPts val="1500"/>
              <a:buNone/>
              <a:defRPr sz="1500"/>
            </a:lvl2pPr>
            <a:lvl3pPr lvl="2" algn="ctr">
              <a:lnSpc>
                <a:spcPct val="125000"/>
              </a:lnSpc>
              <a:spcBef>
                <a:spcPts val="600"/>
              </a:spcBef>
              <a:spcAft>
                <a:spcPts val="0"/>
              </a:spcAft>
              <a:buSzPts val="1350"/>
              <a:buNone/>
              <a:defRPr sz="1350"/>
            </a:lvl3pPr>
            <a:lvl4pPr lvl="3" algn="ctr">
              <a:lnSpc>
                <a:spcPct val="125000"/>
              </a:lnSpc>
              <a:spcBef>
                <a:spcPts val="600"/>
              </a:spcBef>
              <a:spcAft>
                <a:spcPts val="0"/>
              </a:spcAft>
              <a:buSzPts val="1200"/>
              <a:buNone/>
              <a:defRPr sz="1200"/>
            </a:lvl4pPr>
            <a:lvl5pPr lvl="4" algn="ctr">
              <a:lnSpc>
                <a:spcPct val="125000"/>
              </a:lnSpc>
              <a:spcBef>
                <a:spcPts val="600"/>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33" name="Google Shape;33;p47"/>
          <p:cNvSpPr txBox="1">
            <a:spLocks noGrp="1"/>
          </p:cNvSpPr>
          <p:nvPr>
            <p:ph type="body" idx="4"/>
          </p:nvPr>
        </p:nvSpPr>
        <p:spPr>
          <a:xfrm>
            <a:off x="729742" y="6287653"/>
            <a:ext cx="10515600" cy="40011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2600"/>
              <a:buNone/>
              <a:defRPr sz="2600">
                <a:solidFill>
                  <a:schemeClr val="dk1"/>
                </a:solidFill>
              </a:defRPr>
            </a:lvl1pPr>
            <a:lvl2pPr marL="914400" lvl="1" indent="-228600" algn="l">
              <a:lnSpc>
                <a:spcPct val="125000"/>
              </a:lnSpc>
              <a:spcBef>
                <a:spcPts val="600"/>
              </a:spcBef>
              <a:spcAft>
                <a:spcPts val="0"/>
              </a:spcAft>
              <a:buSzPts val="2600"/>
              <a:buNone/>
              <a:defRPr>
                <a:solidFill>
                  <a:schemeClr val="lt1"/>
                </a:solidFill>
              </a:defRPr>
            </a:lvl2pPr>
            <a:lvl3pPr marL="1371600" lvl="2" indent="-228600" algn="l">
              <a:lnSpc>
                <a:spcPct val="125000"/>
              </a:lnSpc>
              <a:spcBef>
                <a:spcPts val="600"/>
              </a:spcBef>
              <a:spcAft>
                <a:spcPts val="0"/>
              </a:spcAft>
              <a:buSzPts val="2600"/>
              <a:buNone/>
              <a:defRPr>
                <a:solidFill>
                  <a:schemeClr val="lt1"/>
                </a:solidFill>
              </a:defRPr>
            </a:lvl3pPr>
            <a:lvl4pPr marL="1828800" lvl="3" indent="-228600" algn="l">
              <a:lnSpc>
                <a:spcPct val="125000"/>
              </a:lnSpc>
              <a:spcBef>
                <a:spcPts val="600"/>
              </a:spcBef>
              <a:spcAft>
                <a:spcPts val="0"/>
              </a:spcAft>
              <a:buSzPts val="2600"/>
              <a:buNone/>
              <a:defRPr>
                <a:solidFill>
                  <a:schemeClr val="lt1"/>
                </a:solidFill>
              </a:defRPr>
            </a:lvl4pPr>
            <a:lvl5pPr marL="2286000" lvl="4" indent="-228600" algn="l">
              <a:lnSpc>
                <a:spcPct val="125000"/>
              </a:lnSpc>
              <a:spcBef>
                <a:spcPts val="600"/>
              </a:spcBef>
              <a:spcAft>
                <a:spcPts val="0"/>
              </a:spcAft>
              <a:buSzPts val="2600"/>
              <a:buNone/>
              <a:defRPr>
                <a:solidFill>
                  <a:schemeClr val="lt1"/>
                </a:solidFill>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 name="Google Shape;34;p47"/>
          <p:cNvSpPr txBox="1">
            <a:spLocks noGrp="1"/>
          </p:cNvSpPr>
          <p:nvPr>
            <p:ph type="ftr" idx="11"/>
          </p:nvPr>
        </p:nvSpPr>
        <p:spPr>
          <a:xfrm>
            <a:off x="729742" y="6734889"/>
            <a:ext cx="2954335" cy="123111"/>
          </a:xfrm>
          <a:prstGeom prst="rect">
            <a:avLst/>
          </a:prstGeom>
          <a:noFill/>
          <a:ln>
            <a:noFill/>
          </a:ln>
        </p:spPr>
        <p:txBody>
          <a:bodyPr spcFirstLastPara="1" wrap="square" lIns="0" tIns="0" rIns="0" bIns="0" anchor="b" anchorCtr="0">
            <a:sp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extLst>
    <p:ext uri="{DCECCB84-F9BA-43D5-87BE-67443E8EF086}">
      <p15:sldGuideLst xmlns:p15="http://schemas.microsoft.com/office/powerpoint/2012/main">
        <p15:guide id="1" orient="horz" pos="693">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Left, Diamond Right">
  <p:cSld name="Text Left, Diamond Right">
    <p:spTree>
      <p:nvGrpSpPr>
        <p:cNvPr id="1" name="Shape 73"/>
        <p:cNvGrpSpPr/>
        <p:nvPr/>
      </p:nvGrpSpPr>
      <p:grpSpPr>
        <a:xfrm>
          <a:off x="0" y="0"/>
          <a:ext cx="0" cy="0"/>
          <a:chOff x="0" y="0"/>
          <a:chExt cx="0" cy="0"/>
        </a:xfrm>
      </p:grpSpPr>
      <p:sp>
        <p:nvSpPr>
          <p:cNvPr id="74" name="Google Shape;74;p56"/>
          <p:cNvSpPr txBox="1">
            <a:spLocks noGrp="1"/>
          </p:cNvSpPr>
          <p:nvPr>
            <p:ph type="title"/>
          </p:nvPr>
        </p:nvSpPr>
        <p:spPr>
          <a:xfrm>
            <a:off x="457200" y="0"/>
            <a:ext cx="5632704"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56"/>
          <p:cNvSpPr txBox="1">
            <a:spLocks noGrp="1"/>
          </p:cNvSpPr>
          <p:nvPr>
            <p:ph type="body" idx="1"/>
          </p:nvPr>
        </p:nvSpPr>
        <p:spPr>
          <a:xfrm>
            <a:off x="457200" y="1371600"/>
            <a:ext cx="5632704" cy="4343400"/>
          </a:xfrm>
          <a:prstGeom prst="rect">
            <a:avLst/>
          </a:prstGeom>
          <a:noFill/>
          <a:ln>
            <a:noFill/>
          </a:ln>
        </p:spPr>
        <p:txBody>
          <a:bodyPr spcFirstLastPara="1" wrap="square" lIns="0" tIns="0" rIns="0" bIns="0" anchor="t" anchorCtr="0">
            <a:normAutofit/>
          </a:bodyPr>
          <a:lstStyle>
            <a:lvl1pPr marL="457200" lvl="0" indent="-228600" algn="l">
              <a:lnSpc>
                <a:spcPct val="125000"/>
              </a:lnSpc>
              <a:spcBef>
                <a:spcPts val="1800"/>
              </a:spcBef>
              <a:spcAft>
                <a:spcPts val="0"/>
              </a:spcAft>
              <a:buClr>
                <a:schemeClr val="dk1"/>
              </a:buClr>
              <a:buSzPts val="2600"/>
              <a:buNone/>
              <a:defRPr sz="2600">
                <a:solidFill>
                  <a:schemeClr val="dk1"/>
                </a:solidFill>
              </a:defRPr>
            </a:lvl1pPr>
            <a:lvl2pPr marL="914400" lvl="1" indent="-393700" algn="l">
              <a:lnSpc>
                <a:spcPct val="125000"/>
              </a:lnSpc>
              <a:spcBef>
                <a:spcPts val="600"/>
              </a:spcBef>
              <a:spcAft>
                <a:spcPts val="0"/>
              </a:spcAft>
              <a:buClr>
                <a:schemeClr val="accent1"/>
              </a:buClr>
              <a:buSzPts val="2600"/>
              <a:buFont typeface="Noto Sans Symbols"/>
              <a:buChar char="▪"/>
              <a:defRPr sz="2600">
                <a:solidFill>
                  <a:schemeClr val="dk1"/>
                </a:solidFill>
              </a:defRPr>
            </a:lvl2pPr>
            <a:lvl3pPr marL="1371600" lvl="2" indent="-393700" algn="l">
              <a:lnSpc>
                <a:spcPct val="125000"/>
              </a:lnSpc>
              <a:spcBef>
                <a:spcPts val="600"/>
              </a:spcBef>
              <a:spcAft>
                <a:spcPts val="0"/>
              </a:spcAft>
              <a:buClr>
                <a:schemeClr val="accent1"/>
              </a:buClr>
              <a:buSzPts val="2600"/>
              <a:buFont typeface="Arial"/>
              <a:buChar char="•"/>
              <a:defRPr sz="2600">
                <a:solidFill>
                  <a:schemeClr val="dk1"/>
                </a:solidFill>
              </a:defRPr>
            </a:lvl3pPr>
            <a:lvl4pPr marL="1828800" lvl="3" indent="-393700" algn="l">
              <a:lnSpc>
                <a:spcPct val="125000"/>
              </a:lnSpc>
              <a:spcBef>
                <a:spcPts val="600"/>
              </a:spcBef>
              <a:spcAft>
                <a:spcPts val="0"/>
              </a:spcAft>
              <a:buClr>
                <a:schemeClr val="accent1"/>
              </a:buClr>
              <a:buSzPts val="2600"/>
              <a:buFont typeface="Arial"/>
              <a:buChar char="–"/>
              <a:defRPr sz="2600">
                <a:solidFill>
                  <a:schemeClr val="dk1"/>
                </a:solidFill>
              </a:defRPr>
            </a:lvl4pPr>
            <a:lvl5pPr marL="2286000" lvl="4" indent="-393700" algn="l">
              <a:lnSpc>
                <a:spcPct val="125000"/>
              </a:lnSpc>
              <a:spcBef>
                <a:spcPts val="600"/>
              </a:spcBef>
              <a:spcAft>
                <a:spcPts val="0"/>
              </a:spcAft>
              <a:buClr>
                <a:schemeClr val="accent1"/>
              </a:buClr>
              <a:buSzPts val="2600"/>
              <a:buFont typeface="Arial"/>
              <a:buChar char="»"/>
              <a:defRPr sz="2600">
                <a:solidFill>
                  <a:schemeClr val="dk1"/>
                </a:solidFill>
              </a:defRPr>
            </a:lvl5pPr>
            <a:lvl6pPr marL="2743200" lvl="5" indent="-393700" algn="l">
              <a:lnSpc>
                <a:spcPct val="125000"/>
              </a:lnSpc>
              <a:spcBef>
                <a:spcPts val="600"/>
              </a:spcBef>
              <a:spcAft>
                <a:spcPts val="0"/>
              </a:spcAft>
              <a:buClr>
                <a:schemeClr val="accent1"/>
              </a:buClr>
              <a:buSzPts val="2600"/>
              <a:buFont typeface="Arial Narrow"/>
              <a:buChar char="›"/>
              <a:defRPr sz="2600">
                <a:solidFill>
                  <a:schemeClr val="dk1"/>
                </a:solidFill>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6" name="Google Shape;76;p56"/>
          <p:cNvSpPr>
            <a:spLocks noGrp="1"/>
          </p:cNvSpPr>
          <p:nvPr>
            <p:ph type="pic" idx="2"/>
          </p:nvPr>
        </p:nvSpPr>
        <p:spPr>
          <a:xfrm>
            <a:off x="8146538" y="-320285"/>
            <a:ext cx="3362208" cy="3362208"/>
          </a:xfrm>
          <a:prstGeom prst="diamond">
            <a:avLst/>
          </a:prstGeom>
          <a:solidFill>
            <a:srgbClr val="F4DAD2"/>
          </a:solidFill>
          <a:ln>
            <a:noFill/>
          </a:ln>
        </p:spPr>
      </p:sp>
      <p:sp>
        <p:nvSpPr>
          <p:cNvPr id="77" name="Google Shape;77;p56"/>
          <p:cNvSpPr>
            <a:spLocks noGrp="1"/>
          </p:cNvSpPr>
          <p:nvPr>
            <p:ph type="pic" idx="3"/>
          </p:nvPr>
        </p:nvSpPr>
        <p:spPr>
          <a:xfrm>
            <a:off x="10111965" y="1645143"/>
            <a:ext cx="3362208" cy="3362208"/>
          </a:xfrm>
          <a:prstGeom prst="diamond">
            <a:avLst/>
          </a:prstGeom>
          <a:solidFill>
            <a:srgbClr val="F4DAD2"/>
          </a:solidFill>
          <a:ln>
            <a:noFill/>
          </a:ln>
        </p:spPr>
      </p:sp>
      <p:sp>
        <p:nvSpPr>
          <p:cNvPr id="78" name="Google Shape;78;p56"/>
          <p:cNvSpPr>
            <a:spLocks noGrp="1"/>
          </p:cNvSpPr>
          <p:nvPr>
            <p:ph type="pic" idx="4"/>
          </p:nvPr>
        </p:nvSpPr>
        <p:spPr>
          <a:xfrm>
            <a:off x="8146538" y="3610570"/>
            <a:ext cx="3362208" cy="3362208"/>
          </a:xfrm>
          <a:prstGeom prst="diamond">
            <a:avLst/>
          </a:prstGeom>
          <a:solidFill>
            <a:srgbClr val="F4DAD2"/>
          </a:solidFill>
          <a:ln>
            <a:noFill/>
          </a:ln>
        </p:spPr>
      </p:sp>
      <p:sp>
        <p:nvSpPr>
          <p:cNvPr id="79" name="Google Shape;79;p56"/>
          <p:cNvSpPr>
            <a:spLocks noGrp="1"/>
          </p:cNvSpPr>
          <p:nvPr>
            <p:ph type="pic" idx="5"/>
          </p:nvPr>
        </p:nvSpPr>
        <p:spPr>
          <a:xfrm>
            <a:off x="6181110" y="1645143"/>
            <a:ext cx="3362208" cy="3362208"/>
          </a:xfrm>
          <a:prstGeom prst="diamond">
            <a:avLst/>
          </a:prstGeom>
          <a:solidFill>
            <a:srgbClr val="F4DAD2"/>
          </a:solidFill>
          <a:ln>
            <a:noFill/>
          </a:ln>
        </p:spPr>
      </p:sp>
      <p:sp>
        <p:nvSpPr>
          <p:cNvPr id="80" name="Google Shape;80;p56"/>
          <p:cNvSpPr txBox="1">
            <a:spLocks noGrp="1"/>
          </p:cNvSpPr>
          <p:nvPr>
            <p:ph type="body" idx="6"/>
          </p:nvPr>
        </p:nvSpPr>
        <p:spPr>
          <a:xfrm>
            <a:off x="457200" y="5751576"/>
            <a:ext cx="5632704"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56"/>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Contact">
  <p:cSld name="1_Contact">
    <p:spTree>
      <p:nvGrpSpPr>
        <p:cNvPr id="1" name="Shape 82"/>
        <p:cNvGrpSpPr/>
        <p:nvPr/>
      </p:nvGrpSpPr>
      <p:grpSpPr>
        <a:xfrm>
          <a:off x="0" y="0"/>
          <a:ext cx="0" cy="0"/>
          <a:chOff x="0" y="0"/>
          <a:chExt cx="0" cy="0"/>
        </a:xfrm>
      </p:grpSpPr>
      <p:sp>
        <p:nvSpPr>
          <p:cNvPr id="83" name="Google Shape;83;p57"/>
          <p:cNvSpPr/>
          <p:nvPr/>
        </p:nvSpPr>
        <p:spPr>
          <a:xfrm>
            <a:off x="0" y="1096962"/>
            <a:ext cx="685800" cy="25146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grpSp>
        <p:nvGrpSpPr>
          <p:cNvPr id="84" name="Google Shape;84;p57"/>
          <p:cNvGrpSpPr/>
          <p:nvPr/>
        </p:nvGrpSpPr>
        <p:grpSpPr>
          <a:xfrm>
            <a:off x="11458575" y="3123404"/>
            <a:ext cx="733425" cy="488158"/>
            <a:chOff x="11458575" y="3120629"/>
            <a:chExt cx="733425" cy="488158"/>
          </a:xfrm>
        </p:grpSpPr>
        <p:sp>
          <p:nvSpPr>
            <p:cNvPr id="85" name="Google Shape;85;p57"/>
            <p:cNvSpPr/>
            <p:nvPr/>
          </p:nvSpPr>
          <p:spPr>
            <a:xfrm>
              <a:off x="11458575" y="3120629"/>
              <a:ext cx="733425" cy="488158"/>
            </a:xfrm>
            <a:prstGeom prst="rect">
              <a:avLst/>
            </a:prstGeom>
            <a:solidFill>
              <a:srgbClr val="C251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sp>
          <p:nvSpPr>
            <p:cNvPr id="86" name="Google Shape;86;p57"/>
            <p:cNvSpPr/>
            <p:nvPr/>
          </p:nvSpPr>
          <p:spPr>
            <a:xfrm>
              <a:off x="11580034" y="3301735"/>
              <a:ext cx="128572" cy="12726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cxnSp>
          <p:nvCxnSpPr>
            <p:cNvPr id="87" name="Google Shape;87;p57"/>
            <p:cNvCxnSpPr>
              <a:stCxn id="86" idx="3"/>
              <a:endCxn id="85" idx="3"/>
            </p:cNvCxnSpPr>
            <p:nvPr/>
          </p:nvCxnSpPr>
          <p:spPr>
            <a:xfrm rot="10800000" flipH="1">
              <a:off x="11708606" y="3364768"/>
              <a:ext cx="483300" cy="600"/>
            </a:xfrm>
            <a:prstGeom prst="straightConnector1">
              <a:avLst/>
            </a:prstGeom>
            <a:noFill/>
            <a:ln w="9525" cap="flat" cmpd="sng">
              <a:solidFill>
                <a:srgbClr val="FFFFFF"/>
              </a:solidFill>
              <a:prstDash val="solid"/>
              <a:miter lim="800000"/>
              <a:headEnd type="none" w="sm" len="sm"/>
              <a:tailEnd type="none" w="sm" len="sm"/>
            </a:ln>
          </p:spPr>
        </p:cxnSp>
      </p:grpSp>
      <p:sp>
        <p:nvSpPr>
          <p:cNvPr id="88" name="Google Shape;88;p57"/>
          <p:cNvSpPr>
            <a:spLocks noGrp="1"/>
          </p:cNvSpPr>
          <p:nvPr>
            <p:ph type="pic" idx="2"/>
          </p:nvPr>
        </p:nvSpPr>
        <p:spPr>
          <a:xfrm>
            <a:off x="729742" y="1096962"/>
            <a:ext cx="10533888" cy="2514600"/>
          </a:xfrm>
          <a:prstGeom prst="rect">
            <a:avLst/>
          </a:prstGeom>
          <a:noFill/>
          <a:ln>
            <a:noFill/>
          </a:ln>
        </p:spPr>
      </p:sp>
      <p:sp>
        <p:nvSpPr>
          <p:cNvPr id="89" name="Google Shape;89;p57"/>
          <p:cNvSpPr txBox="1">
            <a:spLocks noGrp="1"/>
          </p:cNvSpPr>
          <p:nvPr>
            <p:ph type="body" idx="1"/>
          </p:nvPr>
        </p:nvSpPr>
        <p:spPr>
          <a:xfrm>
            <a:off x="729742" y="1096962"/>
            <a:ext cx="10533888" cy="2514600"/>
          </a:xfrm>
          <a:prstGeom prst="rect">
            <a:avLst/>
          </a:prstGeom>
          <a:solidFill>
            <a:srgbClr val="C25131">
              <a:alpha val="84313"/>
            </a:srgbClr>
          </a:solidFill>
          <a:ln>
            <a:noFill/>
          </a:ln>
        </p:spPr>
        <p:txBody>
          <a:bodyPr spcFirstLastPara="1" wrap="square" lIns="91425" tIns="91425" rIns="91425" bIns="91425" anchor="t" anchorCtr="0">
            <a:normAutofit/>
          </a:bodyPr>
          <a:lstStyle>
            <a:lvl1pPr marL="457200" lvl="0" indent="-228600" algn="l">
              <a:lnSpc>
                <a:spcPct val="150000"/>
              </a:lnSpc>
              <a:spcBef>
                <a:spcPts val="0"/>
              </a:spcBef>
              <a:spcAft>
                <a:spcPts val="0"/>
              </a:spcAft>
              <a:buSzPts val="1600"/>
              <a:buNone/>
              <a:defRPr sz="1600" b="1" i="0">
                <a:solidFill>
                  <a:schemeClr val="dk1"/>
                </a:solidFill>
                <a:latin typeface="Calibri"/>
                <a:ea typeface="Calibri"/>
                <a:cs typeface="Calibri"/>
                <a:sym typeface="Calibri"/>
              </a:defRPr>
            </a:lvl1pPr>
            <a:lvl2pPr marL="914400" lvl="1" indent="-228600" algn="l">
              <a:lnSpc>
                <a:spcPct val="125000"/>
              </a:lnSpc>
              <a:spcBef>
                <a:spcPts val="600"/>
              </a:spcBef>
              <a:spcAft>
                <a:spcPts val="0"/>
              </a:spcAft>
              <a:buSzPts val="2600"/>
              <a:buNone/>
              <a:defRPr/>
            </a:lvl2pPr>
            <a:lvl3pPr marL="1371600" lvl="2" indent="-228600" algn="l">
              <a:lnSpc>
                <a:spcPct val="125000"/>
              </a:lnSpc>
              <a:spcBef>
                <a:spcPts val="600"/>
              </a:spcBef>
              <a:spcAft>
                <a:spcPts val="0"/>
              </a:spcAft>
              <a:buSzPts val="2600"/>
              <a:buNone/>
              <a:defRPr/>
            </a:lvl3pPr>
            <a:lvl4pPr marL="1828800" lvl="3" indent="-228600" algn="l">
              <a:lnSpc>
                <a:spcPct val="125000"/>
              </a:lnSpc>
              <a:spcBef>
                <a:spcPts val="600"/>
              </a:spcBef>
              <a:spcAft>
                <a:spcPts val="0"/>
              </a:spcAft>
              <a:buSzPts val="2600"/>
              <a:buNone/>
              <a:defRPr/>
            </a:lvl4pPr>
            <a:lvl5pPr marL="2286000" lvl="4" indent="-228600" algn="l">
              <a:lnSpc>
                <a:spcPct val="125000"/>
              </a:lnSpc>
              <a:spcBef>
                <a:spcPts val="600"/>
              </a:spcBef>
              <a:spcAft>
                <a:spcPts val="0"/>
              </a:spcAft>
              <a:buSzPts val="2600"/>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90" name="Google Shape;90;p57" descr="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32790" y="236538"/>
            <a:ext cx="3108960" cy="624339"/>
          </a:xfrm>
          <a:prstGeom prst="rect">
            <a:avLst/>
          </a:prstGeom>
          <a:noFill/>
          <a:ln>
            <a:noFill/>
          </a:ln>
        </p:spPr>
      </p:pic>
      <p:pic>
        <p:nvPicPr>
          <p:cNvPr id="91" name="Google Shape;91;p57" descr="Logo, icon, company nam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580034" y="6329849"/>
            <a:ext cx="484632" cy="473738"/>
          </a:xfrm>
          <a:prstGeom prst="rect">
            <a:avLst/>
          </a:prstGeom>
          <a:noFill/>
          <a:ln>
            <a:noFill/>
          </a:ln>
        </p:spPr>
      </p:pic>
      <p:sp>
        <p:nvSpPr>
          <p:cNvPr id="92" name="Google Shape;92;p57"/>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grpSp>
        <p:nvGrpSpPr>
          <p:cNvPr id="93" name="Google Shape;93;p57"/>
          <p:cNvGrpSpPr/>
          <p:nvPr/>
        </p:nvGrpSpPr>
        <p:grpSpPr>
          <a:xfrm>
            <a:off x="-3048" y="3671760"/>
            <a:ext cx="8872728" cy="2774853"/>
            <a:chOff x="-3048" y="3671760"/>
            <a:chExt cx="8872728" cy="2774853"/>
          </a:xfrm>
        </p:grpSpPr>
        <p:pic>
          <p:nvPicPr>
            <p:cNvPr id="94" name="Google Shape;94;p57"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t="54308" r="91031" b="19175"/>
            <a:stretch/>
          </p:blipFill>
          <p:spPr>
            <a:xfrm>
              <a:off x="-3048" y="3671760"/>
              <a:ext cx="1093292" cy="1818410"/>
            </a:xfrm>
            <a:prstGeom prst="rect">
              <a:avLst/>
            </a:prstGeom>
            <a:noFill/>
            <a:ln>
              <a:noFill/>
            </a:ln>
          </p:spPr>
        </p:pic>
        <p:grpSp>
          <p:nvGrpSpPr>
            <p:cNvPr id="95" name="Google Shape;95;p57"/>
            <p:cNvGrpSpPr/>
            <p:nvPr/>
          </p:nvGrpSpPr>
          <p:grpSpPr>
            <a:xfrm>
              <a:off x="729743" y="5669373"/>
              <a:ext cx="1737427" cy="777240"/>
              <a:chOff x="635038" y="5962985"/>
              <a:chExt cx="2559490" cy="1144991"/>
            </a:xfrm>
          </p:grpSpPr>
          <p:pic>
            <p:nvPicPr>
              <p:cNvPr id="96" name="Google Shape;96;p57" descr="Logo of the American Institutes for Research | Advancing Evidence. Improving Lives."/>
              <p:cNvPicPr preferRelativeResize="0"/>
              <p:nvPr/>
            </p:nvPicPr>
            <p:blipFill rotWithShape="1">
              <a:blip r:embed="rId5" cstate="screen">
                <a:alphaModFix/>
                <a:extLst>
                  <a:ext uri="{28A0092B-C50C-407E-A947-70E740481C1C}">
                    <a14:useLocalDpi xmlns:a14="http://schemas.microsoft.com/office/drawing/2010/main"/>
                  </a:ext>
                </a:extLst>
              </a:blip>
              <a:srcRect t="-2" b="-4486"/>
              <a:stretch/>
            </p:blipFill>
            <p:spPr>
              <a:xfrm>
                <a:off x="635038" y="5962985"/>
                <a:ext cx="2204151" cy="1144991"/>
              </a:xfrm>
              <a:prstGeom prst="rect">
                <a:avLst/>
              </a:prstGeom>
              <a:noFill/>
              <a:ln>
                <a:noFill/>
              </a:ln>
            </p:spPr>
          </p:pic>
          <p:cxnSp>
            <p:nvCxnSpPr>
              <p:cNvPr id="97" name="Google Shape;97;p57"/>
              <p:cNvCxnSpPr/>
              <p:nvPr/>
            </p:nvCxnSpPr>
            <p:spPr>
              <a:xfrm>
                <a:off x="3194528" y="5962986"/>
                <a:ext cx="0" cy="673524"/>
              </a:xfrm>
              <a:prstGeom prst="straightConnector1">
                <a:avLst/>
              </a:prstGeom>
              <a:noFill/>
              <a:ln w="12700" cap="flat" cmpd="sng">
                <a:solidFill>
                  <a:srgbClr val="6D6E70"/>
                </a:solidFill>
                <a:prstDash val="solid"/>
                <a:miter lim="800000"/>
                <a:headEnd type="none" w="sm" len="sm"/>
                <a:tailEnd type="none" w="sm" len="sm"/>
              </a:ln>
            </p:spPr>
          </p:cxnSp>
        </p:grpSp>
        <p:pic>
          <p:nvPicPr>
            <p:cNvPr id="98" name="Google Shape;98;p5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662237" y="5545849"/>
              <a:ext cx="4165143" cy="685116"/>
            </a:xfrm>
            <a:prstGeom prst="rect">
              <a:avLst/>
            </a:prstGeom>
            <a:noFill/>
            <a:ln>
              <a:noFill/>
            </a:ln>
          </p:spPr>
        </p:pic>
        <p:sp>
          <p:nvSpPr>
            <p:cNvPr id="99" name="Google Shape;99;p57"/>
            <p:cNvSpPr txBox="1"/>
            <p:nvPr/>
          </p:nvSpPr>
          <p:spPr>
            <a:xfrm>
              <a:off x="1090243" y="3727439"/>
              <a:ext cx="7779437" cy="16027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2000"/>
                <a:buFont typeface="Arial"/>
                <a:buNone/>
              </a:pPr>
              <a:r>
                <a:rPr lang="en-US" sz="2000" b="0" i="0" u="none" strike="noStrike" cap="none" dirty="0">
                  <a:solidFill>
                    <a:schemeClr val="dk1"/>
                  </a:solidFill>
                  <a:latin typeface="Calibri"/>
                  <a:ea typeface="Calibri"/>
                  <a:cs typeface="Calibri"/>
                  <a:sym typeface="Calibri"/>
                </a:rPr>
                <a:t>www.Intensiveintervention.org</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ncii@air.org</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https://twitter.com/TheNCII</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https://www.youtube.com/c/NationalCenteronIntensiveIntervention</a:t>
              </a:r>
              <a:endParaRPr sz="1400" b="0" i="0" u="none" strike="noStrike" cap="none" dirty="0">
                <a:solidFill>
                  <a:srgbClr val="000000"/>
                </a:solidFill>
                <a:latin typeface="Arial"/>
                <a:ea typeface="Arial"/>
                <a:cs typeface="Arial"/>
                <a:sym typeface="Arial"/>
              </a:endParaRPr>
            </a:p>
          </p:txBody>
        </p:sp>
      </p:grpSp>
      <p:pic>
        <p:nvPicPr>
          <p:cNvPr id="100" name="Google Shape;100;p57" descr="Logo, company name&#10;&#10;Description automatically generated"/>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376219" y="5572743"/>
            <a:ext cx="887411" cy="88741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ntact">
  <p:cSld name="Contact">
    <p:spTree>
      <p:nvGrpSpPr>
        <p:cNvPr id="1" name="Shape 101"/>
        <p:cNvGrpSpPr/>
        <p:nvPr/>
      </p:nvGrpSpPr>
      <p:grpSpPr>
        <a:xfrm>
          <a:off x="0" y="0"/>
          <a:ext cx="0" cy="0"/>
          <a:chOff x="0" y="0"/>
          <a:chExt cx="0" cy="0"/>
        </a:xfrm>
      </p:grpSpPr>
      <p:sp>
        <p:nvSpPr>
          <p:cNvPr id="102" name="Google Shape;102;p58"/>
          <p:cNvSpPr/>
          <p:nvPr/>
        </p:nvSpPr>
        <p:spPr>
          <a:xfrm>
            <a:off x="0" y="1083274"/>
            <a:ext cx="685800" cy="25146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grpSp>
        <p:nvGrpSpPr>
          <p:cNvPr id="103" name="Google Shape;103;p58"/>
          <p:cNvGrpSpPr/>
          <p:nvPr/>
        </p:nvGrpSpPr>
        <p:grpSpPr>
          <a:xfrm>
            <a:off x="11458575" y="3109716"/>
            <a:ext cx="733425" cy="488158"/>
            <a:chOff x="11458575" y="3120629"/>
            <a:chExt cx="733425" cy="488158"/>
          </a:xfrm>
        </p:grpSpPr>
        <p:sp>
          <p:nvSpPr>
            <p:cNvPr id="104" name="Google Shape;104;p58"/>
            <p:cNvSpPr/>
            <p:nvPr/>
          </p:nvSpPr>
          <p:spPr>
            <a:xfrm>
              <a:off x="11458575" y="3120629"/>
              <a:ext cx="733425" cy="488158"/>
            </a:xfrm>
            <a:prstGeom prst="rect">
              <a:avLst/>
            </a:prstGeom>
            <a:solidFill>
              <a:srgbClr val="C251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sp>
          <p:nvSpPr>
            <p:cNvPr id="105" name="Google Shape;105;p58"/>
            <p:cNvSpPr/>
            <p:nvPr/>
          </p:nvSpPr>
          <p:spPr>
            <a:xfrm>
              <a:off x="11580034" y="3301735"/>
              <a:ext cx="128572" cy="12726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cxnSp>
          <p:nvCxnSpPr>
            <p:cNvPr id="106" name="Google Shape;106;p58"/>
            <p:cNvCxnSpPr>
              <a:stCxn id="105" idx="3"/>
              <a:endCxn id="104" idx="3"/>
            </p:cNvCxnSpPr>
            <p:nvPr/>
          </p:nvCxnSpPr>
          <p:spPr>
            <a:xfrm rot="10800000" flipH="1">
              <a:off x="11708606" y="3364768"/>
              <a:ext cx="483300" cy="600"/>
            </a:xfrm>
            <a:prstGeom prst="straightConnector1">
              <a:avLst/>
            </a:prstGeom>
            <a:noFill/>
            <a:ln w="9525" cap="flat" cmpd="sng">
              <a:solidFill>
                <a:srgbClr val="FFFFFF"/>
              </a:solidFill>
              <a:prstDash val="solid"/>
              <a:miter lim="800000"/>
              <a:headEnd type="none" w="sm" len="sm"/>
              <a:tailEnd type="none" w="sm" len="sm"/>
            </a:ln>
          </p:spPr>
        </p:cxnSp>
      </p:grpSp>
      <p:pic>
        <p:nvPicPr>
          <p:cNvPr id="107" name="Google Shape;107;p58" descr="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32790" y="222850"/>
            <a:ext cx="3108960" cy="624339"/>
          </a:xfrm>
          <a:prstGeom prst="rect">
            <a:avLst/>
          </a:prstGeom>
          <a:noFill/>
          <a:ln>
            <a:noFill/>
          </a:ln>
        </p:spPr>
      </p:pic>
      <p:pic>
        <p:nvPicPr>
          <p:cNvPr id="108" name="Google Shape;108;p58" descr="Logo, icon, company nam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580034" y="6316161"/>
            <a:ext cx="484632" cy="473738"/>
          </a:xfrm>
          <a:prstGeom prst="rect">
            <a:avLst/>
          </a:prstGeom>
          <a:noFill/>
          <a:ln>
            <a:noFill/>
          </a:ln>
        </p:spPr>
      </p:pic>
      <p:sp>
        <p:nvSpPr>
          <p:cNvPr id="109" name="Google Shape;109;p58"/>
          <p:cNvSpPr/>
          <p:nvPr/>
        </p:nvSpPr>
        <p:spPr>
          <a:xfrm>
            <a:off x="729742" y="1083274"/>
            <a:ext cx="10533888" cy="2514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sp>
        <p:nvSpPr>
          <p:cNvPr id="110" name="Google Shape;110;p58"/>
          <p:cNvSpPr txBox="1">
            <a:spLocks noGrp="1"/>
          </p:cNvSpPr>
          <p:nvPr>
            <p:ph type="title"/>
          </p:nvPr>
        </p:nvSpPr>
        <p:spPr>
          <a:xfrm>
            <a:off x="2569627" y="1730759"/>
            <a:ext cx="8558784" cy="353687"/>
          </a:xfrm>
          <a:prstGeom prst="rect">
            <a:avLst/>
          </a:prstGeom>
          <a:noFill/>
          <a:ln>
            <a:noFill/>
          </a:ln>
        </p:spPr>
        <p:txBody>
          <a:bodyPr spcFirstLastPara="1" wrap="square" lIns="0" tIns="0" rIns="0" bIns="0" anchor="b" anchorCtr="0">
            <a:noAutofit/>
          </a:bodyPr>
          <a:lstStyle>
            <a:lvl1pPr lvl="0" algn="l">
              <a:lnSpc>
                <a:spcPct val="114000"/>
              </a:lnSpc>
              <a:spcBef>
                <a:spcPts val="0"/>
              </a:spcBef>
              <a:spcAft>
                <a:spcPts val="0"/>
              </a:spcAft>
              <a:buClr>
                <a:schemeClr val="lt1"/>
              </a:buClr>
              <a:buSzPts val="2200"/>
              <a:buFont typeface="Calibri"/>
              <a:buNone/>
              <a:defRPr sz="2200" b="1" i="0" cap="none">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8"/>
          <p:cNvSpPr txBox="1">
            <a:spLocks noGrp="1"/>
          </p:cNvSpPr>
          <p:nvPr>
            <p:ph type="body" idx="1"/>
          </p:nvPr>
        </p:nvSpPr>
        <p:spPr>
          <a:xfrm>
            <a:off x="2569627" y="2126874"/>
            <a:ext cx="8556522" cy="1231786"/>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0"/>
              </a:spcBef>
              <a:spcAft>
                <a:spcPts val="0"/>
              </a:spcAft>
              <a:buSzPts val="2200"/>
              <a:buNone/>
              <a:defRPr sz="2200" cap="none">
                <a:solidFill>
                  <a:schemeClr val="lt1"/>
                </a:solidFill>
              </a:defRPr>
            </a:lvl1pPr>
            <a:lvl2pPr marL="914400" lvl="1" indent="-342900" algn="l">
              <a:lnSpc>
                <a:spcPct val="125000"/>
              </a:lnSpc>
              <a:spcBef>
                <a:spcPts val="600"/>
              </a:spcBef>
              <a:spcAft>
                <a:spcPts val="0"/>
              </a:spcAft>
              <a:buSzPts val="1800"/>
              <a:buChar char="•"/>
              <a:defRPr/>
            </a:lvl2pPr>
            <a:lvl3pPr marL="1371600" lvl="2" indent="-342900" algn="l">
              <a:lnSpc>
                <a:spcPct val="125000"/>
              </a:lnSpc>
              <a:spcBef>
                <a:spcPts val="600"/>
              </a:spcBef>
              <a:spcAft>
                <a:spcPts val="0"/>
              </a:spcAft>
              <a:buSzPts val="1800"/>
              <a:buChar char="–"/>
              <a:defRPr/>
            </a:lvl3pPr>
            <a:lvl4pPr marL="1828800" lvl="3" indent="-342900" algn="l">
              <a:lnSpc>
                <a:spcPct val="125000"/>
              </a:lnSpc>
              <a:spcBef>
                <a:spcPts val="600"/>
              </a:spcBef>
              <a:spcAft>
                <a:spcPts val="0"/>
              </a:spcAft>
              <a:buSzPts val="1800"/>
              <a:buChar char="»"/>
              <a:defRPr/>
            </a:lvl4pPr>
            <a:lvl5pPr marL="2286000" lvl="4" indent="-342900" algn="l">
              <a:lnSpc>
                <a:spcPct val="125000"/>
              </a:lnSpc>
              <a:spcBef>
                <a:spcPts val="6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2" name="Google Shape;112;p58"/>
          <p:cNvSpPr>
            <a:spLocks noGrp="1"/>
          </p:cNvSpPr>
          <p:nvPr>
            <p:ph type="pic" idx="2"/>
          </p:nvPr>
        </p:nvSpPr>
        <p:spPr>
          <a:xfrm>
            <a:off x="1202788" y="1787031"/>
            <a:ext cx="1143000" cy="1143000"/>
          </a:xfrm>
          <a:prstGeom prst="rect">
            <a:avLst/>
          </a:prstGeom>
          <a:solidFill>
            <a:schemeClr val="lt1"/>
          </a:solidFill>
          <a:ln>
            <a:noFill/>
          </a:ln>
        </p:spPr>
      </p:sp>
      <p:sp>
        <p:nvSpPr>
          <p:cNvPr id="113" name="Google Shape;113;p58"/>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grpSp>
        <p:nvGrpSpPr>
          <p:cNvPr id="114" name="Google Shape;114;p58"/>
          <p:cNvGrpSpPr/>
          <p:nvPr/>
        </p:nvGrpSpPr>
        <p:grpSpPr>
          <a:xfrm>
            <a:off x="-3048" y="3671760"/>
            <a:ext cx="8872728" cy="2774854"/>
            <a:chOff x="-3048" y="3671760"/>
            <a:chExt cx="8872728" cy="2774854"/>
          </a:xfrm>
        </p:grpSpPr>
        <p:pic>
          <p:nvPicPr>
            <p:cNvPr id="115" name="Google Shape;115;p58"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t="54308" r="91031" b="19175"/>
            <a:stretch/>
          </p:blipFill>
          <p:spPr>
            <a:xfrm>
              <a:off x="-3048" y="3671760"/>
              <a:ext cx="1093292" cy="1818410"/>
            </a:xfrm>
            <a:prstGeom prst="rect">
              <a:avLst/>
            </a:prstGeom>
            <a:noFill/>
            <a:ln>
              <a:noFill/>
            </a:ln>
          </p:spPr>
        </p:pic>
        <p:grpSp>
          <p:nvGrpSpPr>
            <p:cNvPr id="116" name="Google Shape;116;p58"/>
            <p:cNvGrpSpPr/>
            <p:nvPr/>
          </p:nvGrpSpPr>
          <p:grpSpPr>
            <a:xfrm>
              <a:off x="729742" y="5669374"/>
              <a:ext cx="1737428" cy="777240"/>
              <a:chOff x="635037" y="5962985"/>
              <a:chExt cx="2559491" cy="1144991"/>
            </a:xfrm>
          </p:grpSpPr>
          <p:pic>
            <p:nvPicPr>
              <p:cNvPr id="117" name="Google Shape;117;p58" descr="Logo of the American Institutes for Research | Advancing Evidence. Improving Lives."/>
              <p:cNvPicPr preferRelativeResize="0"/>
              <p:nvPr/>
            </p:nvPicPr>
            <p:blipFill rotWithShape="1">
              <a:blip r:embed="rId5" cstate="screen">
                <a:alphaModFix/>
                <a:extLst>
                  <a:ext uri="{28A0092B-C50C-407E-A947-70E740481C1C}">
                    <a14:useLocalDpi xmlns:a14="http://schemas.microsoft.com/office/drawing/2010/main"/>
                  </a:ext>
                </a:extLst>
              </a:blip>
              <a:srcRect t="-2" b="-7751"/>
              <a:stretch/>
            </p:blipFill>
            <p:spPr>
              <a:xfrm>
                <a:off x="635037" y="5962985"/>
                <a:ext cx="2137351" cy="1144991"/>
              </a:xfrm>
              <a:prstGeom prst="rect">
                <a:avLst/>
              </a:prstGeom>
              <a:noFill/>
              <a:ln>
                <a:noFill/>
              </a:ln>
            </p:spPr>
          </p:pic>
          <p:cxnSp>
            <p:nvCxnSpPr>
              <p:cNvPr id="118" name="Google Shape;118;p58"/>
              <p:cNvCxnSpPr/>
              <p:nvPr/>
            </p:nvCxnSpPr>
            <p:spPr>
              <a:xfrm>
                <a:off x="3194528" y="5962986"/>
                <a:ext cx="0" cy="673524"/>
              </a:xfrm>
              <a:prstGeom prst="straightConnector1">
                <a:avLst/>
              </a:prstGeom>
              <a:noFill/>
              <a:ln w="12700" cap="flat" cmpd="sng">
                <a:solidFill>
                  <a:srgbClr val="6D6E70"/>
                </a:solidFill>
                <a:prstDash val="solid"/>
                <a:miter lim="800000"/>
                <a:headEnd type="none" w="sm" len="sm"/>
                <a:tailEnd type="none" w="sm" len="sm"/>
              </a:ln>
            </p:spPr>
          </p:cxnSp>
        </p:grpSp>
        <p:pic>
          <p:nvPicPr>
            <p:cNvPr id="119" name="Google Shape;119;p5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662237" y="5545849"/>
              <a:ext cx="4165143" cy="685116"/>
            </a:xfrm>
            <a:prstGeom prst="rect">
              <a:avLst/>
            </a:prstGeom>
            <a:noFill/>
            <a:ln>
              <a:noFill/>
            </a:ln>
          </p:spPr>
        </p:pic>
        <p:sp>
          <p:nvSpPr>
            <p:cNvPr id="120" name="Google Shape;120;p58"/>
            <p:cNvSpPr txBox="1"/>
            <p:nvPr/>
          </p:nvSpPr>
          <p:spPr>
            <a:xfrm>
              <a:off x="1090243" y="3727439"/>
              <a:ext cx="7779437" cy="16027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2000"/>
                <a:buFont typeface="Arial"/>
                <a:buNone/>
              </a:pPr>
              <a:r>
                <a:rPr lang="en-US" sz="2000" b="0" i="0" u="none" strike="noStrike" cap="none" dirty="0">
                  <a:solidFill>
                    <a:schemeClr val="dk1"/>
                  </a:solidFill>
                  <a:latin typeface="Calibri"/>
                  <a:ea typeface="Calibri"/>
                  <a:cs typeface="Calibri"/>
                  <a:sym typeface="Calibri"/>
                </a:rPr>
                <a:t>www.Intensiveintervention.org</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ncii@air.org</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https://twitter.com/TheNCII</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https://www.youtube.com/c/NationalCenteronIntensiveIntervention</a:t>
              </a:r>
              <a:endParaRPr sz="1400" b="0" i="0" u="none" strike="noStrike" cap="none" dirty="0">
                <a:solidFill>
                  <a:srgbClr val="000000"/>
                </a:solidFill>
                <a:latin typeface="Arial"/>
                <a:ea typeface="Arial"/>
                <a:cs typeface="Arial"/>
                <a:sym typeface="Arial"/>
              </a:endParaRPr>
            </a:p>
          </p:txBody>
        </p:sp>
      </p:grpSp>
      <p:pic>
        <p:nvPicPr>
          <p:cNvPr id="121" name="Google Shape;121;p58" descr="Logo, company name&#10;&#10;Description automatically generated"/>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376219" y="5572743"/>
            <a:ext cx="887411" cy="88741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bject With Lead-in Text">
  <p:cSld name="Object With Lead-in Text">
    <p:spTree>
      <p:nvGrpSpPr>
        <p:cNvPr id="1" name="Shape 122"/>
        <p:cNvGrpSpPr/>
        <p:nvPr/>
      </p:nvGrpSpPr>
      <p:grpSpPr>
        <a:xfrm>
          <a:off x="0" y="0"/>
          <a:ext cx="0" cy="0"/>
          <a:chOff x="0" y="0"/>
          <a:chExt cx="0" cy="0"/>
        </a:xfrm>
      </p:grpSpPr>
      <p:sp>
        <p:nvSpPr>
          <p:cNvPr id="123" name="Google Shape;123;p59"/>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59"/>
          <p:cNvSpPr txBox="1">
            <a:spLocks noGrp="1"/>
          </p:cNvSpPr>
          <p:nvPr>
            <p:ph type="body" idx="1"/>
          </p:nvPr>
        </p:nvSpPr>
        <p:spPr>
          <a:xfrm>
            <a:off x="457200" y="1373005"/>
            <a:ext cx="11276076" cy="1188720"/>
          </a:xfrm>
          <a:prstGeom prst="rect">
            <a:avLst/>
          </a:prstGeom>
          <a:noFill/>
          <a:ln>
            <a:noFill/>
          </a:ln>
        </p:spPr>
        <p:txBody>
          <a:bodyPr spcFirstLastPara="1" wrap="square" lIns="0" tIns="0" rIns="0" bIns="0" anchor="t" anchorCtr="0">
            <a:normAutofit/>
          </a:bodyPr>
          <a:lstStyle>
            <a:lvl1pPr marL="457200" lvl="0" indent="-228600" algn="l">
              <a:lnSpc>
                <a:spcPct val="125000"/>
              </a:lnSpc>
              <a:spcBef>
                <a:spcPts val="1800"/>
              </a:spcBef>
              <a:spcAft>
                <a:spcPts val="0"/>
              </a:spcAft>
              <a:buSzPts val="2600"/>
              <a:buNone/>
              <a:defRPr sz="2600"/>
            </a:lvl1pPr>
            <a:lvl2pPr marL="914400" lvl="1" indent="-314325" algn="l">
              <a:lnSpc>
                <a:spcPct val="125000"/>
              </a:lnSpc>
              <a:spcBef>
                <a:spcPts val="600"/>
              </a:spcBef>
              <a:spcAft>
                <a:spcPts val="0"/>
              </a:spcAft>
              <a:buSzPts val="1350"/>
              <a:buChar char="•"/>
              <a:defRPr sz="1350"/>
            </a:lvl2pPr>
            <a:lvl3pPr marL="1371600" lvl="2" indent="-314325" algn="l">
              <a:lnSpc>
                <a:spcPct val="125000"/>
              </a:lnSpc>
              <a:spcBef>
                <a:spcPts val="600"/>
              </a:spcBef>
              <a:spcAft>
                <a:spcPts val="0"/>
              </a:spcAft>
              <a:buSzPts val="1350"/>
              <a:buChar char="–"/>
              <a:defRPr sz="1350"/>
            </a:lvl3pPr>
            <a:lvl4pPr marL="1828800" lvl="3" indent="-314325" algn="l">
              <a:lnSpc>
                <a:spcPct val="125000"/>
              </a:lnSpc>
              <a:spcBef>
                <a:spcPts val="600"/>
              </a:spcBef>
              <a:spcAft>
                <a:spcPts val="0"/>
              </a:spcAft>
              <a:buSzPts val="1350"/>
              <a:buChar char="»"/>
              <a:defRPr sz="1350"/>
            </a:lvl4pPr>
            <a:lvl5pPr marL="2286000" lvl="4" indent="-314325" algn="l">
              <a:lnSpc>
                <a:spcPct val="125000"/>
              </a:lnSpc>
              <a:spcBef>
                <a:spcPts val="600"/>
              </a:spcBef>
              <a:spcAft>
                <a:spcPts val="0"/>
              </a:spcAft>
              <a:buSzPts val="1350"/>
              <a:buChar char="›"/>
              <a:defRPr sz="13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5" name="Google Shape;125;p59"/>
          <p:cNvSpPr txBox="1">
            <a:spLocks noGrp="1"/>
          </p:cNvSpPr>
          <p:nvPr>
            <p:ph type="body" idx="2"/>
          </p:nvPr>
        </p:nvSpPr>
        <p:spPr>
          <a:xfrm>
            <a:off x="457200" y="2654571"/>
            <a:ext cx="11276076" cy="301752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SzPts val="2600"/>
              <a:buChar char="▪"/>
              <a:defRPr sz="2600"/>
            </a:lvl1pPr>
            <a:lvl2pPr marL="914400" lvl="1" indent="-393700" algn="l">
              <a:lnSpc>
                <a:spcPct val="125000"/>
              </a:lnSpc>
              <a:spcBef>
                <a:spcPts val="600"/>
              </a:spcBef>
              <a:spcAft>
                <a:spcPts val="0"/>
              </a:spcAft>
              <a:buSzPts val="2600"/>
              <a:buChar char="•"/>
              <a:defRPr sz="2600"/>
            </a:lvl2pPr>
            <a:lvl3pPr marL="1371600" lvl="2" indent="-393700" algn="l">
              <a:lnSpc>
                <a:spcPct val="125000"/>
              </a:lnSpc>
              <a:spcBef>
                <a:spcPts val="600"/>
              </a:spcBef>
              <a:spcAft>
                <a:spcPts val="0"/>
              </a:spcAft>
              <a:buSzPts val="2600"/>
              <a:buChar char="–"/>
              <a:defRPr sz="2600"/>
            </a:lvl3pPr>
            <a:lvl4pPr marL="1828800" lvl="3" indent="-393700" algn="l">
              <a:lnSpc>
                <a:spcPct val="125000"/>
              </a:lnSpc>
              <a:spcBef>
                <a:spcPts val="600"/>
              </a:spcBef>
              <a:spcAft>
                <a:spcPts val="0"/>
              </a:spcAft>
              <a:buSzPts val="2600"/>
              <a:buChar char="»"/>
              <a:defRPr sz="2600"/>
            </a:lvl4pPr>
            <a:lvl5pPr marL="2286000" lvl="4" indent="-393700" algn="l">
              <a:lnSpc>
                <a:spcPct val="125000"/>
              </a:lnSpc>
              <a:spcBef>
                <a:spcPts val="600"/>
              </a:spcBef>
              <a:spcAft>
                <a:spcPts val="0"/>
              </a:spcAft>
              <a:buSzPts val="2600"/>
              <a:buChar char="›"/>
              <a:defRPr sz="26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6" name="Google Shape;126;p59"/>
          <p:cNvSpPr txBox="1">
            <a:spLocks noGrp="1"/>
          </p:cNvSpPr>
          <p:nvPr>
            <p:ph type="body" idx="3"/>
          </p:nvPr>
        </p:nvSpPr>
        <p:spPr>
          <a:xfrm>
            <a:off x="457200" y="5751576"/>
            <a:ext cx="11276076"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7" name="Google Shape;127;p59"/>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128"/>
        <p:cNvGrpSpPr/>
        <p:nvPr/>
      </p:nvGrpSpPr>
      <p:grpSpPr>
        <a:xfrm>
          <a:off x="0" y="0"/>
          <a:ext cx="0" cy="0"/>
          <a:chOff x="0" y="0"/>
          <a:chExt cx="0" cy="0"/>
        </a:xfrm>
      </p:grpSpPr>
      <p:sp>
        <p:nvSpPr>
          <p:cNvPr id="129" name="Google Shape;129;p60"/>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60"/>
          <p:cNvSpPr txBox="1">
            <a:spLocks noGrp="1"/>
          </p:cNvSpPr>
          <p:nvPr>
            <p:ph type="body" idx="1"/>
          </p:nvPr>
        </p:nvSpPr>
        <p:spPr>
          <a:xfrm>
            <a:off x="457200" y="1371600"/>
            <a:ext cx="11276076" cy="434340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Clr>
                <a:schemeClr val="dk2"/>
              </a:buClr>
              <a:buSzPts val="2600"/>
              <a:buFont typeface="Calibri"/>
              <a:buAutoNum type="arabicPeriod"/>
              <a:defRPr sz="2600"/>
            </a:lvl1pPr>
            <a:lvl2pPr marL="914400" lvl="1" indent="-393700" algn="l">
              <a:lnSpc>
                <a:spcPct val="125000"/>
              </a:lnSpc>
              <a:spcBef>
                <a:spcPts val="600"/>
              </a:spcBef>
              <a:spcAft>
                <a:spcPts val="0"/>
              </a:spcAft>
              <a:buClr>
                <a:schemeClr val="dk2"/>
              </a:buClr>
              <a:buSzPts val="2600"/>
              <a:buFont typeface="Calibri"/>
              <a:buAutoNum type="alphaLcPeriod"/>
              <a:defRPr sz="2600"/>
            </a:lvl2pPr>
            <a:lvl3pPr marL="1371600" lvl="2" indent="-393700" algn="l">
              <a:lnSpc>
                <a:spcPct val="125000"/>
              </a:lnSpc>
              <a:spcBef>
                <a:spcPts val="600"/>
              </a:spcBef>
              <a:spcAft>
                <a:spcPts val="0"/>
              </a:spcAft>
              <a:buClr>
                <a:schemeClr val="dk2"/>
              </a:buClr>
              <a:buSzPts val="2600"/>
              <a:buFont typeface="Calibri"/>
              <a:buAutoNum type="romanLcPeriod"/>
              <a:defRPr sz="2600"/>
            </a:lvl3pPr>
            <a:lvl4pPr marL="1828800" lvl="3" indent="-393700" algn="l">
              <a:lnSpc>
                <a:spcPct val="125000"/>
              </a:lnSpc>
              <a:spcBef>
                <a:spcPts val="600"/>
              </a:spcBef>
              <a:spcAft>
                <a:spcPts val="0"/>
              </a:spcAft>
              <a:buClr>
                <a:schemeClr val="dk2"/>
              </a:buClr>
              <a:buSzPts val="2600"/>
              <a:buFont typeface="Calibri"/>
              <a:buAutoNum type="arabicParenR"/>
              <a:defRPr sz="2600"/>
            </a:lvl4pPr>
            <a:lvl5pPr marL="2286000" lvl="4" indent="-393700" algn="l">
              <a:lnSpc>
                <a:spcPct val="125000"/>
              </a:lnSpc>
              <a:spcBef>
                <a:spcPts val="600"/>
              </a:spcBef>
              <a:spcAft>
                <a:spcPts val="0"/>
              </a:spcAft>
              <a:buClr>
                <a:schemeClr val="dk2"/>
              </a:buClr>
              <a:buSzPts val="2600"/>
              <a:buFont typeface="Calibri"/>
              <a:buAutoNum type="alphaLcParenR"/>
              <a:defRPr sz="26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1" name="Google Shape;131;p60"/>
          <p:cNvSpPr txBox="1">
            <a:spLocks noGrp="1"/>
          </p:cNvSpPr>
          <p:nvPr>
            <p:ph type="body" idx="2"/>
          </p:nvPr>
        </p:nvSpPr>
        <p:spPr>
          <a:xfrm>
            <a:off x="457200" y="5751576"/>
            <a:ext cx="11276076"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2" name="Google Shape;132;p60"/>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Ordered List">
  <p:cSld name="Two Content Ordered List">
    <p:spTree>
      <p:nvGrpSpPr>
        <p:cNvPr id="1" name="Shape 133"/>
        <p:cNvGrpSpPr/>
        <p:nvPr/>
      </p:nvGrpSpPr>
      <p:grpSpPr>
        <a:xfrm>
          <a:off x="0" y="0"/>
          <a:ext cx="0" cy="0"/>
          <a:chOff x="0" y="0"/>
          <a:chExt cx="0" cy="0"/>
        </a:xfrm>
      </p:grpSpPr>
      <p:sp>
        <p:nvSpPr>
          <p:cNvPr id="134" name="Google Shape;134;p61"/>
          <p:cNvSpPr txBox="1">
            <a:spLocks noGrp="1"/>
          </p:cNvSpPr>
          <p:nvPr>
            <p:ph type="title"/>
          </p:nvPr>
        </p:nvSpPr>
        <p:spPr>
          <a:xfrm>
            <a:off x="457200" y="0"/>
            <a:ext cx="11274552"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61"/>
          <p:cNvSpPr txBox="1">
            <a:spLocks noGrp="1"/>
          </p:cNvSpPr>
          <p:nvPr>
            <p:ph type="body" idx="1"/>
          </p:nvPr>
        </p:nvSpPr>
        <p:spPr>
          <a:xfrm>
            <a:off x="457200" y="1371600"/>
            <a:ext cx="5568696" cy="434340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Clr>
                <a:schemeClr val="dk1"/>
              </a:buClr>
              <a:buSzPts val="2600"/>
              <a:buFont typeface="Calibri"/>
              <a:buAutoNum type="arabicPeriod"/>
              <a:defRPr sz="2600"/>
            </a:lvl1pPr>
            <a:lvl2pPr marL="914400" lvl="1" indent="-393700" algn="l">
              <a:lnSpc>
                <a:spcPct val="125000"/>
              </a:lnSpc>
              <a:spcBef>
                <a:spcPts val="600"/>
              </a:spcBef>
              <a:spcAft>
                <a:spcPts val="0"/>
              </a:spcAft>
              <a:buClr>
                <a:schemeClr val="dk1"/>
              </a:buClr>
              <a:buSzPts val="2600"/>
              <a:buFont typeface="Calibri"/>
              <a:buAutoNum type="alphaLcPeriod"/>
              <a:defRPr sz="2600"/>
            </a:lvl2pPr>
            <a:lvl3pPr marL="1371600" lvl="2" indent="-393700" algn="l">
              <a:lnSpc>
                <a:spcPct val="125000"/>
              </a:lnSpc>
              <a:spcBef>
                <a:spcPts val="600"/>
              </a:spcBef>
              <a:spcAft>
                <a:spcPts val="0"/>
              </a:spcAft>
              <a:buClr>
                <a:schemeClr val="dk1"/>
              </a:buClr>
              <a:buSzPts val="2600"/>
              <a:buFont typeface="Calibri"/>
              <a:buAutoNum type="romanLcPeriod"/>
              <a:defRPr sz="2600"/>
            </a:lvl3pPr>
            <a:lvl4pPr marL="1828800" lvl="3" indent="-393700" algn="l">
              <a:lnSpc>
                <a:spcPct val="125000"/>
              </a:lnSpc>
              <a:spcBef>
                <a:spcPts val="600"/>
              </a:spcBef>
              <a:spcAft>
                <a:spcPts val="0"/>
              </a:spcAft>
              <a:buClr>
                <a:schemeClr val="dk1"/>
              </a:buClr>
              <a:buSzPts val="2600"/>
              <a:buFont typeface="Calibri"/>
              <a:buAutoNum type="arabicParenR"/>
              <a:defRPr sz="2600"/>
            </a:lvl4pPr>
            <a:lvl5pPr marL="2286000" lvl="4" indent="-393700" algn="l">
              <a:lnSpc>
                <a:spcPct val="125000"/>
              </a:lnSpc>
              <a:spcBef>
                <a:spcPts val="600"/>
              </a:spcBef>
              <a:spcAft>
                <a:spcPts val="0"/>
              </a:spcAft>
              <a:buClr>
                <a:schemeClr val="dk1"/>
              </a:buClr>
              <a:buSzPts val="2600"/>
              <a:buFont typeface="Calibri"/>
              <a:buAutoNum type="alphaLcParenR"/>
              <a:defRPr sz="26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6" name="Google Shape;136;p61"/>
          <p:cNvSpPr txBox="1">
            <a:spLocks noGrp="1"/>
          </p:cNvSpPr>
          <p:nvPr>
            <p:ph type="body" idx="2"/>
          </p:nvPr>
        </p:nvSpPr>
        <p:spPr>
          <a:xfrm>
            <a:off x="6163056" y="1371600"/>
            <a:ext cx="5568696" cy="434340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Clr>
                <a:schemeClr val="dk1"/>
              </a:buClr>
              <a:buSzPts val="2600"/>
              <a:buFont typeface="Calibri"/>
              <a:buAutoNum type="arabicPeriod"/>
              <a:defRPr sz="2600"/>
            </a:lvl1pPr>
            <a:lvl2pPr marL="914400" lvl="1" indent="-393700" algn="l">
              <a:lnSpc>
                <a:spcPct val="125000"/>
              </a:lnSpc>
              <a:spcBef>
                <a:spcPts val="600"/>
              </a:spcBef>
              <a:spcAft>
                <a:spcPts val="0"/>
              </a:spcAft>
              <a:buClr>
                <a:schemeClr val="dk1"/>
              </a:buClr>
              <a:buSzPts val="2600"/>
              <a:buFont typeface="Calibri"/>
              <a:buAutoNum type="alphaLcPeriod"/>
              <a:defRPr sz="2600"/>
            </a:lvl2pPr>
            <a:lvl3pPr marL="1371600" lvl="2" indent="-393700" algn="l">
              <a:lnSpc>
                <a:spcPct val="125000"/>
              </a:lnSpc>
              <a:spcBef>
                <a:spcPts val="600"/>
              </a:spcBef>
              <a:spcAft>
                <a:spcPts val="0"/>
              </a:spcAft>
              <a:buClr>
                <a:schemeClr val="dk1"/>
              </a:buClr>
              <a:buSzPts val="2600"/>
              <a:buFont typeface="Calibri"/>
              <a:buAutoNum type="romanLcPeriod"/>
              <a:defRPr sz="2600"/>
            </a:lvl3pPr>
            <a:lvl4pPr marL="1828800" lvl="3" indent="-393700" algn="l">
              <a:lnSpc>
                <a:spcPct val="125000"/>
              </a:lnSpc>
              <a:spcBef>
                <a:spcPts val="600"/>
              </a:spcBef>
              <a:spcAft>
                <a:spcPts val="0"/>
              </a:spcAft>
              <a:buClr>
                <a:schemeClr val="dk1"/>
              </a:buClr>
              <a:buSzPts val="2600"/>
              <a:buFont typeface="Calibri"/>
              <a:buAutoNum type="arabicParenR"/>
              <a:defRPr sz="2600"/>
            </a:lvl4pPr>
            <a:lvl5pPr marL="2286000" lvl="4" indent="-393700" algn="l">
              <a:lnSpc>
                <a:spcPct val="125000"/>
              </a:lnSpc>
              <a:spcBef>
                <a:spcPts val="600"/>
              </a:spcBef>
              <a:spcAft>
                <a:spcPts val="0"/>
              </a:spcAft>
              <a:buClr>
                <a:schemeClr val="dk1"/>
              </a:buClr>
              <a:buSzPts val="2600"/>
              <a:buFont typeface="Calibri"/>
              <a:buAutoNum type="alphaLcParenR"/>
              <a:defRPr sz="26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7" name="Google Shape;137;p61"/>
          <p:cNvSpPr txBox="1">
            <a:spLocks noGrp="1"/>
          </p:cNvSpPr>
          <p:nvPr>
            <p:ph type="body" idx="3"/>
          </p:nvPr>
        </p:nvSpPr>
        <p:spPr>
          <a:xfrm>
            <a:off x="457200" y="5751576"/>
            <a:ext cx="11274552"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8" name="Google Shape;138;p61"/>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First Level No Bullet">
  <p:cSld name="First Level No Bullet">
    <p:spTree>
      <p:nvGrpSpPr>
        <p:cNvPr id="1" name="Shape 35"/>
        <p:cNvGrpSpPr/>
        <p:nvPr/>
      </p:nvGrpSpPr>
      <p:grpSpPr>
        <a:xfrm>
          <a:off x="0" y="0"/>
          <a:ext cx="0" cy="0"/>
          <a:chOff x="0" y="0"/>
          <a:chExt cx="0" cy="0"/>
        </a:xfrm>
      </p:grpSpPr>
      <p:sp>
        <p:nvSpPr>
          <p:cNvPr id="36" name="Google Shape;36;p48"/>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48"/>
          <p:cNvSpPr txBox="1">
            <a:spLocks noGrp="1"/>
          </p:cNvSpPr>
          <p:nvPr>
            <p:ph type="body" idx="1"/>
          </p:nvPr>
        </p:nvSpPr>
        <p:spPr>
          <a:xfrm>
            <a:off x="457200" y="1371600"/>
            <a:ext cx="11274552" cy="4343400"/>
          </a:xfrm>
          <a:prstGeom prst="rect">
            <a:avLst/>
          </a:prstGeom>
          <a:noFill/>
          <a:ln>
            <a:noFill/>
          </a:ln>
        </p:spPr>
        <p:txBody>
          <a:bodyPr spcFirstLastPara="1" wrap="square" lIns="0" tIns="0" rIns="0" bIns="0" anchor="t" anchorCtr="0">
            <a:normAutofit/>
          </a:bodyPr>
          <a:lstStyle>
            <a:lvl1pPr marL="457200" lvl="0" indent="-228600" algn="l">
              <a:lnSpc>
                <a:spcPct val="125000"/>
              </a:lnSpc>
              <a:spcBef>
                <a:spcPts val="1800"/>
              </a:spcBef>
              <a:spcAft>
                <a:spcPts val="0"/>
              </a:spcAft>
              <a:buClr>
                <a:schemeClr val="dk1"/>
              </a:buClr>
              <a:buSzPts val="2600"/>
              <a:buNone/>
              <a:defRPr sz="2600">
                <a:solidFill>
                  <a:schemeClr val="dk1"/>
                </a:solidFill>
              </a:defRPr>
            </a:lvl1pPr>
            <a:lvl2pPr marL="914400" lvl="1" indent="-393700" algn="l">
              <a:lnSpc>
                <a:spcPct val="125000"/>
              </a:lnSpc>
              <a:spcBef>
                <a:spcPts val="600"/>
              </a:spcBef>
              <a:spcAft>
                <a:spcPts val="0"/>
              </a:spcAft>
              <a:buClr>
                <a:schemeClr val="accent1"/>
              </a:buClr>
              <a:buSzPts val="2600"/>
              <a:buFont typeface="Noto Sans Symbols"/>
              <a:buChar char="▪"/>
              <a:defRPr sz="2600">
                <a:solidFill>
                  <a:schemeClr val="dk1"/>
                </a:solidFill>
              </a:defRPr>
            </a:lvl2pPr>
            <a:lvl3pPr marL="1371600" lvl="2" indent="-393700" algn="l">
              <a:lnSpc>
                <a:spcPct val="125000"/>
              </a:lnSpc>
              <a:spcBef>
                <a:spcPts val="600"/>
              </a:spcBef>
              <a:spcAft>
                <a:spcPts val="0"/>
              </a:spcAft>
              <a:buClr>
                <a:schemeClr val="accent1"/>
              </a:buClr>
              <a:buSzPts val="2600"/>
              <a:buFont typeface="Arial"/>
              <a:buChar char="•"/>
              <a:defRPr sz="2600">
                <a:solidFill>
                  <a:schemeClr val="dk1"/>
                </a:solidFill>
              </a:defRPr>
            </a:lvl3pPr>
            <a:lvl4pPr marL="1828800" lvl="3" indent="-393700" algn="l">
              <a:lnSpc>
                <a:spcPct val="125000"/>
              </a:lnSpc>
              <a:spcBef>
                <a:spcPts val="600"/>
              </a:spcBef>
              <a:spcAft>
                <a:spcPts val="0"/>
              </a:spcAft>
              <a:buClr>
                <a:schemeClr val="accent1"/>
              </a:buClr>
              <a:buSzPts val="2600"/>
              <a:buFont typeface="Arial"/>
              <a:buChar char="–"/>
              <a:defRPr sz="2600">
                <a:solidFill>
                  <a:schemeClr val="dk1"/>
                </a:solidFill>
              </a:defRPr>
            </a:lvl4pPr>
            <a:lvl5pPr marL="2286000" lvl="4" indent="-393700" algn="l">
              <a:lnSpc>
                <a:spcPct val="125000"/>
              </a:lnSpc>
              <a:spcBef>
                <a:spcPts val="600"/>
              </a:spcBef>
              <a:spcAft>
                <a:spcPts val="0"/>
              </a:spcAft>
              <a:buClr>
                <a:schemeClr val="accent1"/>
              </a:buClr>
              <a:buSzPts val="2600"/>
              <a:buFont typeface="Arial"/>
              <a:buChar char="»"/>
              <a:defRPr sz="2600">
                <a:solidFill>
                  <a:schemeClr val="dk1"/>
                </a:solidFill>
              </a:defRPr>
            </a:lvl5pPr>
            <a:lvl6pPr marL="2743200" lvl="5" indent="-393700" algn="l">
              <a:lnSpc>
                <a:spcPct val="125000"/>
              </a:lnSpc>
              <a:spcBef>
                <a:spcPts val="600"/>
              </a:spcBef>
              <a:spcAft>
                <a:spcPts val="0"/>
              </a:spcAft>
              <a:buClr>
                <a:schemeClr val="accent1"/>
              </a:buClr>
              <a:buSzPts val="2600"/>
              <a:buFont typeface="Arial Narrow"/>
              <a:buChar char="›"/>
              <a:defRPr sz="2600">
                <a:solidFill>
                  <a:schemeClr val="dk1"/>
                </a:solidFill>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8" name="Google Shape;38;p48"/>
          <p:cNvSpPr txBox="1">
            <a:spLocks noGrp="1"/>
          </p:cNvSpPr>
          <p:nvPr>
            <p:ph type="body" idx="2"/>
          </p:nvPr>
        </p:nvSpPr>
        <p:spPr>
          <a:xfrm>
            <a:off x="457200" y="5751576"/>
            <a:ext cx="11274552"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9" name="Google Shape;39;p48"/>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0"/>
        <p:cNvGrpSpPr/>
        <p:nvPr/>
      </p:nvGrpSpPr>
      <p:grpSpPr>
        <a:xfrm>
          <a:off x="0" y="0"/>
          <a:ext cx="0" cy="0"/>
          <a:chOff x="0" y="0"/>
          <a:chExt cx="0" cy="0"/>
        </a:xfrm>
      </p:grpSpPr>
      <p:pic>
        <p:nvPicPr>
          <p:cNvPr id="41" name="Google Shape;41;p49"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524" y="0"/>
            <a:ext cx="12188952" cy="6858000"/>
          </a:xfrm>
          <a:prstGeom prst="rect">
            <a:avLst/>
          </a:prstGeom>
          <a:noFill/>
          <a:ln>
            <a:noFill/>
          </a:ln>
        </p:spPr>
      </p:pic>
      <p:sp>
        <p:nvSpPr>
          <p:cNvPr id="42" name="Google Shape;42;p49"/>
          <p:cNvSpPr txBox="1">
            <a:spLocks noGrp="1"/>
          </p:cNvSpPr>
          <p:nvPr>
            <p:ph type="title"/>
          </p:nvPr>
        </p:nvSpPr>
        <p:spPr>
          <a:xfrm>
            <a:off x="4002258" y="1089661"/>
            <a:ext cx="7275342" cy="2650936"/>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5000"/>
              <a:buFont typeface="Calibri"/>
              <a:buNone/>
              <a:defRPr sz="5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9"/>
          <p:cNvSpPr txBox="1">
            <a:spLocks noGrp="1"/>
          </p:cNvSpPr>
          <p:nvPr>
            <p:ph type="body" idx="1"/>
          </p:nvPr>
        </p:nvSpPr>
        <p:spPr>
          <a:xfrm>
            <a:off x="4002258" y="4016326"/>
            <a:ext cx="7275342" cy="1899139"/>
          </a:xfrm>
          <a:prstGeom prst="rect">
            <a:avLst/>
          </a:prstGeom>
          <a:noFill/>
          <a:ln>
            <a:noFill/>
          </a:ln>
        </p:spPr>
        <p:txBody>
          <a:bodyPr spcFirstLastPara="1" wrap="square" lIns="0" tIns="0" rIns="0" bIns="0" anchor="t" anchorCtr="0">
            <a:normAutofit/>
          </a:bodyPr>
          <a:lstStyle>
            <a:lvl1pPr marL="457200" lvl="0" indent="-228600" algn="l">
              <a:lnSpc>
                <a:spcPct val="125000"/>
              </a:lnSpc>
              <a:spcBef>
                <a:spcPts val="0"/>
              </a:spcBef>
              <a:spcAft>
                <a:spcPts val="0"/>
              </a:spcAft>
              <a:buSzPts val="3700"/>
              <a:buNone/>
              <a:defRPr sz="3700">
                <a:solidFill>
                  <a:schemeClr val="accent2"/>
                </a:solidFill>
              </a:defRPr>
            </a:lvl1pPr>
            <a:lvl2pPr marL="914400" lvl="1" indent="-228600" algn="l">
              <a:lnSpc>
                <a:spcPct val="125000"/>
              </a:lnSpc>
              <a:spcBef>
                <a:spcPts val="0"/>
              </a:spcBef>
              <a:spcAft>
                <a:spcPts val="0"/>
              </a:spcAft>
              <a:buSzPts val="2600"/>
              <a:buNone/>
              <a:defRPr>
                <a:solidFill>
                  <a:schemeClr val="lt1"/>
                </a:solidFill>
              </a:defRPr>
            </a:lvl2pPr>
            <a:lvl3pPr marL="1371600" lvl="2" indent="-228600" algn="l">
              <a:lnSpc>
                <a:spcPct val="125000"/>
              </a:lnSpc>
              <a:spcBef>
                <a:spcPts val="0"/>
              </a:spcBef>
              <a:spcAft>
                <a:spcPts val="0"/>
              </a:spcAft>
              <a:buSzPts val="2600"/>
              <a:buNone/>
              <a:defRPr>
                <a:solidFill>
                  <a:schemeClr val="lt1"/>
                </a:solidFill>
              </a:defRPr>
            </a:lvl3pPr>
            <a:lvl4pPr marL="1828800" lvl="3" indent="-228600" algn="l">
              <a:lnSpc>
                <a:spcPct val="125000"/>
              </a:lnSpc>
              <a:spcBef>
                <a:spcPts val="0"/>
              </a:spcBef>
              <a:spcAft>
                <a:spcPts val="0"/>
              </a:spcAft>
              <a:buSzPts val="2600"/>
              <a:buNone/>
              <a:defRPr>
                <a:solidFill>
                  <a:schemeClr val="lt1"/>
                </a:solidFill>
              </a:defRPr>
            </a:lvl4pPr>
            <a:lvl5pPr marL="2286000" lvl="4" indent="-228600" algn="l">
              <a:lnSpc>
                <a:spcPct val="125000"/>
              </a:lnSpc>
              <a:spcBef>
                <a:spcPts val="0"/>
              </a:spcBef>
              <a:spcAft>
                <a:spcPts val="0"/>
              </a:spcAft>
              <a:buSzPts val="2600"/>
              <a:buNone/>
              <a:defRPr>
                <a:solidFill>
                  <a:schemeClr val="lt1"/>
                </a:solidFill>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49"/>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ack Divider">
  <p:cSld name="Black Divider">
    <p:bg>
      <p:bgPr>
        <a:solidFill>
          <a:schemeClr val="lt1"/>
        </a:solidFill>
        <a:effectLst/>
      </p:bgPr>
    </p:bg>
    <p:spTree>
      <p:nvGrpSpPr>
        <p:cNvPr id="1" name="Shape 45"/>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6"/>
        <p:cNvGrpSpPr/>
        <p:nvPr/>
      </p:nvGrpSpPr>
      <p:grpSpPr>
        <a:xfrm>
          <a:off x="0" y="0"/>
          <a:ext cx="0" cy="0"/>
          <a:chOff x="0" y="0"/>
          <a:chExt cx="0" cy="0"/>
        </a:xfrm>
      </p:grpSpPr>
      <p:sp>
        <p:nvSpPr>
          <p:cNvPr id="47" name="Google Shape;47;p51"/>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1"/>
          <p:cNvSpPr txBox="1">
            <a:spLocks noGrp="1"/>
          </p:cNvSpPr>
          <p:nvPr>
            <p:ph type="body" idx="1"/>
          </p:nvPr>
        </p:nvSpPr>
        <p:spPr>
          <a:xfrm>
            <a:off x="457200" y="1371600"/>
            <a:ext cx="11274552" cy="434340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SzPts val="2600"/>
              <a:buChar char="▪"/>
              <a:defRPr/>
            </a:lvl1pPr>
            <a:lvl2pPr marL="914400" lvl="1" indent="-393700" algn="l">
              <a:lnSpc>
                <a:spcPct val="125000"/>
              </a:lnSpc>
              <a:spcBef>
                <a:spcPts val="600"/>
              </a:spcBef>
              <a:spcAft>
                <a:spcPts val="0"/>
              </a:spcAft>
              <a:buSzPts val="2600"/>
              <a:buChar char="•"/>
              <a:defRPr/>
            </a:lvl2pPr>
            <a:lvl3pPr marL="1371600" lvl="2" indent="-393700" algn="l">
              <a:lnSpc>
                <a:spcPct val="125000"/>
              </a:lnSpc>
              <a:spcBef>
                <a:spcPts val="600"/>
              </a:spcBef>
              <a:spcAft>
                <a:spcPts val="0"/>
              </a:spcAft>
              <a:buSzPts val="2600"/>
              <a:buChar char="–"/>
              <a:defRPr/>
            </a:lvl3pPr>
            <a:lvl4pPr marL="1828800" lvl="3" indent="-393700" algn="l">
              <a:lnSpc>
                <a:spcPct val="125000"/>
              </a:lnSpc>
              <a:spcBef>
                <a:spcPts val="600"/>
              </a:spcBef>
              <a:spcAft>
                <a:spcPts val="0"/>
              </a:spcAft>
              <a:buSzPts val="2600"/>
              <a:buChar char="»"/>
              <a:defRPr/>
            </a:lvl4pPr>
            <a:lvl5pPr marL="2286000" lvl="4" indent="-393700" algn="l">
              <a:lnSpc>
                <a:spcPct val="125000"/>
              </a:lnSpc>
              <a:spcBef>
                <a:spcPts val="600"/>
              </a:spcBef>
              <a:spcAft>
                <a:spcPts val="0"/>
              </a:spcAft>
              <a:buSzPts val="26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49" name="Google Shape;49;p51"/>
          <p:cNvSpPr txBox="1">
            <a:spLocks noGrp="1"/>
          </p:cNvSpPr>
          <p:nvPr>
            <p:ph type="body" idx="2"/>
          </p:nvPr>
        </p:nvSpPr>
        <p:spPr>
          <a:xfrm>
            <a:off x="457200" y="5751576"/>
            <a:ext cx="11274552"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p51"/>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1"/>
        <p:cNvGrpSpPr/>
        <p:nvPr/>
      </p:nvGrpSpPr>
      <p:grpSpPr>
        <a:xfrm>
          <a:off x="0" y="0"/>
          <a:ext cx="0" cy="0"/>
          <a:chOff x="0" y="0"/>
          <a:chExt cx="0" cy="0"/>
        </a:xfrm>
      </p:grpSpPr>
      <p:sp>
        <p:nvSpPr>
          <p:cNvPr id="52" name="Google Shape;52;p52"/>
          <p:cNvSpPr txBox="1">
            <a:spLocks noGrp="1"/>
          </p:cNvSpPr>
          <p:nvPr>
            <p:ph type="title"/>
          </p:nvPr>
        </p:nvSpPr>
        <p:spPr>
          <a:xfrm>
            <a:off x="457200" y="0"/>
            <a:ext cx="11274552"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2"/>
          <p:cNvSpPr txBox="1">
            <a:spLocks noGrp="1"/>
          </p:cNvSpPr>
          <p:nvPr>
            <p:ph type="body" idx="1"/>
          </p:nvPr>
        </p:nvSpPr>
        <p:spPr>
          <a:xfrm>
            <a:off x="457200" y="1371600"/>
            <a:ext cx="5568696" cy="434340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SzPts val="2600"/>
              <a:buChar char="▪"/>
              <a:defRPr/>
            </a:lvl1pPr>
            <a:lvl2pPr marL="914400" lvl="1" indent="-393700" algn="l">
              <a:lnSpc>
                <a:spcPct val="125000"/>
              </a:lnSpc>
              <a:spcBef>
                <a:spcPts val="600"/>
              </a:spcBef>
              <a:spcAft>
                <a:spcPts val="0"/>
              </a:spcAft>
              <a:buSzPts val="2600"/>
              <a:buChar char="•"/>
              <a:defRPr/>
            </a:lvl2pPr>
            <a:lvl3pPr marL="1371600" lvl="2" indent="-393700" algn="l">
              <a:lnSpc>
                <a:spcPct val="125000"/>
              </a:lnSpc>
              <a:spcBef>
                <a:spcPts val="600"/>
              </a:spcBef>
              <a:spcAft>
                <a:spcPts val="0"/>
              </a:spcAft>
              <a:buSzPts val="2600"/>
              <a:buChar char="–"/>
              <a:defRPr/>
            </a:lvl3pPr>
            <a:lvl4pPr marL="1828800" lvl="3" indent="-393700" algn="l">
              <a:lnSpc>
                <a:spcPct val="125000"/>
              </a:lnSpc>
              <a:spcBef>
                <a:spcPts val="600"/>
              </a:spcBef>
              <a:spcAft>
                <a:spcPts val="0"/>
              </a:spcAft>
              <a:buSzPts val="2600"/>
              <a:buChar char="»"/>
              <a:defRPr/>
            </a:lvl4pPr>
            <a:lvl5pPr marL="2286000" lvl="4" indent="-393700" algn="l">
              <a:lnSpc>
                <a:spcPct val="125000"/>
              </a:lnSpc>
              <a:spcBef>
                <a:spcPts val="600"/>
              </a:spcBef>
              <a:spcAft>
                <a:spcPts val="0"/>
              </a:spcAft>
              <a:buSzPts val="2600"/>
              <a:buChar char="›"/>
              <a:defRPr/>
            </a:lvl5pPr>
            <a:lvl6pPr marL="2743200" lvl="5" indent="-314325" algn="l">
              <a:lnSpc>
                <a:spcPct val="90000"/>
              </a:lnSpc>
              <a:spcBef>
                <a:spcPts val="375"/>
              </a:spcBef>
              <a:spcAft>
                <a:spcPts val="0"/>
              </a:spcAft>
              <a:buClr>
                <a:schemeClr val="dk1"/>
              </a:buClr>
              <a:buSzPts val="135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4" name="Google Shape;54;p52"/>
          <p:cNvSpPr txBox="1">
            <a:spLocks noGrp="1"/>
          </p:cNvSpPr>
          <p:nvPr>
            <p:ph type="body" idx="2"/>
          </p:nvPr>
        </p:nvSpPr>
        <p:spPr>
          <a:xfrm>
            <a:off x="6163056" y="1371600"/>
            <a:ext cx="5568696" cy="434340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SzPts val="2600"/>
              <a:buChar char="▪"/>
              <a:defRPr/>
            </a:lvl1pPr>
            <a:lvl2pPr marL="914400" lvl="1" indent="-393700" algn="l">
              <a:lnSpc>
                <a:spcPct val="125000"/>
              </a:lnSpc>
              <a:spcBef>
                <a:spcPts val="600"/>
              </a:spcBef>
              <a:spcAft>
                <a:spcPts val="0"/>
              </a:spcAft>
              <a:buSzPts val="2600"/>
              <a:buChar char="•"/>
              <a:defRPr/>
            </a:lvl2pPr>
            <a:lvl3pPr marL="1371600" lvl="2" indent="-393700" algn="l">
              <a:lnSpc>
                <a:spcPct val="125000"/>
              </a:lnSpc>
              <a:spcBef>
                <a:spcPts val="600"/>
              </a:spcBef>
              <a:spcAft>
                <a:spcPts val="0"/>
              </a:spcAft>
              <a:buSzPts val="2600"/>
              <a:buChar char="–"/>
              <a:defRPr/>
            </a:lvl3pPr>
            <a:lvl4pPr marL="1828800" lvl="3" indent="-393700" algn="l">
              <a:lnSpc>
                <a:spcPct val="125000"/>
              </a:lnSpc>
              <a:spcBef>
                <a:spcPts val="600"/>
              </a:spcBef>
              <a:spcAft>
                <a:spcPts val="0"/>
              </a:spcAft>
              <a:buSzPts val="2600"/>
              <a:buChar char="»"/>
              <a:defRPr/>
            </a:lvl4pPr>
            <a:lvl5pPr marL="2286000" lvl="4" indent="-393700" algn="l">
              <a:lnSpc>
                <a:spcPct val="125000"/>
              </a:lnSpc>
              <a:spcBef>
                <a:spcPts val="600"/>
              </a:spcBef>
              <a:spcAft>
                <a:spcPts val="0"/>
              </a:spcAft>
              <a:buSzPts val="26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5" name="Google Shape;55;p52"/>
          <p:cNvSpPr txBox="1">
            <a:spLocks noGrp="1"/>
          </p:cNvSpPr>
          <p:nvPr>
            <p:ph type="body" idx="3"/>
          </p:nvPr>
        </p:nvSpPr>
        <p:spPr>
          <a:xfrm>
            <a:off x="457200" y="5751576"/>
            <a:ext cx="11274552" cy="192024"/>
          </a:xfrm>
          <a:prstGeom prst="rect">
            <a:avLst/>
          </a:prstGeom>
          <a:noFill/>
          <a:ln>
            <a:noFill/>
          </a:ln>
        </p:spPr>
        <p:txBody>
          <a:bodyPr spcFirstLastPara="1" wrap="square" lIns="0" tIns="0" rIns="0" bIns="0" anchor="b" anchorCtr="0">
            <a:noAutofit/>
          </a:bodyPr>
          <a:lstStyle>
            <a:lvl1pPr marL="0" marR="0" lvl="0" indent="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56" name="Google Shape;56;p52"/>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eferences">
  <p:cSld name="References">
    <p:spTree>
      <p:nvGrpSpPr>
        <p:cNvPr id="1" name="Shape 57"/>
        <p:cNvGrpSpPr/>
        <p:nvPr/>
      </p:nvGrpSpPr>
      <p:grpSpPr>
        <a:xfrm>
          <a:off x="0" y="0"/>
          <a:ext cx="0" cy="0"/>
          <a:chOff x="0" y="0"/>
          <a:chExt cx="0" cy="0"/>
        </a:xfrm>
      </p:grpSpPr>
      <p:sp>
        <p:nvSpPr>
          <p:cNvPr id="58" name="Google Shape;58;p53"/>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3"/>
          <p:cNvSpPr txBox="1">
            <a:spLocks noGrp="1"/>
          </p:cNvSpPr>
          <p:nvPr>
            <p:ph type="body" idx="1"/>
          </p:nvPr>
        </p:nvSpPr>
        <p:spPr>
          <a:xfrm>
            <a:off x="457200" y="1371600"/>
            <a:ext cx="11274552" cy="457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800"/>
              </a:spcBef>
              <a:spcAft>
                <a:spcPts val="0"/>
              </a:spcAft>
              <a:buSzPts val="1800"/>
              <a:buNone/>
              <a:defRPr sz="1800" i="0">
                <a:solidFill>
                  <a:schemeClr val="dk1"/>
                </a:solidFill>
              </a:defRPr>
            </a:lvl1pPr>
            <a:lvl2pPr marL="914400" lvl="1" indent="-342900" algn="l">
              <a:lnSpc>
                <a:spcPct val="125000"/>
              </a:lnSpc>
              <a:spcBef>
                <a:spcPts val="600"/>
              </a:spcBef>
              <a:spcAft>
                <a:spcPts val="0"/>
              </a:spcAft>
              <a:buSzPts val="1800"/>
              <a:buChar char="•"/>
              <a:defRPr sz="1800"/>
            </a:lvl2pPr>
            <a:lvl3pPr marL="1371600" lvl="2" indent="-342900" algn="l">
              <a:lnSpc>
                <a:spcPct val="125000"/>
              </a:lnSpc>
              <a:spcBef>
                <a:spcPts val="600"/>
              </a:spcBef>
              <a:spcAft>
                <a:spcPts val="0"/>
              </a:spcAft>
              <a:buSzPts val="1800"/>
              <a:buChar char="–"/>
              <a:defRPr sz="1800"/>
            </a:lvl3pPr>
            <a:lvl4pPr marL="1828800" lvl="3" indent="-342900" algn="l">
              <a:lnSpc>
                <a:spcPct val="125000"/>
              </a:lnSpc>
              <a:spcBef>
                <a:spcPts val="600"/>
              </a:spcBef>
              <a:spcAft>
                <a:spcPts val="0"/>
              </a:spcAft>
              <a:buSzPts val="1800"/>
              <a:buChar char="»"/>
              <a:defRPr sz="1800"/>
            </a:lvl4pPr>
            <a:lvl5pPr marL="2286000" lvl="4" indent="-342900" algn="l">
              <a:lnSpc>
                <a:spcPct val="125000"/>
              </a:lnSpc>
              <a:spcBef>
                <a:spcPts val="600"/>
              </a:spcBef>
              <a:spcAft>
                <a:spcPts val="0"/>
              </a:spcAft>
              <a:buSzPts val="1800"/>
              <a:buChar char="›"/>
              <a:defRPr sz="18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0" name="Google Shape;60;p53"/>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Heavy">
  <p:cSld name="Text Heavy">
    <p:spTree>
      <p:nvGrpSpPr>
        <p:cNvPr id="1" name="Shape 61"/>
        <p:cNvGrpSpPr/>
        <p:nvPr/>
      </p:nvGrpSpPr>
      <p:grpSpPr>
        <a:xfrm>
          <a:off x="0" y="0"/>
          <a:ext cx="0" cy="0"/>
          <a:chOff x="0" y="0"/>
          <a:chExt cx="0" cy="0"/>
        </a:xfrm>
      </p:grpSpPr>
      <p:sp>
        <p:nvSpPr>
          <p:cNvPr id="62" name="Google Shape;62;p54"/>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4"/>
          <p:cNvSpPr txBox="1">
            <a:spLocks noGrp="1"/>
          </p:cNvSpPr>
          <p:nvPr>
            <p:ph type="body" idx="1"/>
          </p:nvPr>
        </p:nvSpPr>
        <p:spPr>
          <a:xfrm>
            <a:off x="457200" y="1371600"/>
            <a:ext cx="11338560" cy="4343400"/>
          </a:xfrm>
          <a:prstGeom prst="rect">
            <a:avLst/>
          </a:prstGeom>
          <a:noFill/>
          <a:ln>
            <a:noFill/>
          </a:ln>
        </p:spPr>
        <p:txBody>
          <a:bodyPr spcFirstLastPara="1" wrap="square" lIns="0" tIns="0" rIns="0" bIns="0" anchor="t" anchorCtr="0">
            <a:normAutofit/>
          </a:bodyPr>
          <a:lstStyle>
            <a:lvl1pPr marL="457200" marR="0" lvl="0" indent="-228600" algn="l">
              <a:lnSpc>
                <a:spcPct val="105000"/>
              </a:lnSpc>
              <a:spcBef>
                <a:spcPts val="600"/>
              </a:spcBef>
              <a:spcAft>
                <a:spcPts val="0"/>
              </a:spcAft>
              <a:buClr>
                <a:schemeClr val="dk1"/>
              </a:buClr>
              <a:buSzPts val="1600"/>
              <a:buFont typeface="Arial"/>
              <a:buNone/>
              <a:defRPr sz="1600"/>
            </a:lvl1pPr>
            <a:lvl2pPr marL="914400" lvl="1" indent="-330200" algn="l">
              <a:lnSpc>
                <a:spcPct val="105000"/>
              </a:lnSpc>
              <a:spcBef>
                <a:spcPts val="600"/>
              </a:spcBef>
              <a:spcAft>
                <a:spcPts val="0"/>
              </a:spcAft>
              <a:buSzPts val="1600"/>
              <a:buFont typeface="Noto Sans Symbols"/>
              <a:buChar char="▪"/>
              <a:defRPr sz="1600"/>
            </a:lvl2pPr>
            <a:lvl3pPr marL="1371600" lvl="2" indent="-330200" algn="l">
              <a:lnSpc>
                <a:spcPct val="105000"/>
              </a:lnSpc>
              <a:spcBef>
                <a:spcPts val="600"/>
              </a:spcBef>
              <a:spcAft>
                <a:spcPts val="0"/>
              </a:spcAft>
              <a:buSzPts val="1600"/>
              <a:buFont typeface="Arial"/>
              <a:buChar char="•"/>
              <a:defRPr sz="1600"/>
            </a:lvl3pPr>
            <a:lvl4pPr marL="1828800" lvl="3" indent="-330200" algn="l">
              <a:lnSpc>
                <a:spcPct val="105000"/>
              </a:lnSpc>
              <a:spcBef>
                <a:spcPts val="600"/>
              </a:spcBef>
              <a:spcAft>
                <a:spcPts val="0"/>
              </a:spcAft>
              <a:buSzPts val="1600"/>
              <a:buFont typeface="Arial"/>
              <a:buChar char="–"/>
              <a:defRPr sz="1600"/>
            </a:lvl4pPr>
            <a:lvl5pPr marL="2286000" lvl="4" indent="-340360" algn="l">
              <a:lnSpc>
                <a:spcPct val="105000"/>
              </a:lnSpc>
              <a:spcBef>
                <a:spcPts val="600"/>
              </a:spcBef>
              <a:spcAft>
                <a:spcPts val="0"/>
              </a:spcAft>
              <a:buSzPts val="1760"/>
              <a:buFont typeface="Arial"/>
              <a:buChar char="»"/>
              <a:defRPr sz="1600"/>
            </a:lvl5pPr>
            <a:lvl6pPr marL="2743200" lvl="5" indent="-330200" algn="l">
              <a:lnSpc>
                <a:spcPct val="105000"/>
              </a:lnSpc>
              <a:spcBef>
                <a:spcPts val="600"/>
              </a:spcBef>
              <a:spcAft>
                <a:spcPts val="0"/>
              </a:spcAft>
              <a:buClr>
                <a:schemeClr val="accent1"/>
              </a:buClr>
              <a:buSzPts val="1600"/>
              <a:buFont typeface="Calibri"/>
              <a:buChar char="›"/>
              <a:defRPr sz="1600"/>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4" name="Google Shape;64;p54"/>
          <p:cNvSpPr txBox="1">
            <a:spLocks noGrp="1"/>
          </p:cNvSpPr>
          <p:nvPr>
            <p:ph type="body" idx="2"/>
          </p:nvPr>
        </p:nvSpPr>
        <p:spPr>
          <a:xfrm>
            <a:off x="457200" y="5751576"/>
            <a:ext cx="11338560"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5" name="Google Shape;65;p54"/>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Objects With Lead-in Text">
  <p:cSld name="Two Objects With Lead-in Text">
    <p:spTree>
      <p:nvGrpSpPr>
        <p:cNvPr id="1" name="Shape 66"/>
        <p:cNvGrpSpPr/>
        <p:nvPr/>
      </p:nvGrpSpPr>
      <p:grpSpPr>
        <a:xfrm>
          <a:off x="0" y="0"/>
          <a:ext cx="0" cy="0"/>
          <a:chOff x="0" y="0"/>
          <a:chExt cx="0" cy="0"/>
        </a:xfrm>
      </p:grpSpPr>
      <p:sp>
        <p:nvSpPr>
          <p:cNvPr id="67" name="Google Shape;67;p55"/>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4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5"/>
          <p:cNvSpPr txBox="1">
            <a:spLocks noGrp="1"/>
          </p:cNvSpPr>
          <p:nvPr>
            <p:ph type="body" idx="1"/>
          </p:nvPr>
        </p:nvSpPr>
        <p:spPr>
          <a:xfrm>
            <a:off x="457200" y="1371600"/>
            <a:ext cx="11276076" cy="1188720"/>
          </a:xfrm>
          <a:prstGeom prst="rect">
            <a:avLst/>
          </a:prstGeom>
          <a:noFill/>
          <a:ln>
            <a:noFill/>
          </a:ln>
        </p:spPr>
        <p:txBody>
          <a:bodyPr spcFirstLastPara="1" wrap="square" lIns="0" tIns="0" rIns="0" bIns="0" anchor="t" anchorCtr="0">
            <a:normAutofit/>
          </a:bodyPr>
          <a:lstStyle>
            <a:lvl1pPr marL="457200" lvl="0" indent="-228600" algn="l">
              <a:lnSpc>
                <a:spcPct val="125000"/>
              </a:lnSpc>
              <a:spcBef>
                <a:spcPts val="1800"/>
              </a:spcBef>
              <a:spcAft>
                <a:spcPts val="0"/>
              </a:spcAft>
              <a:buSzPts val="2600"/>
              <a:buNone/>
              <a:defRPr sz="2600"/>
            </a:lvl1pPr>
            <a:lvl2pPr marL="914400" lvl="1" indent="-314325" algn="l">
              <a:lnSpc>
                <a:spcPct val="125000"/>
              </a:lnSpc>
              <a:spcBef>
                <a:spcPts val="600"/>
              </a:spcBef>
              <a:spcAft>
                <a:spcPts val="0"/>
              </a:spcAft>
              <a:buSzPts val="1350"/>
              <a:buChar char="•"/>
              <a:defRPr sz="1350"/>
            </a:lvl2pPr>
            <a:lvl3pPr marL="1371600" lvl="2" indent="-314325" algn="l">
              <a:lnSpc>
                <a:spcPct val="125000"/>
              </a:lnSpc>
              <a:spcBef>
                <a:spcPts val="600"/>
              </a:spcBef>
              <a:spcAft>
                <a:spcPts val="0"/>
              </a:spcAft>
              <a:buSzPts val="1350"/>
              <a:buChar char="–"/>
              <a:defRPr sz="1350"/>
            </a:lvl3pPr>
            <a:lvl4pPr marL="1828800" lvl="3" indent="-314325" algn="l">
              <a:lnSpc>
                <a:spcPct val="125000"/>
              </a:lnSpc>
              <a:spcBef>
                <a:spcPts val="600"/>
              </a:spcBef>
              <a:spcAft>
                <a:spcPts val="0"/>
              </a:spcAft>
              <a:buSzPts val="1350"/>
              <a:buChar char="»"/>
              <a:defRPr sz="1350"/>
            </a:lvl4pPr>
            <a:lvl5pPr marL="2286000" lvl="4" indent="-314325" algn="l">
              <a:lnSpc>
                <a:spcPct val="125000"/>
              </a:lnSpc>
              <a:spcBef>
                <a:spcPts val="600"/>
              </a:spcBef>
              <a:spcAft>
                <a:spcPts val="0"/>
              </a:spcAft>
              <a:buSzPts val="1350"/>
              <a:buChar char="›"/>
              <a:defRPr sz="13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9" name="Google Shape;69;p55"/>
          <p:cNvSpPr txBox="1">
            <a:spLocks noGrp="1"/>
          </p:cNvSpPr>
          <p:nvPr>
            <p:ph type="body" idx="2"/>
          </p:nvPr>
        </p:nvSpPr>
        <p:spPr>
          <a:xfrm>
            <a:off x="457200" y="2651760"/>
            <a:ext cx="5568696" cy="301752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SzPts val="2600"/>
              <a:buChar char="▪"/>
              <a:defRPr sz="2600"/>
            </a:lvl1pPr>
            <a:lvl2pPr marL="914400" lvl="1" indent="-393700" algn="l">
              <a:lnSpc>
                <a:spcPct val="125000"/>
              </a:lnSpc>
              <a:spcBef>
                <a:spcPts val="600"/>
              </a:spcBef>
              <a:spcAft>
                <a:spcPts val="0"/>
              </a:spcAft>
              <a:buSzPts val="2600"/>
              <a:buChar char="•"/>
              <a:defRPr sz="2600"/>
            </a:lvl2pPr>
            <a:lvl3pPr marL="1371600" lvl="2" indent="-393700" algn="l">
              <a:lnSpc>
                <a:spcPct val="125000"/>
              </a:lnSpc>
              <a:spcBef>
                <a:spcPts val="600"/>
              </a:spcBef>
              <a:spcAft>
                <a:spcPts val="0"/>
              </a:spcAft>
              <a:buSzPts val="2600"/>
              <a:buChar char="–"/>
              <a:defRPr sz="2600"/>
            </a:lvl3pPr>
            <a:lvl4pPr marL="1828800" lvl="3" indent="-393700" algn="l">
              <a:lnSpc>
                <a:spcPct val="125000"/>
              </a:lnSpc>
              <a:spcBef>
                <a:spcPts val="600"/>
              </a:spcBef>
              <a:spcAft>
                <a:spcPts val="0"/>
              </a:spcAft>
              <a:buSzPts val="2600"/>
              <a:buChar char="»"/>
              <a:defRPr sz="2600"/>
            </a:lvl4pPr>
            <a:lvl5pPr marL="2286000" lvl="4" indent="-393700" algn="l">
              <a:lnSpc>
                <a:spcPct val="125000"/>
              </a:lnSpc>
              <a:spcBef>
                <a:spcPts val="600"/>
              </a:spcBef>
              <a:spcAft>
                <a:spcPts val="0"/>
              </a:spcAft>
              <a:buSzPts val="2600"/>
              <a:buChar char="›"/>
              <a:defRPr sz="26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55"/>
          <p:cNvSpPr txBox="1">
            <a:spLocks noGrp="1"/>
          </p:cNvSpPr>
          <p:nvPr>
            <p:ph type="body" idx="3"/>
          </p:nvPr>
        </p:nvSpPr>
        <p:spPr>
          <a:xfrm>
            <a:off x="6162738" y="2651760"/>
            <a:ext cx="5570538" cy="3017520"/>
          </a:xfrm>
          <a:prstGeom prst="rect">
            <a:avLst/>
          </a:prstGeom>
          <a:noFill/>
          <a:ln>
            <a:noFill/>
          </a:ln>
        </p:spPr>
        <p:txBody>
          <a:bodyPr spcFirstLastPara="1" wrap="square" lIns="0" tIns="0" rIns="0" bIns="0" anchor="t" anchorCtr="0">
            <a:normAutofit/>
          </a:bodyPr>
          <a:lstStyle>
            <a:lvl1pPr marL="457200" lvl="0" indent="-393700" algn="l">
              <a:lnSpc>
                <a:spcPct val="125000"/>
              </a:lnSpc>
              <a:spcBef>
                <a:spcPts val="600"/>
              </a:spcBef>
              <a:spcAft>
                <a:spcPts val="0"/>
              </a:spcAft>
              <a:buSzPts val="2600"/>
              <a:buChar char="▪"/>
              <a:defRPr sz="2600"/>
            </a:lvl1pPr>
            <a:lvl2pPr marL="914400" lvl="1" indent="-393700" algn="l">
              <a:lnSpc>
                <a:spcPct val="125000"/>
              </a:lnSpc>
              <a:spcBef>
                <a:spcPts val="600"/>
              </a:spcBef>
              <a:spcAft>
                <a:spcPts val="0"/>
              </a:spcAft>
              <a:buSzPts val="2600"/>
              <a:buChar char="•"/>
              <a:defRPr sz="2600"/>
            </a:lvl2pPr>
            <a:lvl3pPr marL="1371600" lvl="2" indent="-393700" algn="l">
              <a:lnSpc>
                <a:spcPct val="125000"/>
              </a:lnSpc>
              <a:spcBef>
                <a:spcPts val="600"/>
              </a:spcBef>
              <a:spcAft>
                <a:spcPts val="0"/>
              </a:spcAft>
              <a:buSzPts val="2600"/>
              <a:buChar char="–"/>
              <a:defRPr sz="2600"/>
            </a:lvl3pPr>
            <a:lvl4pPr marL="1828800" lvl="3" indent="-393700" algn="l">
              <a:lnSpc>
                <a:spcPct val="125000"/>
              </a:lnSpc>
              <a:spcBef>
                <a:spcPts val="600"/>
              </a:spcBef>
              <a:spcAft>
                <a:spcPts val="0"/>
              </a:spcAft>
              <a:buSzPts val="2600"/>
              <a:buChar char="»"/>
              <a:defRPr sz="2600"/>
            </a:lvl4pPr>
            <a:lvl5pPr marL="2286000" lvl="4" indent="-393700" algn="l">
              <a:lnSpc>
                <a:spcPct val="125000"/>
              </a:lnSpc>
              <a:spcBef>
                <a:spcPts val="600"/>
              </a:spcBef>
              <a:spcAft>
                <a:spcPts val="0"/>
              </a:spcAft>
              <a:buSzPts val="2600"/>
              <a:buChar char="›"/>
              <a:defRPr sz="26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55"/>
          <p:cNvSpPr txBox="1">
            <a:spLocks noGrp="1"/>
          </p:cNvSpPr>
          <p:nvPr>
            <p:ph type="body" idx="4"/>
          </p:nvPr>
        </p:nvSpPr>
        <p:spPr>
          <a:xfrm>
            <a:off x="457200" y="5751576"/>
            <a:ext cx="11276076"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25000"/>
              </a:lnSpc>
              <a:spcBef>
                <a:spcPts val="600"/>
              </a:spcBef>
              <a:spcAft>
                <a:spcPts val="0"/>
              </a:spcAft>
              <a:buSzPts val="750"/>
              <a:buNone/>
              <a:defRPr sz="750"/>
            </a:lvl2pPr>
            <a:lvl3pPr marL="1371600" lvl="2" indent="-228600" algn="l">
              <a:lnSpc>
                <a:spcPct val="125000"/>
              </a:lnSpc>
              <a:spcBef>
                <a:spcPts val="600"/>
              </a:spcBef>
              <a:spcAft>
                <a:spcPts val="0"/>
              </a:spcAft>
              <a:buSzPts val="750"/>
              <a:buNone/>
              <a:defRPr sz="750"/>
            </a:lvl3pPr>
            <a:lvl4pPr marL="1828800" lvl="3" indent="-228600" algn="l">
              <a:lnSpc>
                <a:spcPct val="125000"/>
              </a:lnSpc>
              <a:spcBef>
                <a:spcPts val="600"/>
              </a:spcBef>
              <a:spcAft>
                <a:spcPts val="0"/>
              </a:spcAft>
              <a:buSzPts val="750"/>
              <a:buNone/>
              <a:defRPr sz="750"/>
            </a:lvl4pPr>
            <a:lvl5pPr marL="2286000" lvl="4" indent="-228600" algn="l">
              <a:lnSpc>
                <a:spcPct val="125000"/>
              </a:lnSpc>
              <a:spcBef>
                <a:spcPts val="600"/>
              </a:spcBef>
              <a:spcAft>
                <a:spcPts val="0"/>
              </a:spcAft>
              <a:buSzPts val="750"/>
              <a:buNone/>
              <a:defRPr sz="7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2" name="Google Shape;72;p55"/>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pic>
        <p:nvPicPr>
          <p:cNvPr id="9" name="Google Shape;9;p45" descr="Shape&#10;&#10;Description automatically generated with medium confidence"/>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1524" y="0"/>
            <a:ext cx="12188952" cy="6858000"/>
          </a:xfrm>
          <a:prstGeom prst="rect">
            <a:avLst/>
          </a:prstGeom>
          <a:noFill/>
          <a:ln>
            <a:noFill/>
          </a:ln>
        </p:spPr>
      </p:pic>
      <p:sp>
        <p:nvSpPr>
          <p:cNvPr id="10" name="Google Shape;10;p45"/>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lvl1pPr marR="0" lvl="0" algn="ctr" rtl="0">
              <a:lnSpc>
                <a:spcPct val="100000"/>
              </a:lnSpc>
              <a:spcBef>
                <a:spcPts val="0"/>
              </a:spcBef>
              <a:spcAft>
                <a:spcPts val="0"/>
              </a:spcAft>
              <a:buClr>
                <a:schemeClr val="dk1"/>
              </a:buClr>
              <a:buSzPts val="4200"/>
              <a:buFont typeface="Calibri"/>
              <a:buNone/>
              <a:defRPr sz="4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5"/>
          <p:cNvSpPr txBox="1">
            <a:spLocks noGrp="1"/>
          </p:cNvSpPr>
          <p:nvPr>
            <p:ph type="body" idx="1"/>
          </p:nvPr>
        </p:nvSpPr>
        <p:spPr>
          <a:xfrm>
            <a:off x="457200" y="1371599"/>
            <a:ext cx="11276076" cy="4343400"/>
          </a:xfrm>
          <a:prstGeom prst="rect">
            <a:avLst/>
          </a:prstGeom>
          <a:noFill/>
          <a:ln>
            <a:noFill/>
          </a:ln>
        </p:spPr>
        <p:txBody>
          <a:bodyPr spcFirstLastPara="1" wrap="square" lIns="0" tIns="0" rIns="0" bIns="0" anchor="t" anchorCtr="0">
            <a:normAutofit/>
          </a:bodyPr>
          <a:lstStyle>
            <a:lvl1pPr marL="457200" marR="0" lvl="0" indent="-393700" algn="l" rtl="0">
              <a:lnSpc>
                <a:spcPct val="125000"/>
              </a:lnSpc>
              <a:spcBef>
                <a:spcPts val="1800"/>
              </a:spcBef>
              <a:spcAft>
                <a:spcPts val="0"/>
              </a:spcAft>
              <a:buClr>
                <a:schemeClr val="accent1"/>
              </a:buClr>
              <a:buSzPts val="2600"/>
              <a:buFont typeface="Noto Sans Symbols"/>
              <a:buChar char="▪"/>
              <a:defRPr sz="2600" b="0" i="0" u="none" strike="noStrike" cap="none">
                <a:solidFill>
                  <a:schemeClr val="dk1"/>
                </a:solidFill>
                <a:latin typeface="Calibri"/>
                <a:ea typeface="Calibri"/>
                <a:cs typeface="Calibri"/>
                <a:sym typeface="Calibri"/>
              </a:defRPr>
            </a:lvl1pPr>
            <a:lvl2pPr marL="914400" marR="0" lvl="1" indent="-393700" algn="l" rtl="0">
              <a:lnSpc>
                <a:spcPct val="125000"/>
              </a:lnSpc>
              <a:spcBef>
                <a:spcPts val="600"/>
              </a:spcBef>
              <a:spcAft>
                <a:spcPts val="0"/>
              </a:spcAft>
              <a:buClr>
                <a:schemeClr val="accent1"/>
              </a:buClr>
              <a:buSzPts val="2600"/>
              <a:buFont typeface="Arial"/>
              <a:buChar char="•"/>
              <a:defRPr sz="2600" b="0" i="0" u="none" strike="noStrike" cap="none">
                <a:solidFill>
                  <a:schemeClr val="dk1"/>
                </a:solidFill>
                <a:latin typeface="Calibri"/>
                <a:ea typeface="Calibri"/>
                <a:cs typeface="Calibri"/>
                <a:sym typeface="Calibri"/>
              </a:defRPr>
            </a:lvl2pPr>
            <a:lvl3pPr marL="1371600" marR="0" lvl="2" indent="-393700" algn="l" rtl="0">
              <a:lnSpc>
                <a:spcPct val="125000"/>
              </a:lnSpc>
              <a:spcBef>
                <a:spcPts val="600"/>
              </a:spcBef>
              <a:spcAft>
                <a:spcPts val="0"/>
              </a:spcAft>
              <a:buClr>
                <a:schemeClr val="accent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93700" algn="l" rtl="0">
              <a:lnSpc>
                <a:spcPct val="125000"/>
              </a:lnSpc>
              <a:spcBef>
                <a:spcPts val="600"/>
              </a:spcBef>
              <a:spcAft>
                <a:spcPts val="0"/>
              </a:spcAft>
              <a:buClr>
                <a:schemeClr val="accent1"/>
              </a:buClr>
              <a:buSzPts val="2600"/>
              <a:buFont typeface="Arial"/>
              <a:buChar char="»"/>
              <a:defRPr sz="2600" b="0" i="0" u="none" strike="noStrike" cap="none">
                <a:solidFill>
                  <a:schemeClr val="dk1"/>
                </a:solidFill>
                <a:latin typeface="Calibri"/>
                <a:ea typeface="Calibri"/>
                <a:cs typeface="Calibri"/>
                <a:sym typeface="Calibri"/>
              </a:defRPr>
            </a:lvl4pPr>
            <a:lvl5pPr marL="2286000" marR="0" lvl="4" indent="-393700" algn="l" rtl="0">
              <a:lnSpc>
                <a:spcPct val="125000"/>
              </a:lnSpc>
              <a:spcBef>
                <a:spcPts val="600"/>
              </a:spcBef>
              <a:spcAft>
                <a:spcPts val="0"/>
              </a:spcAft>
              <a:buClr>
                <a:schemeClr val="accent1"/>
              </a:buClr>
              <a:buSzPts val="2600"/>
              <a:buFont typeface="Calibri"/>
              <a:buChar char="›"/>
              <a:defRPr sz="260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45"/>
          <p:cNvSpPr txBox="1">
            <a:spLocks noGrp="1"/>
          </p:cNvSpPr>
          <p:nvPr>
            <p:ph type="ftr" idx="11"/>
          </p:nvPr>
        </p:nvSpPr>
        <p:spPr>
          <a:xfrm>
            <a:off x="457200" y="6734889"/>
            <a:ext cx="2954335" cy="123111"/>
          </a:xfrm>
          <a:prstGeom prst="rect">
            <a:avLst/>
          </a:prstGeom>
          <a:noFill/>
          <a:ln>
            <a:noFill/>
          </a:ln>
        </p:spPr>
        <p:txBody>
          <a:bodyPr spcFirstLastPara="1" wrap="square" lIns="0" tIns="0" rIns="0" bIns="0" anchor="b" anchorCtr="0">
            <a:sp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45"/>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renaissance.com/products/saebr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renaissance.com/products/saebr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directbehaviorratings.org/"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slideserve.com/amber/implementing-check-in-check-out" TargetMode="External"/><Relationship Id="rId4" Type="http://schemas.openxmlformats.org/officeDocument/2006/relationships/hyperlink" Target="https://therapymeetsnumbers.com/made-to-measure-gad-7/"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hyperlink" Target="https://meadowscenter.ca1.qualtrics.com/jfe/form/SV_br8iLZNE5feYv6C"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nam10.safelinks.protection.outlook.com/?url=https%3A%2F%2Fdoi.org%2F10.5430%2Fwje.v9n2p109&amp;data=05%7C02%7Ccmerkle%40air.org%7Cc7a8be0805d94fcafb3608dcee22f4d0%7C9ea45dbc7b724abfa77cc770a0a8b962%7C0%7C0%7C638647081170993600%7CUnknown%7CTWFpbGZsb3d8eyJWIjoiMC4wLjAwMDAiLCJQIjoiV2luMzIiLCJBTiI6Ik1haWwiLCJXVCI6Mn0%3D%7C0%7C%7C%7C&amp;sdata=123rF6AatsyRq%2BfBMDY2wbx1GTykrj7JRIxvUo%2BYDRU%3D&amp;reserved=0"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doi.org/10.1080/13632434.2017.1366438"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nami.org/About-Mental-Illness/Mental-Health-By-the-Numbers/#:~:text=1%20in%206%20U.S.%20youth%20aged%206-17%20experience,by%20age%2014%2C%20and%2075%25%20by%20age%2024"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hyperlink" Target="https://nam10.safelinks.protection.outlook.com/?url=https%3A%2F%2Fdoi.org%2F10.1002%2Fpam.22154&amp;data=05%7C02%7Ccmerkle%40air.org%7Cc7a8be0805d94fcafb3608dcee22f4d0%7C9ea45dbc7b724abfa77cc770a0a8b962%7C0%7C0%7C638647081171081553%7CUnknown%7CTWFpbGZsb3d8eyJWIjoiMC4wLjAwMDAiLCJQIjoiV2luMzIiLCJBTiI6Ik1haWwiLCJXVCI6Mn0%3D%7C0%7C%7C%7C&amp;sdata=SJRHzrVH2AaUFuFzcbCXhtqIFPsG96fA4uV9ERotmW4%3D&amp;reserved=0" TargetMode="External"/><Relationship Id="rId5" Type="http://schemas.openxmlformats.org/officeDocument/2006/relationships/hyperlink" Target="https://doi.org/10.1016/j.socnet.2019.05.006" TargetMode="External"/><Relationship Id="rId4" Type="http://schemas.openxmlformats.org/officeDocument/2006/relationships/hyperlink" Target="https://www.nasponline.org/resources-and-publications/resources-and-podcasts/mental-and-behavioral-health/additional-resources/comprehensive-school-based-mental-and-behavioral-health-services-and-school-psychologists"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pbis.org/resource/supporting-child-and-student-social-emotional-behavioral-and-mental-health-needs"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hyperlink" Target="https://www.usf.edu/education/school-mental-health-collaborative/documents/smhc-consultation-resource-guide.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2">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82" b="81"/>
          <a:stretch/>
        </p:blipFill>
        <p:spPr>
          <a:xfrm>
            <a:off x="729742" y="1096962"/>
            <a:ext cx="10533888" cy="2514600"/>
          </a:xfrm>
          <a:prstGeom prst="rect">
            <a:avLst/>
          </a:prstGeom>
          <a:noFill/>
          <a:ln>
            <a:noFill/>
          </a:ln>
        </p:spPr>
      </p:pic>
      <p:sp>
        <p:nvSpPr>
          <p:cNvPr id="155" name="Google Shape;155;p2"/>
          <p:cNvSpPr txBox="1">
            <a:spLocks noGrp="1"/>
          </p:cNvSpPr>
          <p:nvPr>
            <p:ph type="body" idx="1"/>
          </p:nvPr>
        </p:nvSpPr>
        <p:spPr>
          <a:xfrm>
            <a:off x="9980023" y="3716536"/>
            <a:ext cx="1268367" cy="184666"/>
          </a:xfrm>
          <a:prstGeom prst="rect">
            <a:avLst/>
          </a:prstGeom>
          <a:noFill/>
          <a:ln>
            <a:noFill/>
          </a:ln>
        </p:spPr>
        <p:txBody>
          <a:bodyPr spcFirstLastPara="1" wrap="square" lIns="0" tIns="0" rIns="0" bIns="0" anchor="t" anchorCtr="0">
            <a:spAutoFit/>
          </a:bodyPr>
          <a:lstStyle/>
          <a:p>
            <a:pPr marL="0" lvl="0" indent="0" algn="r" rtl="0">
              <a:lnSpc>
                <a:spcPct val="100000"/>
              </a:lnSpc>
              <a:spcBef>
                <a:spcPts val="0"/>
              </a:spcBef>
              <a:spcAft>
                <a:spcPts val="0"/>
              </a:spcAft>
              <a:buSzPts val="1200"/>
              <a:buNone/>
            </a:pPr>
            <a:r>
              <a:rPr lang="en-US" dirty="0"/>
              <a:t>October 22, 2024</a:t>
            </a:r>
            <a:endParaRPr dirty="0"/>
          </a:p>
        </p:txBody>
      </p:sp>
      <p:sp>
        <p:nvSpPr>
          <p:cNvPr id="156" name="Google Shape;156;p2"/>
          <p:cNvSpPr txBox="1">
            <a:spLocks noGrp="1"/>
          </p:cNvSpPr>
          <p:nvPr>
            <p:ph type="title"/>
          </p:nvPr>
        </p:nvSpPr>
        <p:spPr>
          <a:xfrm>
            <a:off x="729742" y="4180244"/>
            <a:ext cx="10515600" cy="12930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chemeClr val="dk1"/>
              </a:buClr>
              <a:buSzPts val="5000"/>
              <a:buFont typeface="Calibri"/>
              <a:buNone/>
            </a:pPr>
            <a:r>
              <a:rPr lang="en-US" sz="4200" dirty="0"/>
              <a:t>From Data to Action: Supporting Students With Behavioral and Mental Health Challenges</a:t>
            </a:r>
            <a:endParaRPr sz="4200" dirty="0"/>
          </a:p>
        </p:txBody>
      </p:sp>
      <p:sp>
        <p:nvSpPr>
          <p:cNvPr id="157" name="Google Shape;157;p2"/>
          <p:cNvSpPr txBox="1">
            <a:spLocks noGrp="1"/>
          </p:cNvSpPr>
          <p:nvPr>
            <p:ph type="subTitle" idx="3"/>
          </p:nvPr>
        </p:nvSpPr>
        <p:spPr>
          <a:xfrm>
            <a:off x="738879" y="5692107"/>
            <a:ext cx="10515600" cy="40011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3700"/>
              <a:buNone/>
            </a:pPr>
            <a:r>
              <a:rPr lang="en-US" sz="2600" dirty="0"/>
              <a:t>with Dr. Elizabeth Talbott, Dr. Allison Bruhn, and Dr. Nate von der Embse</a:t>
            </a:r>
            <a:endParaRPr sz="2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1"/>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Multi-Tiered Systems of Support</a:t>
            </a:r>
            <a:endParaRPr dirty="0"/>
          </a:p>
        </p:txBody>
      </p:sp>
      <p:pic>
        <p:nvPicPr>
          <p:cNvPr id="259" name="Google Shape;259;p11" descr="MTSS Triangle with three tiers. The multi-level prevention system is the organization of supports for students that includes three tiers of intensity for instruction and intervention. Tier 1 is high-quality, schoolwide academic, social, emotional, and behavioral programming and supports designed to meet the needs of all students. Tier 2 is small group, standardized interventions that target academic, social, emotional, and behavioral needs using validated programs to support students identified as at-risk. Tier 3 is intensive intervention that is intensified and individualized based on student need. It is provided to students not responding to Tier 2 interventions and who may have low achievement or ongoing, intensive needs."/>
          <p:cNvPicPr preferRelativeResize="0"/>
          <p:nvPr/>
        </p:nvPicPr>
        <p:blipFill rotWithShape="1">
          <a:blip r:embed="rId3">
            <a:alphaModFix/>
          </a:blip>
          <a:srcRect/>
          <a:stretch/>
        </p:blipFill>
        <p:spPr>
          <a:xfrm>
            <a:off x="2670162" y="1155700"/>
            <a:ext cx="7054875" cy="4925108"/>
          </a:xfrm>
          <a:prstGeom prst="rect">
            <a:avLst/>
          </a:prstGeom>
          <a:noFill/>
          <a:ln>
            <a:noFill/>
          </a:ln>
        </p:spPr>
      </p:pic>
      <p:sp>
        <p:nvSpPr>
          <p:cNvPr id="2" name="TextBox 1">
            <a:extLst>
              <a:ext uri="{FF2B5EF4-FFF2-40B4-BE49-F238E27FC236}">
                <a16:creationId xmlns:a16="http://schemas.microsoft.com/office/drawing/2014/main" id="{12A93E4D-8CD4-D32F-3974-3C3C4752F14F}"/>
              </a:ext>
            </a:extLst>
          </p:cNvPr>
          <p:cNvSpPr txBox="1"/>
          <p:nvPr/>
        </p:nvSpPr>
        <p:spPr>
          <a:xfrm>
            <a:off x="9115652" y="5181439"/>
            <a:ext cx="3227034" cy="738664"/>
          </a:xfrm>
          <a:prstGeom prst="rect">
            <a:avLst/>
          </a:prstGeom>
          <a:noFill/>
        </p:spPr>
        <p:txBody>
          <a:bodyPr wrap="square" rtlCol="0">
            <a:spAutoFit/>
          </a:bodyPr>
          <a:lstStyle/>
          <a:p>
            <a:r>
              <a:rPr lang="en-US" b="1" dirty="0"/>
              <a:t>RTI: </a:t>
            </a:r>
            <a:r>
              <a:rPr lang="en-US" dirty="0"/>
              <a:t>Response to Intervention</a:t>
            </a:r>
          </a:p>
          <a:p>
            <a:r>
              <a:rPr lang="en-US" b="1" dirty="0"/>
              <a:t>PBIS: </a:t>
            </a:r>
            <a:r>
              <a:rPr lang="en-US" dirty="0"/>
              <a:t>Positive Behavioral Interventions and Supports </a:t>
            </a:r>
          </a:p>
        </p:txBody>
      </p:sp>
      <p:sp>
        <p:nvSpPr>
          <p:cNvPr id="258" name="Google Shape;258;p11"/>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2"/>
          <p:cNvSpPr txBox="1">
            <a:spLocks noGrp="1"/>
          </p:cNvSpPr>
          <p:nvPr>
            <p:ph type="title"/>
          </p:nvPr>
        </p:nvSpPr>
        <p:spPr>
          <a:xfrm>
            <a:off x="4002258" y="1089661"/>
            <a:ext cx="7275300" cy="2650800"/>
          </a:xfrm>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SzPts val="5000"/>
              <a:buNone/>
            </a:pPr>
            <a:r>
              <a:rPr lang="en-US" dirty="0"/>
              <a:t>Tier 1</a:t>
            </a:r>
            <a:endParaRPr dirty="0"/>
          </a:p>
        </p:txBody>
      </p:sp>
      <p:sp>
        <p:nvSpPr>
          <p:cNvPr id="267" name="Google Shape;267;p12"/>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3"/>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sym typeface="Calibri"/>
              </a:rPr>
              <a:t>Barriers to Effective Practice</a:t>
            </a:r>
          </a:p>
        </p:txBody>
      </p:sp>
      <p:sp>
        <p:nvSpPr>
          <p:cNvPr id="274" name="Google Shape;274;p13"/>
          <p:cNvSpPr txBox="1">
            <a:spLocks noGrp="1"/>
          </p:cNvSpPr>
          <p:nvPr>
            <p:ph type="body" idx="1"/>
          </p:nvPr>
        </p:nvSpPr>
        <p:spPr>
          <a:xfrm>
            <a:off x="457200" y="1371600"/>
            <a:ext cx="6654800" cy="4343400"/>
          </a:xfrm>
          <a:noFill/>
          <a:ln>
            <a:noFill/>
          </a:ln>
        </p:spPr>
        <p:txBody>
          <a:bodyPr spcFirstLastPara="1" wrap="square" lIns="0" tIns="0" rIns="0" bIns="0" anchor="t" anchorCtr="0">
            <a:normAutofit/>
          </a:bodyPr>
          <a:lstStyle/>
          <a:p>
            <a:pPr marL="342900" lvl="0" indent="-342900">
              <a:spcBef>
                <a:spcPts val="0"/>
              </a:spcBef>
            </a:pPr>
            <a:r>
              <a:rPr lang="en-US" dirty="0">
                <a:sym typeface="Calibri"/>
              </a:rPr>
              <a:t>Decades of randomized controlled trials, meta-analyses, and online clearinghouses, yet there is still a research-to-practice gap.</a:t>
            </a:r>
          </a:p>
          <a:p>
            <a:pPr marL="342900" lvl="0" indent="-342900"/>
            <a:r>
              <a:rPr lang="en-US" dirty="0">
                <a:sym typeface="Calibri"/>
              </a:rPr>
              <a:t>Resource-intensive </a:t>
            </a:r>
            <a:r>
              <a:rPr lang="en-US" i="1" dirty="0">
                <a:sym typeface="Calibri"/>
              </a:rPr>
              <a:t>(e.g., research-practice partnerships)</a:t>
            </a:r>
            <a:r>
              <a:rPr lang="en-US" dirty="0">
                <a:sym typeface="Calibri"/>
              </a:rPr>
              <a:t> and time-intensive </a:t>
            </a:r>
            <a:r>
              <a:rPr lang="en-US" i="1" dirty="0">
                <a:sym typeface="Calibri"/>
              </a:rPr>
              <a:t>(e.g., technical assistance)</a:t>
            </a:r>
            <a:r>
              <a:rPr lang="en-US" dirty="0">
                <a:sym typeface="Calibri"/>
              </a:rPr>
              <a:t> processes often fail to generalize to other schools and maintain initial effectiveness. </a:t>
            </a:r>
          </a:p>
          <a:p>
            <a:pPr lvl="0"/>
            <a:endParaRPr lang="en-US" dirty="0"/>
          </a:p>
        </p:txBody>
      </p:sp>
      <p:sp>
        <p:nvSpPr>
          <p:cNvPr id="7" name="Text Placeholder 6">
            <a:extLst>
              <a:ext uri="{FF2B5EF4-FFF2-40B4-BE49-F238E27FC236}">
                <a16:creationId xmlns:a16="http://schemas.microsoft.com/office/drawing/2014/main" id="{BE11E6F9-3B29-C1CE-8FA7-F6CFDE9BAED2}"/>
              </a:ext>
            </a:extLst>
          </p:cNvPr>
          <p:cNvSpPr>
            <a:spLocks noGrp="1"/>
          </p:cNvSpPr>
          <p:nvPr>
            <p:ph type="body" idx="3"/>
          </p:nvPr>
        </p:nvSpPr>
        <p:spPr/>
        <p:txBody>
          <a:bodyPr/>
          <a:lstStyle/>
          <a:p>
            <a:pPr marL="0" lvl="0" indent="0" rtl="0">
              <a:lnSpc>
                <a:spcPct val="115000"/>
              </a:lnSpc>
              <a:spcBef>
                <a:spcPts val="0"/>
              </a:spcBef>
              <a:spcAft>
                <a:spcPts val="0"/>
              </a:spcAft>
              <a:buSzPts val="1000"/>
              <a:buNone/>
            </a:pPr>
            <a:r>
              <a:rPr lang="da-DK" sz="1000" i="1">
                <a:solidFill>
                  <a:schemeClr val="dk1"/>
                </a:solidFill>
                <a:latin typeface="Calibri"/>
                <a:ea typeface="Calibri"/>
                <a:cs typeface="Calibri"/>
                <a:sym typeface="Calibri"/>
              </a:rPr>
              <a:t>Sources. </a:t>
            </a:r>
            <a:r>
              <a:rPr lang="da-DK" sz="1000">
                <a:solidFill>
                  <a:schemeClr val="dk1"/>
                </a:solidFill>
                <a:latin typeface="Calibri"/>
                <a:ea typeface="Calibri"/>
                <a:cs typeface="Calibri"/>
                <a:sym typeface="Calibri"/>
              </a:rPr>
              <a:t>Dunst et al. (2019); Korthagen</a:t>
            </a:r>
            <a:r>
              <a:rPr lang="da-DK" sz="1000"/>
              <a:t> (</a:t>
            </a:r>
            <a:r>
              <a:rPr lang="da-DK" sz="1000">
                <a:solidFill>
                  <a:schemeClr val="dk1"/>
                </a:solidFill>
                <a:latin typeface="Calibri"/>
                <a:ea typeface="Calibri"/>
                <a:cs typeface="Calibri"/>
                <a:sym typeface="Calibri"/>
              </a:rPr>
              <a:t>2016)</a:t>
            </a:r>
          </a:p>
        </p:txBody>
      </p:sp>
      <p:sp>
        <p:nvSpPr>
          <p:cNvPr id="275" name="Google Shape;275;p13"/>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12</a:t>
            </a:fld>
            <a:endParaRPr lang="en-US" dirty="0"/>
          </a:p>
        </p:txBody>
      </p:sp>
      <p:pic>
        <p:nvPicPr>
          <p:cNvPr id="277" name="Google Shape;277;p13">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l="38490" r="4398"/>
          <a:stretch/>
        </p:blipFill>
        <p:spPr>
          <a:xfrm>
            <a:off x="7581900" y="1383760"/>
            <a:ext cx="4152900" cy="43627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4"/>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sym typeface="Calibri"/>
              </a:rPr>
              <a:t>Barriers to Effective Practice 2</a:t>
            </a:r>
          </a:p>
        </p:txBody>
      </p:sp>
      <p:sp>
        <p:nvSpPr>
          <p:cNvPr id="284" name="Google Shape;284;p14"/>
          <p:cNvSpPr txBox="1">
            <a:spLocks noGrp="1"/>
          </p:cNvSpPr>
          <p:nvPr>
            <p:ph type="body" idx="1"/>
          </p:nvPr>
        </p:nvSpPr>
        <p:spPr>
          <a:xfrm>
            <a:off x="457200" y="1371600"/>
            <a:ext cx="7518400" cy="4343400"/>
          </a:xfrm>
          <a:noFill/>
          <a:ln>
            <a:noFill/>
          </a:ln>
        </p:spPr>
        <p:txBody>
          <a:bodyPr spcFirstLastPara="1" wrap="square" lIns="0" tIns="0" rIns="0" bIns="0" anchor="t" anchorCtr="0">
            <a:normAutofit/>
          </a:bodyPr>
          <a:lstStyle/>
          <a:p>
            <a:pPr lvl="0"/>
            <a:r>
              <a:rPr lang="en-US" dirty="0">
                <a:sym typeface="Calibri"/>
              </a:rPr>
              <a:t>The focus on </a:t>
            </a:r>
            <a:r>
              <a:rPr lang="en-US" i="1" dirty="0">
                <a:sym typeface="Calibri"/>
              </a:rPr>
              <a:t>should</a:t>
            </a:r>
            <a:r>
              <a:rPr lang="en-US" dirty="0">
                <a:sym typeface="Calibri"/>
              </a:rPr>
              <a:t> (i.e., research evidence in support of practice) and </a:t>
            </a:r>
            <a:r>
              <a:rPr lang="en-US" i="1" dirty="0">
                <a:sym typeface="Calibri"/>
              </a:rPr>
              <a:t>how</a:t>
            </a:r>
            <a:r>
              <a:rPr lang="en-US" dirty="0">
                <a:sym typeface="Calibri"/>
              </a:rPr>
              <a:t> (i.e., implementation science, measurement of fidelity) often ignores the </a:t>
            </a:r>
            <a:r>
              <a:rPr lang="en-US" i="1" dirty="0">
                <a:sym typeface="Calibri"/>
              </a:rPr>
              <a:t>could</a:t>
            </a:r>
            <a:r>
              <a:rPr lang="en-US" dirty="0">
                <a:sym typeface="Calibri"/>
              </a:rPr>
              <a:t> (i.e., </a:t>
            </a:r>
            <a:r>
              <a:rPr lang="en-US" dirty="0"/>
              <a:t>Could</a:t>
            </a:r>
            <a:r>
              <a:rPr lang="en-US" dirty="0">
                <a:sym typeface="Calibri"/>
              </a:rPr>
              <a:t> this work at my school?).</a:t>
            </a:r>
          </a:p>
          <a:p>
            <a:pPr lvl="0"/>
            <a:r>
              <a:rPr lang="en-US" dirty="0">
                <a:sym typeface="Calibri"/>
              </a:rPr>
              <a:t>We have an abundance of</a:t>
            </a:r>
          </a:p>
          <a:p>
            <a:pPr lvl="1"/>
            <a:r>
              <a:rPr lang="en-US" b="1" i="1" dirty="0"/>
              <a:t>w</a:t>
            </a:r>
            <a:r>
              <a:rPr lang="en-US" b="1" i="1" dirty="0">
                <a:sym typeface="Calibri"/>
              </a:rPr>
              <a:t>hat works </a:t>
            </a:r>
            <a:r>
              <a:rPr lang="en-US" dirty="0">
                <a:sym typeface="Calibri"/>
              </a:rPr>
              <a:t>and </a:t>
            </a:r>
            <a:r>
              <a:rPr lang="en-US" b="1" i="1" dirty="0">
                <a:sym typeface="Calibri"/>
              </a:rPr>
              <a:t>how it works</a:t>
            </a:r>
          </a:p>
          <a:p>
            <a:pPr lvl="1"/>
            <a:r>
              <a:rPr lang="en-US" dirty="0"/>
              <a:t>b</a:t>
            </a:r>
            <a:r>
              <a:rPr lang="en-US" dirty="0">
                <a:sym typeface="Calibri"/>
              </a:rPr>
              <a:t>ut not </a:t>
            </a:r>
            <a:r>
              <a:rPr lang="en-US" b="1" i="1" dirty="0">
                <a:sym typeface="Calibri"/>
              </a:rPr>
              <a:t>where, when, and for whom it works</a:t>
            </a:r>
            <a:r>
              <a:rPr lang="en-US" dirty="0">
                <a:sym typeface="Calibri"/>
              </a:rPr>
              <a:t>.</a:t>
            </a:r>
          </a:p>
          <a:p>
            <a:pPr lvl="0"/>
            <a:endParaRPr lang="en-US" dirty="0">
              <a:sym typeface="Calibri"/>
            </a:endParaRPr>
          </a:p>
        </p:txBody>
      </p:sp>
      <p:sp>
        <p:nvSpPr>
          <p:cNvPr id="2" name="Text Placeholder 1">
            <a:extLst>
              <a:ext uri="{FF2B5EF4-FFF2-40B4-BE49-F238E27FC236}">
                <a16:creationId xmlns:a16="http://schemas.microsoft.com/office/drawing/2014/main" id="{3803C0B9-2ABB-23E6-19D2-4BB0EA1B4926}"/>
              </a:ext>
            </a:extLst>
          </p:cNvPr>
          <p:cNvSpPr>
            <a:spLocks noGrp="1"/>
          </p:cNvSpPr>
          <p:nvPr>
            <p:ph type="body" idx="3"/>
          </p:nvPr>
        </p:nvSpPr>
        <p:spPr>
          <a:xfrm>
            <a:off x="457200" y="5751576"/>
            <a:ext cx="11274552" cy="192024"/>
          </a:xfrm>
        </p:spPr>
        <p:txBody>
          <a:bodyPr/>
          <a:lstStyle/>
          <a:p>
            <a:pPr marL="0" indent="0"/>
            <a:r>
              <a:rPr lang="fr-FR" i="1" dirty="0">
                <a:sym typeface="Calibri"/>
              </a:rPr>
              <a:t>Source. </a:t>
            </a:r>
            <a:r>
              <a:rPr lang="fr-FR" dirty="0">
                <a:sym typeface="Calibri"/>
              </a:rPr>
              <a:t>Orr et al. (2019)</a:t>
            </a:r>
          </a:p>
        </p:txBody>
      </p:sp>
      <p:sp>
        <p:nvSpPr>
          <p:cNvPr id="285" name="Google Shape;285;p14"/>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13</a:t>
            </a:fld>
            <a:endParaRPr lang="en-US" dirty="0"/>
          </a:p>
        </p:txBody>
      </p:sp>
      <p:pic>
        <p:nvPicPr>
          <p:cNvPr id="287" name="Google Shape;287;p14">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l="27872" t="12152" r="28358"/>
          <a:stretch/>
        </p:blipFill>
        <p:spPr>
          <a:xfrm>
            <a:off x="8470899" y="1371601"/>
            <a:ext cx="3260725" cy="436300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5"/>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sym typeface="Calibri"/>
              </a:rPr>
              <a:t>How are decisions </a:t>
            </a:r>
            <a:r>
              <a:rPr lang="en-US" dirty="0"/>
              <a:t>m</a:t>
            </a:r>
            <a:r>
              <a:rPr lang="en-US" dirty="0">
                <a:sym typeface="Calibri"/>
              </a:rPr>
              <a:t>ade?</a:t>
            </a:r>
          </a:p>
        </p:txBody>
      </p:sp>
      <p:sp>
        <p:nvSpPr>
          <p:cNvPr id="294" name="Google Shape;294;p15"/>
          <p:cNvSpPr txBox="1">
            <a:spLocks noGrp="1"/>
          </p:cNvSpPr>
          <p:nvPr>
            <p:ph type="body" idx="1"/>
          </p:nvPr>
        </p:nvSpPr>
        <p:spPr>
          <a:xfrm>
            <a:off x="457200" y="1371600"/>
            <a:ext cx="6134100" cy="4343400"/>
          </a:xfrm>
          <a:noFill/>
          <a:ln>
            <a:noFill/>
          </a:ln>
        </p:spPr>
        <p:txBody>
          <a:bodyPr spcFirstLastPara="1" wrap="square" lIns="0" tIns="0" rIns="0" bIns="0" anchor="t" anchorCtr="0">
            <a:normAutofit/>
          </a:bodyPr>
          <a:lstStyle/>
          <a:p>
            <a:pPr marL="63500" lvl="0" indent="0">
              <a:spcBef>
                <a:spcPts val="0"/>
              </a:spcBef>
              <a:buNone/>
            </a:pPr>
            <a:r>
              <a:rPr lang="en-US" dirty="0">
                <a:sym typeface="Calibri"/>
              </a:rPr>
              <a:t>Decisions …</a:t>
            </a:r>
          </a:p>
          <a:p>
            <a:pPr lvl="0"/>
            <a:r>
              <a:rPr lang="en-US" dirty="0"/>
              <a:t>t</a:t>
            </a:r>
            <a:r>
              <a:rPr lang="en-US" dirty="0">
                <a:sym typeface="Calibri"/>
              </a:rPr>
              <a:t>end to rely on district data and trusted colleagues.</a:t>
            </a:r>
          </a:p>
          <a:p>
            <a:pPr lvl="0"/>
            <a:r>
              <a:rPr lang="en-US" dirty="0"/>
              <a:t>make l</a:t>
            </a:r>
            <a:r>
              <a:rPr lang="en-US" dirty="0">
                <a:sym typeface="Calibri"/>
              </a:rPr>
              <a:t>imited use of peer-reviewed or outside research.</a:t>
            </a:r>
          </a:p>
          <a:p>
            <a:pPr lvl="0"/>
            <a:r>
              <a:rPr lang="en-US" dirty="0"/>
              <a:t>w</a:t>
            </a:r>
            <a:r>
              <a:rPr lang="en-US" dirty="0">
                <a:sym typeface="Calibri"/>
              </a:rPr>
              <a:t>ill adapt outside evidence to localized routines and tools.  </a:t>
            </a:r>
          </a:p>
          <a:p>
            <a:pPr lvl="0"/>
            <a:endParaRPr lang="en-US" dirty="0"/>
          </a:p>
        </p:txBody>
      </p:sp>
      <p:sp>
        <p:nvSpPr>
          <p:cNvPr id="297" name="Google Shape;297;p15"/>
          <p:cNvSpPr txBox="1">
            <a:spLocks noGrp="1"/>
          </p:cNvSpPr>
          <p:nvPr>
            <p:ph type="body" idx="3"/>
          </p:nvPr>
        </p:nvSpPr>
        <p:spPr>
          <a:xfrm>
            <a:off x="457200" y="5751576"/>
            <a:ext cx="11274552" cy="192024"/>
          </a:xfrm>
          <a:noFill/>
          <a:ln>
            <a:noFill/>
          </a:ln>
        </p:spPr>
        <p:txBody>
          <a:bodyPr spcFirstLastPara="1" wrap="square" lIns="0" tIns="0" rIns="0" bIns="0" anchor="b" anchorCtr="0">
            <a:noAutofit/>
          </a:bodyPr>
          <a:lstStyle/>
          <a:p>
            <a:r>
              <a:rPr lang="fr-FR" i="1" dirty="0"/>
              <a:t>Sources.</a:t>
            </a:r>
            <a:r>
              <a:rPr lang="fr-FR" dirty="0"/>
              <a:t> </a:t>
            </a:r>
            <a:r>
              <a:rPr lang="fr-FR" dirty="0">
                <a:sym typeface="Calibri"/>
              </a:rPr>
              <a:t>Graves &amp; Moore (2018); Neal et al. (2019)</a:t>
            </a:r>
          </a:p>
          <a:p>
            <a:pPr lvl="0"/>
            <a:endParaRPr lang="fr-FR" dirty="0"/>
          </a:p>
        </p:txBody>
      </p:sp>
      <p:sp>
        <p:nvSpPr>
          <p:cNvPr id="295" name="Google Shape;295;p15"/>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14</a:t>
            </a:fld>
            <a:endParaRPr lang="en-US" dirty="0"/>
          </a:p>
        </p:txBody>
      </p:sp>
      <p:pic>
        <p:nvPicPr>
          <p:cNvPr id="298" name="Google Shape;298;p15">
            <a:extLst>
              <a:ext uri="{C183D7F6-B498-43B3-948B-1728B52AA6E4}">
                <adec:decorative xmlns:adec="http://schemas.microsoft.com/office/drawing/2017/decorative" val="1"/>
              </a:ext>
            </a:extLst>
          </p:cNvPr>
          <p:cNvPicPr preferRelativeResize="0"/>
          <p:nvPr/>
        </p:nvPicPr>
        <p:blipFill rotWithShape="1">
          <a:blip r:embed="rId3">
            <a:alphaModFix/>
          </a:blip>
          <a:srcRect l="6885" t="3455" r="7392" b="3659"/>
          <a:stretch/>
        </p:blipFill>
        <p:spPr>
          <a:xfrm>
            <a:off x="7315200" y="1087437"/>
            <a:ext cx="3492500" cy="4982633"/>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6"/>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t>What’s in the building?</a:t>
            </a:r>
          </a:p>
        </p:txBody>
      </p:sp>
      <p:sp>
        <p:nvSpPr>
          <p:cNvPr id="305" name="Google Shape;305;p16"/>
          <p:cNvSpPr txBox="1">
            <a:spLocks noGrp="1"/>
          </p:cNvSpPr>
          <p:nvPr>
            <p:ph type="body" idx="1"/>
          </p:nvPr>
        </p:nvSpPr>
        <p:spPr>
          <a:xfrm>
            <a:off x="457200" y="1371600"/>
            <a:ext cx="5568696" cy="4343400"/>
          </a:xfrm>
          <a:noFill/>
          <a:ln>
            <a:noFill/>
          </a:ln>
        </p:spPr>
        <p:txBody>
          <a:bodyPr spcFirstLastPara="1" wrap="square" lIns="0" tIns="0" rIns="0" bIns="0" anchor="t" anchorCtr="0">
            <a:normAutofit/>
          </a:bodyPr>
          <a:lstStyle/>
          <a:p>
            <a:pPr lvl="0">
              <a:spcBef>
                <a:spcPts val="0"/>
              </a:spcBef>
            </a:pPr>
            <a:r>
              <a:rPr lang="en-US" dirty="0">
                <a:sym typeface="Calibri"/>
              </a:rPr>
              <a:t>Resource mapping</a:t>
            </a:r>
          </a:p>
          <a:p>
            <a:pPr lvl="1"/>
            <a:r>
              <a:rPr lang="en-US" i="1" dirty="0">
                <a:sym typeface="Calibri"/>
              </a:rPr>
              <a:t>What do we have?</a:t>
            </a:r>
          </a:p>
          <a:p>
            <a:pPr lvl="0">
              <a:spcBef>
                <a:spcPts val="1200"/>
              </a:spcBef>
            </a:pPr>
            <a:r>
              <a:rPr lang="en-US" dirty="0">
                <a:sym typeface="Calibri"/>
              </a:rPr>
              <a:t>Determining who can implement</a:t>
            </a:r>
          </a:p>
          <a:p>
            <a:pPr lvl="1"/>
            <a:r>
              <a:rPr lang="en-US" i="1" dirty="0">
                <a:sym typeface="Calibri"/>
              </a:rPr>
              <a:t>Who do we have?</a:t>
            </a:r>
          </a:p>
          <a:p>
            <a:pPr lvl="0">
              <a:spcBef>
                <a:spcPts val="1200"/>
              </a:spcBef>
            </a:pPr>
            <a:r>
              <a:rPr lang="en-US" dirty="0">
                <a:sym typeface="Calibri"/>
              </a:rPr>
              <a:t>Determine base rate of risk</a:t>
            </a:r>
          </a:p>
          <a:p>
            <a:pPr lvl="1"/>
            <a:r>
              <a:rPr lang="en-US" i="1" dirty="0">
                <a:sym typeface="Calibri"/>
              </a:rPr>
              <a:t>What is our need?</a:t>
            </a:r>
          </a:p>
        </p:txBody>
      </p:sp>
      <p:sp>
        <p:nvSpPr>
          <p:cNvPr id="8" name="Text Placeholder 7">
            <a:extLst>
              <a:ext uri="{FF2B5EF4-FFF2-40B4-BE49-F238E27FC236}">
                <a16:creationId xmlns:a16="http://schemas.microsoft.com/office/drawing/2014/main" id="{6544E163-05AC-B043-364E-8F2DE072500A}"/>
              </a:ext>
            </a:extLst>
          </p:cNvPr>
          <p:cNvSpPr>
            <a:spLocks noGrp="1"/>
          </p:cNvSpPr>
          <p:nvPr>
            <p:ph type="body" idx="3"/>
          </p:nvPr>
        </p:nvSpPr>
        <p:spPr/>
        <p:txBody>
          <a:bodyPr/>
          <a:lstStyle/>
          <a:p>
            <a:endParaRPr lang="en-US" dirty="0"/>
          </a:p>
        </p:txBody>
      </p:sp>
      <p:sp>
        <p:nvSpPr>
          <p:cNvPr id="306" name="Google Shape;306;p16"/>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15</a:t>
            </a:fld>
            <a:endParaRPr lang="en-US" dirty="0"/>
          </a:p>
        </p:txBody>
      </p:sp>
      <p:pic>
        <p:nvPicPr>
          <p:cNvPr id="308" name="Google Shape;308;p16">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l="3523" t="12242" r="23783" b="21090"/>
          <a:stretch/>
        </p:blipFill>
        <p:spPr>
          <a:xfrm>
            <a:off x="5888002" y="1371600"/>
            <a:ext cx="6303998" cy="385448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6" name="Title 5">
            <a:extLst>
              <a:ext uri="{FF2B5EF4-FFF2-40B4-BE49-F238E27FC236}">
                <a16:creationId xmlns:a16="http://schemas.microsoft.com/office/drawing/2014/main" id="{11EE9C25-1F8A-035D-7918-73A6E010C1E6}"/>
              </a:ext>
            </a:extLst>
          </p:cNvPr>
          <p:cNvSpPr>
            <a:spLocks noGrp="1"/>
          </p:cNvSpPr>
          <p:nvPr>
            <p:ph type="title"/>
          </p:nvPr>
        </p:nvSpPr>
        <p:spPr>
          <a:xfrm>
            <a:off x="457200" y="-1280160"/>
            <a:ext cx="11276076" cy="1280160"/>
          </a:xfrm>
        </p:spPr>
        <p:txBody>
          <a:bodyPr spcFirstLastPara="1" wrap="square" lIns="0" tIns="0" rIns="0" bIns="0" anchor="b" anchorCtr="0">
            <a:normAutofit/>
          </a:bodyPr>
          <a:lstStyle/>
          <a:p>
            <a:r>
              <a:rPr lang="en-US" dirty="0"/>
              <a:t>Example: SAEBRS Tier II Intervention Resource Guide</a:t>
            </a:r>
          </a:p>
        </p:txBody>
      </p:sp>
      <p:pic>
        <p:nvPicPr>
          <p:cNvPr id="316" name="Google Shape;316;p17" descr="Screenshot of SAEBRS: Social, academic, and emotional behavior risk screener. 2x3 table Tier II intervention Resource Guide."/>
          <p:cNvPicPr preferRelativeResize="0"/>
          <p:nvPr/>
        </p:nvPicPr>
        <p:blipFill rotWithShape="1">
          <a:blip r:embed="rId3">
            <a:alphaModFix/>
          </a:blip>
          <a:srcRect/>
          <a:stretch/>
        </p:blipFill>
        <p:spPr>
          <a:xfrm>
            <a:off x="1786049" y="0"/>
            <a:ext cx="8619901" cy="6059625"/>
          </a:xfrm>
          <a:prstGeom prst="rect">
            <a:avLst/>
          </a:prstGeom>
          <a:noFill/>
          <a:ln>
            <a:noFill/>
          </a:ln>
        </p:spPr>
      </p:pic>
      <p:sp>
        <p:nvSpPr>
          <p:cNvPr id="5" name="TextBox 4">
            <a:extLst>
              <a:ext uri="{FF2B5EF4-FFF2-40B4-BE49-F238E27FC236}">
                <a16:creationId xmlns:a16="http://schemas.microsoft.com/office/drawing/2014/main" id="{D102FDB4-715A-2859-F129-6AB8DD1B44A1}"/>
              </a:ext>
            </a:extLst>
          </p:cNvPr>
          <p:cNvSpPr txBox="1"/>
          <p:nvPr/>
        </p:nvSpPr>
        <p:spPr>
          <a:xfrm>
            <a:off x="8299294" y="6243433"/>
            <a:ext cx="2284600" cy="246221"/>
          </a:xfrm>
          <a:prstGeom prst="rect">
            <a:avLst/>
          </a:prstGeom>
          <a:noFill/>
        </p:spPr>
        <p:txBody>
          <a:bodyPr wrap="none" rtlCol="0">
            <a:spAutoFit/>
          </a:bodyPr>
          <a:lstStyle/>
          <a:p>
            <a:r>
              <a:rPr lang="en-US" sz="1000" i="1" dirty="0">
                <a:latin typeface="Calibri" panose="020F0502020204030204" pitchFamily="34" charset="0"/>
                <a:cs typeface="Calibri" panose="020F0502020204030204" pitchFamily="34" charset="0"/>
              </a:rPr>
              <a:t>Source.</a:t>
            </a:r>
            <a:r>
              <a:rPr lang="en-US" sz="1000" dirty="0">
                <a:latin typeface="Calibri" panose="020F0502020204030204" pitchFamily="34" charset="0"/>
                <a:cs typeface="Calibri" panose="020F0502020204030204" pitchFamily="34" charset="0"/>
              </a:rPr>
              <a:t> von der </a:t>
            </a:r>
            <a:r>
              <a:rPr lang="en-US" sz="1000" dirty="0" err="1">
                <a:latin typeface="Calibri" panose="020F0502020204030204" pitchFamily="34" charset="0"/>
                <a:cs typeface="Calibri" panose="020F0502020204030204" pitchFamily="34" charset="0"/>
              </a:rPr>
              <a:t>Embse</a:t>
            </a:r>
            <a:r>
              <a:rPr lang="en-US" sz="1000" dirty="0">
                <a:latin typeface="Calibri" panose="020F0502020204030204" pitchFamily="34" charset="0"/>
                <a:cs typeface="Calibri" panose="020F0502020204030204" pitchFamily="34" charset="0"/>
              </a:rPr>
              <a:t> &amp; Latimer (n.d.).</a:t>
            </a:r>
          </a:p>
        </p:txBody>
      </p:sp>
      <p:sp>
        <p:nvSpPr>
          <p:cNvPr id="315" name="Google Shape;315;p17"/>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5" name="Title 4">
            <a:extLst>
              <a:ext uri="{FF2B5EF4-FFF2-40B4-BE49-F238E27FC236}">
                <a16:creationId xmlns:a16="http://schemas.microsoft.com/office/drawing/2014/main" id="{4C3900E3-E986-8C4C-1E1D-240D9633E1A5}"/>
              </a:ext>
            </a:extLst>
          </p:cNvPr>
          <p:cNvSpPr>
            <a:spLocks noGrp="1"/>
          </p:cNvSpPr>
          <p:nvPr>
            <p:ph type="title"/>
          </p:nvPr>
        </p:nvSpPr>
        <p:spPr>
          <a:xfrm>
            <a:off x="457200" y="-1280160"/>
            <a:ext cx="11276076" cy="1280160"/>
          </a:xfrm>
        </p:spPr>
        <p:txBody>
          <a:bodyPr spcFirstLastPara="1" wrap="square" lIns="0" tIns="0" rIns="0" bIns="0" anchor="b" anchorCtr="0">
            <a:normAutofit/>
          </a:bodyPr>
          <a:lstStyle/>
          <a:p>
            <a:r>
              <a:rPr lang="en-US" dirty="0"/>
              <a:t>Example: SAEBRS Tier II Supports Table</a:t>
            </a:r>
          </a:p>
        </p:txBody>
      </p:sp>
      <p:pic>
        <p:nvPicPr>
          <p:cNvPr id="324" name="Google Shape;324;p18" descr="Screenshot of SAEBRS: Social, academic, and emotional behavior risk screener. This is an empty table meant to be filled in with tier II supports and processes. "/>
          <p:cNvPicPr preferRelativeResize="0"/>
          <p:nvPr/>
        </p:nvPicPr>
        <p:blipFill rotWithShape="1">
          <a:blip r:embed="rId3">
            <a:alphaModFix/>
          </a:blip>
          <a:srcRect/>
          <a:stretch/>
        </p:blipFill>
        <p:spPr>
          <a:xfrm>
            <a:off x="1865752" y="1"/>
            <a:ext cx="8460496" cy="5943575"/>
          </a:xfrm>
          <a:prstGeom prst="rect">
            <a:avLst/>
          </a:prstGeom>
          <a:noFill/>
          <a:ln>
            <a:noFill/>
          </a:ln>
        </p:spPr>
      </p:pic>
      <p:sp>
        <p:nvSpPr>
          <p:cNvPr id="4" name="TextBox 3">
            <a:extLst>
              <a:ext uri="{FF2B5EF4-FFF2-40B4-BE49-F238E27FC236}">
                <a16:creationId xmlns:a16="http://schemas.microsoft.com/office/drawing/2014/main" id="{363F8FDD-E373-74BA-62FF-ADCE3EFADD7C}"/>
              </a:ext>
            </a:extLst>
          </p:cNvPr>
          <p:cNvSpPr txBox="1"/>
          <p:nvPr/>
        </p:nvSpPr>
        <p:spPr>
          <a:xfrm>
            <a:off x="8299294" y="6243433"/>
            <a:ext cx="2284600" cy="246221"/>
          </a:xfrm>
          <a:prstGeom prst="rect">
            <a:avLst/>
          </a:prstGeom>
          <a:noFill/>
        </p:spPr>
        <p:txBody>
          <a:bodyPr wrap="none" rtlCol="0">
            <a:spAutoFit/>
          </a:bodyPr>
          <a:lstStyle/>
          <a:p>
            <a:r>
              <a:rPr lang="en-US" sz="1000" i="1" dirty="0">
                <a:latin typeface="Calibri" panose="020F0502020204030204" pitchFamily="34" charset="0"/>
                <a:cs typeface="Calibri" panose="020F0502020204030204" pitchFamily="34" charset="0"/>
              </a:rPr>
              <a:t>Source.</a:t>
            </a:r>
            <a:r>
              <a:rPr lang="en-US" sz="1000" dirty="0">
                <a:latin typeface="Calibri" panose="020F0502020204030204" pitchFamily="34" charset="0"/>
                <a:cs typeface="Calibri" panose="020F0502020204030204" pitchFamily="34" charset="0"/>
              </a:rPr>
              <a:t> von der </a:t>
            </a:r>
            <a:r>
              <a:rPr lang="en-US" sz="1000" dirty="0" err="1">
                <a:latin typeface="Calibri" panose="020F0502020204030204" pitchFamily="34" charset="0"/>
                <a:cs typeface="Calibri" panose="020F0502020204030204" pitchFamily="34" charset="0"/>
              </a:rPr>
              <a:t>Embse</a:t>
            </a:r>
            <a:r>
              <a:rPr lang="en-US" sz="1000" dirty="0">
                <a:latin typeface="Calibri" panose="020F0502020204030204" pitchFamily="34" charset="0"/>
                <a:cs typeface="Calibri" panose="020F0502020204030204" pitchFamily="34" charset="0"/>
              </a:rPr>
              <a:t> &amp; Latimer (n.d.).</a:t>
            </a:r>
          </a:p>
        </p:txBody>
      </p:sp>
      <p:sp>
        <p:nvSpPr>
          <p:cNvPr id="323" name="Google Shape;323;p18"/>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5" name="Title 4">
            <a:extLst>
              <a:ext uri="{FF2B5EF4-FFF2-40B4-BE49-F238E27FC236}">
                <a16:creationId xmlns:a16="http://schemas.microsoft.com/office/drawing/2014/main" id="{1075FD06-7013-02FF-F8BF-8ABB2F0AB2B0}"/>
              </a:ext>
            </a:extLst>
          </p:cNvPr>
          <p:cNvSpPr>
            <a:spLocks noGrp="1"/>
          </p:cNvSpPr>
          <p:nvPr>
            <p:ph type="title"/>
          </p:nvPr>
        </p:nvSpPr>
        <p:spPr>
          <a:xfrm>
            <a:off x="457200" y="-1280160"/>
            <a:ext cx="11276076" cy="1280160"/>
          </a:xfrm>
        </p:spPr>
        <p:txBody>
          <a:bodyPr spcFirstLastPara="1" wrap="square" lIns="0" tIns="0" rIns="0" bIns="0" anchor="b" anchorCtr="0">
            <a:normAutofit/>
          </a:bodyPr>
          <a:lstStyle/>
          <a:p>
            <a:r>
              <a:rPr lang="en-US" dirty="0"/>
              <a:t>Example: SAEBRS Intervention Table</a:t>
            </a:r>
          </a:p>
        </p:txBody>
      </p:sp>
      <p:pic>
        <p:nvPicPr>
          <p:cNvPr id="332" name="Google Shape;332;p19" descr="Screenshot of SAEBRS: Social, academic, and emotional behavior risk screener. This is a filled in table of interventions and what skills they are used for. "/>
          <p:cNvPicPr preferRelativeResize="0"/>
          <p:nvPr/>
        </p:nvPicPr>
        <p:blipFill rotWithShape="1">
          <a:blip r:embed="rId3">
            <a:alphaModFix/>
          </a:blip>
          <a:srcRect/>
          <a:stretch/>
        </p:blipFill>
        <p:spPr>
          <a:xfrm>
            <a:off x="1967425" y="108450"/>
            <a:ext cx="8594174" cy="5988925"/>
          </a:xfrm>
          <a:prstGeom prst="rect">
            <a:avLst/>
          </a:prstGeom>
          <a:noFill/>
          <a:ln>
            <a:noFill/>
          </a:ln>
        </p:spPr>
      </p:pic>
      <p:sp>
        <p:nvSpPr>
          <p:cNvPr id="4" name="TextBox 3">
            <a:extLst>
              <a:ext uri="{FF2B5EF4-FFF2-40B4-BE49-F238E27FC236}">
                <a16:creationId xmlns:a16="http://schemas.microsoft.com/office/drawing/2014/main" id="{681F7EB4-2828-BBEF-201E-8F656B0523DB}"/>
              </a:ext>
            </a:extLst>
          </p:cNvPr>
          <p:cNvSpPr txBox="1"/>
          <p:nvPr/>
        </p:nvSpPr>
        <p:spPr>
          <a:xfrm>
            <a:off x="8299294" y="6243433"/>
            <a:ext cx="2284600" cy="246221"/>
          </a:xfrm>
          <a:prstGeom prst="rect">
            <a:avLst/>
          </a:prstGeom>
          <a:noFill/>
        </p:spPr>
        <p:txBody>
          <a:bodyPr wrap="none" rtlCol="0">
            <a:spAutoFit/>
          </a:bodyPr>
          <a:lstStyle/>
          <a:p>
            <a:r>
              <a:rPr lang="en-US" sz="1000" i="1" dirty="0">
                <a:latin typeface="Calibri" panose="020F0502020204030204" pitchFamily="34" charset="0"/>
                <a:cs typeface="Calibri" panose="020F0502020204030204" pitchFamily="34" charset="0"/>
              </a:rPr>
              <a:t>Source.</a:t>
            </a:r>
            <a:r>
              <a:rPr lang="en-US" sz="1000" dirty="0">
                <a:latin typeface="Calibri" panose="020F0502020204030204" pitchFamily="34" charset="0"/>
                <a:cs typeface="Calibri" panose="020F0502020204030204" pitchFamily="34" charset="0"/>
              </a:rPr>
              <a:t> von der </a:t>
            </a:r>
            <a:r>
              <a:rPr lang="en-US" sz="1000" dirty="0" err="1">
                <a:latin typeface="Calibri" panose="020F0502020204030204" pitchFamily="34" charset="0"/>
                <a:cs typeface="Calibri" panose="020F0502020204030204" pitchFamily="34" charset="0"/>
              </a:rPr>
              <a:t>Embse</a:t>
            </a:r>
            <a:r>
              <a:rPr lang="en-US" sz="1000" dirty="0">
                <a:latin typeface="Calibri" panose="020F0502020204030204" pitchFamily="34" charset="0"/>
                <a:cs typeface="Calibri" panose="020F0502020204030204" pitchFamily="34" charset="0"/>
              </a:rPr>
              <a:t> &amp; Latimer (n.d.).</a:t>
            </a:r>
          </a:p>
        </p:txBody>
      </p:sp>
      <p:sp>
        <p:nvSpPr>
          <p:cNvPr id="331" name="Google Shape;331;p19"/>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4" name="Title 3">
            <a:extLst>
              <a:ext uri="{FF2B5EF4-FFF2-40B4-BE49-F238E27FC236}">
                <a16:creationId xmlns:a16="http://schemas.microsoft.com/office/drawing/2014/main" id="{4DD0BDF0-05EC-D96D-CD6A-25022B75548B}"/>
              </a:ext>
            </a:extLst>
          </p:cNvPr>
          <p:cNvSpPr>
            <a:spLocks noGrp="1"/>
          </p:cNvSpPr>
          <p:nvPr>
            <p:ph type="title"/>
          </p:nvPr>
        </p:nvSpPr>
        <p:spPr>
          <a:xfrm>
            <a:off x="457200" y="-1280160"/>
            <a:ext cx="11276076" cy="1280160"/>
          </a:xfrm>
        </p:spPr>
        <p:txBody>
          <a:bodyPr spcFirstLastPara="1" wrap="square" lIns="0" tIns="0" rIns="0" bIns="0" anchor="b" anchorCtr="0">
            <a:normAutofit/>
          </a:bodyPr>
          <a:lstStyle/>
          <a:p>
            <a:r>
              <a:rPr lang="en-US" dirty="0"/>
              <a:t>Example: SAEBRS Resource Map</a:t>
            </a:r>
          </a:p>
        </p:txBody>
      </p:sp>
      <p:pic>
        <p:nvPicPr>
          <p:cNvPr id="340" name="Google Shape;340;p20" descr="Screenshot of SAEBRS: Social, academic, and emotional behavior risk screener. This is a partially filled in table intended to outline the tiers at the school. "/>
          <p:cNvPicPr preferRelativeResize="0"/>
          <p:nvPr/>
        </p:nvPicPr>
        <p:blipFill rotWithShape="1">
          <a:blip r:embed="rId3">
            <a:alphaModFix/>
          </a:blip>
          <a:srcRect/>
          <a:stretch/>
        </p:blipFill>
        <p:spPr>
          <a:xfrm>
            <a:off x="1877100" y="216883"/>
            <a:ext cx="8437799" cy="5863725"/>
          </a:xfrm>
          <a:prstGeom prst="rect">
            <a:avLst/>
          </a:prstGeom>
          <a:noFill/>
          <a:ln>
            <a:noFill/>
          </a:ln>
        </p:spPr>
      </p:pic>
      <p:sp>
        <p:nvSpPr>
          <p:cNvPr id="3" name="TextBox 2">
            <a:extLst>
              <a:ext uri="{FF2B5EF4-FFF2-40B4-BE49-F238E27FC236}">
                <a16:creationId xmlns:a16="http://schemas.microsoft.com/office/drawing/2014/main" id="{2C662B81-2CBF-361E-1962-C215456EC7F5}"/>
              </a:ext>
            </a:extLst>
          </p:cNvPr>
          <p:cNvSpPr txBox="1"/>
          <p:nvPr/>
        </p:nvSpPr>
        <p:spPr>
          <a:xfrm>
            <a:off x="8299294" y="6243433"/>
            <a:ext cx="2246128" cy="246221"/>
          </a:xfrm>
          <a:prstGeom prst="rect">
            <a:avLst/>
          </a:prstGeom>
          <a:noFill/>
        </p:spPr>
        <p:txBody>
          <a:bodyPr wrap="none" rtlCol="0">
            <a:spAutoFit/>
          </a:bodyPr>
          <a:lstStyle/>
          <a:p>
            <a:r>
              <a:rPr lang="en-US" sz="1000" i="1" dirty="0">
                <a:latin typeface="Calibri" panose="020F0502020204030204" pitchFamily="34" charset="0"/>
                <a:cs typeface="Calibri" panose="020F0502020204030204" pitchFamily="34" charset="0"/>
              </a:rPr>
              <a:t>Source.</a:t>
            </a:r>
            <a:r>
              <a:rPr lang="en-US" sz="1000" dirty="0">
                <a:latin typeface="Calibri" panose="020F0502020204030204" pitchFamily="34" charset="0"/>
                <a:cs typeface="Calibri" panose="020F0502020204030204" pitchFamily="34" charset="0"/>
              </a:rPr>
              <a:t> von der </a:t>
            </a:r>
            <a:r>
              <a:rPr lang="en-US" sz="1000" dirty="0" err="1">
                <a:latin typeface="Calibri" panose="020F0502020204030204" pitchFamily="34" charset="0"/>
                <a:cs typeface="Calibri" panose="020F0502020204030204" pitchFamily="34" charset="0"/>
              </a:rPr>
              <a:t>Embse</a:t>
            </a:r>
            <a:r>
              <a:rPr lang="en-US" sz="1000" dirty="0">
                <a:latin typeface="Calibri" panose="020F0502020204030204" pitchFamily="34" charset="0"/>
                <a:cs typeface="Calibri" panose="020F0502020204030204" pitchFamily="34" charset="0"/>
              </a:rPr>
              <a:t> &amp; Latimer (n.d.).</a:t>
            </a:r>
          </a:p>
        </p:txBody>
      </p:sp>
      <p:sp>
        <p:nvSpPr>
          <p:cNvPr id="339" name="Google Shape;339;p20"/>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chemeClr val="dk1"/>
              </a:buClr>
              <a:buSzPts val="4200"/>
              <a:buFont typeface="Calibri"/>
              <a:buNone/>
            </a:pPr>
            <a:r>
              <a:rPr lang="en-US" dirty="0"/>
              <a:t>Our Panelists</a:t>
            </a:r>
            <a:endParaRPr dirty="0"/>
          </a:p>
        </p:txBody>
      </p:sp>
      <p:sp>
        <p:nvSpPr>
          <p:cNvPr id="169" name="Google Shape;169;p3"/>
          <p:cNvSpPr txBox="1">
            <a:spLocks noGrp="1"/>
          </p:cNvSpPr>
          <p:nvPr>
            <p:ph type="body" idx="1"/>
          </p:nvPr>
        </p:nvSpPr>
        <p:spPr>
          <a:xfrm>
            <a:off x="737200" y="4292650"/>
            <a:ext cx="2818800" cy="329400"/>
          </a:xfrm>
          <a:prstGeom prst="rect">
            <a:avLst/>
          </a:prstGeom>
          <a:noFill/>
          <a:ln>
            <a:noFill/>
          </a:ln>
        </p:spPr>
        <p:txBody>
          <a:bodyPr spcFirstLastPara="1" wrap="square" lIns="0" tIns="0" rIns="0" bIns="0" anchor="t" anchorCtr="0">
            <a:noAutofit/>
          </a:bodyPr>
          <a:lstStyle/>
          <a:p>
            <a:pPr marL="0" lvl="0" indent="0" algn="ctr" rtl="0">
              <a:lnSpc>
                <a:spcPct val="125000"/>
              </a:lnSpc>
              <a:spcBef>
                <a:spcPts val="600"/>
              </a:spcBef>
              <a:spcAft>
                <a:spcPts val="0"/>
              </a:spcAft>
              <a:buSzPts val="2600"/>
              <a:buNone/>
            </a:pPr>
            <a:r>
              <a:rPr lang="en-US" sz="1800" b="1" dirty="0">
                <a:solidFill>
                  <a:srgbClr val="000000"/>
                </a:solidFill>
              </a:rPr>
              <a:t>Dr. Allison Bruhn</a:t>
            </a:r>
            <a:endParaRPr sz="1800" b="1" dirty="0">
              <a:solidFill>
                <a:srgbClr val="000000"/>
              </a:solidFill>
            </a:endParaRPr>
          </a:p>
          <a:p>
            <a:pPr marL="0" lvl="0" indent="0" algn="ctr" rtl="0">
              <a:lnSpc>
                <a:spcPct val="125000"/>
              </a:lnSpc>
              <a:spcBef>
                <a:spcPts val="600"/>
              </a:spcBef>
              <a:spcAft>
                <a:spcPts val="0"/>
              </a:spcAft>
              <a:buSzPts val="2600"/>
              <a:buNone/>
            </a:pPr>
            <a:r>
              <a:rPr lang="en-US" sz="1800" dirty="0">
                <a:solidFill>
                  <a:srgbClr val="000000"/>
                </a:solidFill>
              </a:rPr>
              <a:t>Professor of Special Education at the University of Iowa</a:t>
            </a:r>
            <a:endParaRPr sz="1800" dirty="0"/>
          </a:p>
        </p:txBody>
      </p:sp>
      <p:sp>
        <p:nvSpPr>
          <p:cNvPr id="166" name="Google Shape;166;p3"/>
          <p:cNvSpPr txBox="1">
            <a:spLocks noGrp="1"/>
          </p:cNvSpPr>
          <p:nvPr>
            <p:ph type="body" idx="1"/>
          </p:nvPr>
        </p:nvSpPr>
        <p:spPr>
          <a:xfrm>
            <a:off x="4276225" y="4292650"/>
            <a:ext cx="3504600" cy="329400"/>
          </a:xfrm>
          <a:prstGeom prst="rect">
            <a:avLst/>
          </a:prstGeom>
          <a:noFill/>
          <a:ln>
            <a:noFill/>
          </a:ln>
        </p:spPr>
        <p:txBody>
          <a:bodyPr spcFirstLastPara="1" wrap="square" lIns="0" tIns="0" rIns="0" bIns="0" anchor="t" anchorCtr="0">
            <a:noAutofit/>
          </a:bodyPr>
          <a:lstStyle/>
          <a:p>
            <a:pPr marL="0" lvl="0" indent="0" algn="ctr" rtl="0">
              <a:lnSpc>
                <a:spcPct val="125000"/>
              </a:lnSpc>
              <a:spcBef>
                <a:spcPts val="600"/>
              </a:spcBef>
              <a:spcAft>
                <a:spcPts val="0"/>
              </a:spcAft>
              <a:buSzPts val="2600"/>
              <a:buNone/>
            </a:pPr>
            <a:r>
              <a:rPr lang="en-US" sz="1800" b="1" dirty="0">
                <a:solidFill>
                  <a:srgbClr val="000000"/>
                </a:solidFill>
              </a:rPr>
              <a:t>Dr. Elizabeth Talbott</a:t>
            </a:r>
            <a:endParaRPr sz="1800" b="1" dirty="0">
              <a:solidFill>
                <a:srgbClr val="000000"/>
              </a:solidFill>
            </a:endParaRPr>
          </a:p>
          <a:p>
            <a:pPr marL="0" lvl="0" indent="0" algn="ctr" rtl="0">
              <a:lnSpc>
                <a:spcPct val="125000"/>
              </a:lnSpc>
              <a:spcBef>
                <a:spcPts val="600"/>
              </a:spcBef>
              <a:spcAft>
                <a:spcPts val="0"/>
              </a:spcAft>
              <a:buSzPts val="2600"/>
              <a:buNone/>
            </a:pPr>
            <a:r>
              <a:rPr lang="en-US" sz="1800" dirty="0">
                <a:solidFill>
                  <a:srgbClr val="000000"/>
                </a:solidFill>
              </a:rPr>
              <a:t>Professor and Associate Dean for Research and Faculty Development at the William and Mary </a:t>
            </a:r>
            <a:br>
              <a:rPr lang="en-US" sz="1800" dirty="0">
                <a:solidFill>
                  <a:srgbClr val="000000"/>
                </a:solidFill>
              </a:rPr>
            </a:br>
            <a:r>
              <a:rPr lang="en-US" sz="1800" dirty="0">
                <a:solidFill>
                  <a:srgbClr val="000000"/>
                </a:solidFill>
              </a:rPr>
              <a:t>School of Education</a:t>
            </a:r>
            <a:endParaRPr sz="1800" dirty="0"/>
          </a:p>
        </p:txBody>
      </p:sp>
      <p:sp>
        <p:nvSpPr>
          <p:cNvPr id="170" name="Google Shape;170;p3"/>
          <p:cNvSpPr txBox="1">
            <a:spLocks noGrp="1"/>
          </p:cNvSpPr>
          <p:nvPr>
            <p:ph type="body" idx="1"/>
          </p:nvPr>
        </p:nvSpPr>
        <p:spPr>
          <a:xfrm>
            <a:off x="8652275" y="4292650"/>
            <a:ext cx="2931000" cy="329400"/>
          </a:xfrm>
          <a:prstGeom prst="rect">
            <a:avLst/>
          </a:prstGeom>
          <a:noFill/>
          <a:ln>
            <a:noFill/>
          </a:ln>
        </p:spPr>
        <p:txBody>
          <a:bodyPr spcFirstLastPara="1" wrap="square" lIns="0" tIns="0" rIns="0" bIns="0" anchor="t" anchorCtr="0">
            <a:noAutofit/>
          </a:bodyPr>
          <a:lstStyle/>
          <a:p>
            <a:pPr marL="0" lvl="0" indent="0" algn="ctr" rtl="0">
              <a:lnSpc>
                <a:spcPct val="125000"/>
              </a:lnSpc>
              <a:spcBef>
                <a:spcPts val="600"/>
              </a:spcBef>
              <a:spcAft>
                <a:spcPts val="0"/>
              </a:spcAft>
              <a:buSzPts val="2600"/>
              <a:buNone/>
            </a:pPr>
            <a:r>
              <a:rPr lang="en-US" sz="1800" b="1" dirty="0">
                <a:solidFill>
                  <a:srgbClr val="000000"/>
                </a:solidFill>
              </a:rPr>
              <a:t>Dr. Nate von der Embse</a:t>
            </a:r>
            <a:endParaRPr sz="1800" b="1" dirty="0">
              <a:solidFill>
                <a:srgbClr val="000000"/>
              </a:solidFill>
            </a:endParaRPr>
          </a:p>
          <a:p>
            <a:pPr marL="0" lvl="0" indent="0" algn="ctr" rtl="0">
              <a:lnSpc>
                <a:spcPct val="125000"/>
              </a:lnSpc>
              <a:spcBef>
                <a:spcPts val="600"/>
              </a:spcBef>
              <a:spcAft>
                <a:spcPts val="0"/>
              </a:spcAft>
              <a:buSzPts val="2600"/>
              <a:buNone/>
            </a:pPr>
            <a:r>
              <a:rPr lang="en-US" sz="1800" dirty="0">
                <a:solidFill>
                  <a:srgbClr val="000000"/>
                </a:solidFill>
              </a:rPr>
              <a:t>Professor of School Psychology at the University of South Florida</a:t>
            </a:r>
            <a:endParaRPr sz="1800" dirty="0"/>
          </a:p>
        </p:txBody>
      </p:sp>
      <p:pic>
        <p:nvPicPr>
          <p:cNvPr id="171" name="Google Shape;171;p3">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t="5779" b="26542"/>
          <a:stretch/>
        </p:blipFill>
        <p:spPr>
          <a:xfrm>
            <a:off x="820720" y="1383269"/>
            <a:ext cx="2651760" cy="2651760"/>
          </a:xfrm>
          <a:prstGeom prst="ellipse">
            <a:avLst/>
          </a:prstGeom>
          <a:noFill/>
          <a:ln>
            <a:noFill/>
          </a:ln>
        </p:spPr>
      </p:pic>
      <p:pic>
        <p:nvPicPr>
          <p:cNvPr id="172" name="Google Shape;172;p3">
            <a:extLst>
              <a:ext uri="{C183D7F6-B498-43B3-948B-1728B52AA6E4}">
                <adec:decorative xmlns:adec="http://schemas.microsoft.com/office/drawing/2017/decorative" val="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l="20071" r="12300"/>
          <a:stretch/>
        </p:blipFill>
        <p:spPr>
          <a:xfrm>
            <a:off x="4702645" y="1383269"/>
            <a:ext cx="2651760" cy="2651760"/>
          </a:xfrm>
          <a:prstGeom prst="ellipse">
            <a:avLst/>
          </a:prstGeom>
          <a:noFill/>
          <a:ln>
            <a:noFill/>
          </a:ln>
        </p:spPr>
      </p:pic>
      <p:pic>
        <p:nvPicPr>
          <p:cNvPr id="173" name="Google Shape;173;p3">
            <a:extLst>
              <a:ext uri="{C183D7F6-B498-43B3-948B-1728B52AA6E4}">
                <adec:decorative xmlns:adec="http://schemas.microsoft.com/office/drawing/2017/decorative" val="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12346" b="5833"/>
          <a:stretch/>
        </p:blipFill>
        <p:spPr>
          <a:xfrm>
            <a:off x="8791895" y="1383269"/>
            <a:ext cx="2651760" cy="2651760"/>
          </a:xfrm>
          <a:prstGeom prst="ellipse">
            <a:avLst/>
          </a:prstGeom>
          <a:noFill/>
          <a:ln>
            <a:noFill/>
          </a:ln>
        </p:spPr>
      </p:pic>
      <p:sp>
        <p:nvSpPr>
          <p:cNvPr id="168" name="Google Shape;168;p3"/>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2</a:t>
            </a:fld>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1"/>
          <p:cNvSpPr txBox="1">
            <a:spLocks noGrp="1"/>
          </p:cNvSpPr>
          <p:nvPr>
            <p:ph type="title"/>
          </p:nvPr>
        </p:nvSpPr>
        <p:spPr>
          <a:xfrm>
            <a:off x="457200" y="0"/>
            <a:ext cx="11276076" cy="1280160"/>
          </a:xfrm>
          <a:noFill/>
          <a:ln>
            <a:noFill/>
          </a:ln>
        </p:spPr>
        <p:txBody>
          <a:bodyPr spcFirstLastPara="1" wrap="square" lIns="0" tIns="0" rIns="0" bIns="0" anchor="ctr" anchorCtr="0">
            <a:normAutofit/>
          </a:bodyPr>
          <a:lstStyle/>
          <a:p>
            <a:pPr lvl="0"/>
            <a:r>
              <a:rPr lang="en-US" dirty="0"/>
              <a:t>What’s in the building? 2</a:t>
            </a:r>
          </a:p>
        </p:txBody>
      </p:sp>
      <p:sp>
        <p:nvSpPr>
          <p:cNvPr id="347" name="Google Shape;347;p21"/>
          <p:cNvSpPr txBox="1">
            <a:spLocks noGrp="1"/>
          </p:cNvSpPr>
          <p:nvPr>
            <p:ph type="body" idx="1"/>
          </p:nvPr>
        </p:nvSpPr>
        <p:spPr>
          <a:xfrm>
            <a:off x="457200" y="1371600"/>
            <a:ext cx="11274552" cy="4343400"/>
          </a:xfrm>
          <a:noFill/>
          <a:ln>
            <a:noFill/>
          </a:ln>
        </p:spPr>
        <p:txBody>
          <a:bodyPr spcFirstLastPara="1" wrap="square" lIns="0" tIns="0" rIns="0" bIns="0" anchor="t" anchorCtr="0">
            <a:normAutofit fontScale="92500" lnSpcReduction="20000"/>
          </a:bodyPr>
          <a:lstStyle/>
          <a:p>
            <a:pPr marL="342900" lvl="0" indent="-342900">
              <a:lnSpc>
                <a:spcPct val="122000"/>
              </a:lnSpc>
              <a:spcBef>
                <a:spcPts val="0"/>
              </a:spcBef>
            </a:pPr>
            <a:r>
              <a:rPr lang="en-US" dirty="0">
                <a:sym typeface="Calibri"/>
              </a:rPr>
              <a:t>At your meeting to discuss the serviceable base rate of risk, you learn that</a:t>
            </a:r>
          </a:p>
          <a:p>
            <a:pPr marL="685800" lvl="1" indent="-330200">
              <a:lnSpc>
                <a:spcPct val="122000"/>
              </a:lnSpc>
            </a:pPr>
            <a:r>
              <a:rPr lang="en-US" dirty="0">
                <a:sym typeface="Calibri"/>
              </a:rPr>
              <a:t>5 teachers have been implementing the Good Behavior Game in their classrooms for 20 minutes a day;</a:t>
            </a:r>
          </a:p>
          <a:p>
            <a:pPr marL="685800" lvl="1" indent="-330200">
              <a:lnSpc>
                <a:spcPct val="122000"/>
              </a:lnSpc>
            </a:pPr>
            <a:r>
              <a:rPr lang="en-US" dirty="0">
                <a:sym typeface="Calibri"/>
              </a:rPr>
              <a:t>10 student services team members serve as check-in/check-out (CICO) mentors in the cafeteria for 5 minutes in the morning and 5 minutes in the afternoon;</a:t>
            </a:r>
          </a:p>
          <a:p>
            <a:pPr marL="685800" lvl="1" indent="-330200">
              <a:lnSpc>
                <a:spcPct val="122000"/>
              </a:lnSpc>
            </a:pPr>
            <a:r>
              <a:rPr lang="en-US" dirty="0"/>
              <a:t>t</a:t>
            </a:r>
            <a:r>
              <a:rPr lang="en-US" dirty="0">
                <a:sym typeface="Calibri"/>
              </a:rPr>
              <a:t>he school psychologist also mentions that she has been implementing the 8</a:t>
            </a:r>
            <a:r>
              <a:rPr lang="en-US" dirty="0"/>
              <a:t>-</a:t>
            </a:r>
            <a:r>
              <a:rPr lang="en-US" dirty="0">
                <a:sym typeface="Calibri"/>
              </a:rPr>
              <a:t>session, 45-minute Brief Coping Cat intervention for 6 students at lunch bunch; and</a:t>
            </a:r>
          </a:p>
          <a:p>
            <a:pPr marL="685800" lvl="1" indent="-330200">
              <a:lnSpc>
                <a:spcPct val="122000"/>
              </a:lnSpc>
            </a:pPr>
            <a:r>
              <a:rPr lang="en-US" dirty="0"/>
              <a:t>t</a:t>
            </a:r>
            <a:r>
              <a:rPr lang="en-US" dirty="0">
                <a:sym typeface="Calibri"/>
              </a:rPr>
              <a:t>here are 12 teachers who have been trained in the HOPS intervention but are currently not implementing it, although it is typically implemented for 20 minutes for each of the 11 sessions.</a:t>
            </a:r>
          </a:p>
          <a:p>
            <a:pPr lvl="0"/>
            <a:endParaRPr lang="en-US" dirty="0">
              <a:sym typeface="Arial"/>
            </a:endParaRPr>
          </a:p>
        </p:txBody>
      </p:sp>
      <p:sp>
        <p:nvSpPr>
          <p:cNvPr id="6" name="Text Placeholder 5">
            <a:extLst>
              <a:ext uri="{FF2B5EF4-FFF2-40B4-BE49-F238E27FC236}">
                <a16:creationId xmlns:a16="http://schemas.microsoft.com/office/drawing/2014/main" id="{F89EF862-01FC-7FB5-F11D-3CE7444C182B}"/>
              </a:ext>
            </a:extLst>
          </p:cNvPr>
          <p:cNvSpPr>
            <a:spLocks noGrp="1"/>
          </p:cNvSpPr>
          <p:nvPr>
            <p:ph type="body" idx="2"/>
          </p:nvPr>
        </p:nvSpPr>
        <p:spPr/>
        <p:txBody>
          <a:bodyPr/>
          <a:lstStyle/>
          <a:p>
            <a:endParaRPr lang="en-US" dirty="0"/>
          </a:p>
        </p:txBody>
      </p:sp>
      <p:sp>
        <p:nvSpPr>
          <p:cNvPr id="348" name="Google Shape;348;p21"/>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2" name="Title 1">
            <a:extLst>
              <a:ext uri="{FF2B5EF4-FFF2-40B4-BE49-F238E27FC236}">
                <a16:creationId xmlns:a16="http://schemas.microsoft.com/office/drawing/2014/main" id="{FFEF98E6-345F-C14A-500A-6407582CA8A1}"/>
              </a:ext>
            </a:extLst>
          </p:cNvPr>
          <p:cNvSpPr>
            <a:spLocks noGrp="1"/>
          </p:cNvSpPr>
          <p:nvPr>
            <p:ph type="title"/>
          </p:nvPr>
        </p:nvSpPr>
        <p:spPr>
          <a:xfrm>
            <a:off x="457200" y="-1280160"/>
            <a:ext cx="11276076" cy="1280160"/>
          </a:xfrm>
        </p:spPr>
        <p:txBody>
          <a:bodyPr spcFirstLastPara="1" wrap="square" lIns="0" tIns="0" rIns="0" bIns="0" anchor="b" anchorCtr="0">
            <a:normAutofit/>
          </a:bodyPr>
          <a:lstStyle/>
          <a:p>
            <a:r>
              <a:rPr lang="en-US" dirty="0"/>
              <a:t>Determine level of Intervention</a:t>
            </a:r>
          </a:p>
        </p:txBody>
      </p:sp>
      <p:pic>
        <p:nvPicPr>
          <p:cNvPr id="357" name="Google Shape;357;p22" descr="A flowchart to determine levels of intervention. You start with universal screening and determine needs based on data. "/>
          <p:cNvPicPr preferRelativeResize="0"/>
          <p:nvPr/>
        </p:nvPicPr>
        <p:blipFill rotWithShape="1">
          <a:blip r:embed="rId3">
            <a:alphaModFix/>
          </a:blip>
          <a:srcRect/>
          <a:stretch/>
        </p:blipFill>
        <p:spPr>
          <a:xfrm>
            <a:off x="1340175" y="364703"/>
            <a:ext cx="9511650" cy="5350297"/>
          </a:xfrm>
          <a:prstGeom prst="rect">
            <a:avLst/>
          </a:prstGeom>
          <a:noFill/>
          <a:ln>
            <a:noFill/>
          </a:ln>
        </p:spPr>
      </p:pic>
      <p:sp>
        <p:nvSpPr>
          <p:cNvPr id="355" name="Google Shape;355;p22"/>
          <p:cNvSpPr txBox="1">
            <a:spLocks noGrp="1"/>
          </p:cNvSpPr>
          <p:nvPr>
            <p:ph type="body" idx="2"/>
          </p:nvPr>
        </p:nvSpPr>
        <p:spPr>
          <a:xfrm>
            <a:off x="457200" y="5751576"/>
            <a:ext cx="112746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r>
              <a:rPr lang="fr-FR" i="1" dirty="0"/>
              <a:t>Source. </a:t>
            </a:r>
            <a:r>
              <a:rPr lang="en-US" b="0" i="0" u="sng" dirty="0">
                <a:solidFill>
                  <a:schemeClr val="hlink"/>
                </a:solidFill>
                <a:latin typeface="Arial"/>
                <a:ea typeface="Arial"/>
                <a:cs typeface="Arial"/>
                <a:sym typeface="Arial"/>
                <a:hlinkClick r:id="rId4"/>
              </a:rPr>
              <a:t>https://www.renaissance.com/products/saebrs/</a:t>
            </a:r>
            <a:r>
              <a:rPr lang="en-US" b="0" i="0" dirty="0">
                <a:solidFill>
                  <a:srgbClr val="000000"/>
                </a:solidFill>
                <a:latin typeface="Arial"/>
                <a:ea typeface="Arial"/>
                <a:cs typeface="Arial"/>
                <a:sym typeface="Arial"/>
              </a:rPr>
              <a:t> </a:t>
            </a:r>
            <a:endParaRPr dirty="0"/>
          </a:p>
        </p:txBody>
      </p:sp>
      <p:sp>
        <p:nvSpPr>
          <p:cNvPr id="356" name="Google Shape;356;p22"/>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3"/>
          <p:cNvSpPr txBox="1">
            <a:spLocks noGrp="1"/>
          </p:cNvSpPr>
          <p:nvPr>
            <p:ph type="title"/>
          </p:nvPr>
        </p:nvSpPr>
        <p:spPr>
          <a:xfrm>
            <a:off x="4002258" y="1089661"/>
            <a:ext cx="7275300" cy="2650800"/>
          </a:xfrm>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SzPts val="5000"/>
              <a:buNone/>
            </a:pPr>
            <a:r>
              <a:rPr lang="en-US" dirty="0"/>
              <a:t>Tier 2</a:t>
            </a:r>
            <a:endParaRPr dirty="0"/>
          </a:p>
        </p:txBody>
      </p:sp>
      <p:sp>
        <p:nvSpPr>
          <p:cNvPr id="364" name="Google Shape;364;p23"/>
          <p:cNvSpPr txBox="1">
            <a:spLocks noGrp="1"/>
          </p:cNvSpPr>
          <p:nvPr>
            <p:ph type="body" idx="1"/>
          </p:nvPr>
        </p:nvSpPr>
        <p:spPr>
          <a:xfrm>
            <a:off x="4002258" y="4016326"/>
            <a:ext cx="7275300" cy="1899000"/>
          </a:xfrm>
          <a:prstGeom prst="rect">
            <a:avLst/>
          </a:prstGeom>
          <a:noFill/>
          <a:ln>
            <a:noFill/>
          </a:ln>
        </p:spPr>
        <p:txBody>
          <a:bodyPr spcFirstLastPara="1" wrap="square" lIns="0" tIns="0" rIns="0" bIns="0" anchor="t" anchorCtr="0">
            <a:normAutofit/>
          </a:bodyPr>
          <a:lstStyle/>
          <a:p>
            <a:pPr marL="0" lvl="0" indent="0" algn="l" rtl="0">
              <a:lnSpc>
                <a:spcPct val="125000"/>
              </a:lnSpc>
              <a:spcBef>
                <a:spcPts val="0"/>
              </a:spcBef>
              <a:spcAft>
                <a:spcPts val="0"/>
              </a:spcAft>
              <a:buSzPts val="3700"/>
              <a:buNone/>
            </a:pPr>
            <a:r>
              <a:rPr lang="en-US" dirty="0"/>
              <a:t>Screening and Progress Monitoring</a:t>
            </a:r>
            <a:endParaRPr dirty="0"/>
          </a:p>
        </p:txBody>
      </p:sp>
      <p:sp>
        <p:nvSpPr>
          <p:cNvPr id="365" name="Google Shape;365;p23"/>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4"/>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Example: SAEBRS</a:t>
            </a:r>
            <a:endParaRPr dirty="0"/>
          </a:p>
        </p:txBody>
      </p:sp>
      <p:pic>
        <p:nvPicPr>
          <p:cNvPr id="375" name="Google Shape;375;p24" descr="Screenshot of SAEBRS: Social, academic, and emotional behavior risk screener."/>
          <p:cNvPicPr preferRelativeResize="0"/>
          <p:nvPr/>
        </p:nvPicPr>
        <p:blipFill rotWithShape="1">
          <a:blip r:embed="rId3">
            <a:alphaModFix/>
          </a:blip>
          <a:srcRect t="10481" b="7807"/>
          <a:stretch/>
        </p:blipFill>
        <p:spPr>
          <a:xfrm>
            <a:off x="1768350" y="1277500"/>
            <a:ext cx="8655300" cy="4559648"/>
          </a:xfrm>
          <a:prstGeom prst="rect">
            <a:avLst/>
          </a:prstGeom>
          <a:noFill/>
          <a:ln>
            <a:noFill/>
          </a:ln>
        </p:spPr>
      </p:pic>
      <p:sp>
        <p:nvSpPr>
          <p:cNvPr id="374" name="Google Shape;374;p24"/>
          <p:cNvSpPr txBox="1">
            <a:spLocks noGrp="1"/>
          </p:cNvSpPr>
          <p:nvPr>
            <p:ph type="body" idx="2"/>
          </p:nvPr>
        </p:nvSpPr>
        <p:spPr>
          <a:xfrm>
            <a:off x="457200" y="5837148"/>
            <a:ext cx="11274600" cy="192000"/>
          </a:xfrm>
          <a:prstGeom prst="rect">
            <a:avLst/>
          </a:prstGeom>
          <a:noFill/>
          <a:ln>
            <a:noFill/>
          </a:ln>
        </p:spPr>
        <p:txBody>
          <a:bodyPr spcFirstLastPara="1" wrap="square" lIns="0" tIns="0" rIns="0" bIns="0" anchor="b" anchorCtr="0">
            <a:noAutofit/>
          </a:bodyPr>
          <a:lstStyle/>
          <a:p>
            <a:pPr marL="0" indent="0"/>
            <a:r>
              <a:rPr lang="fr-FR" i="1" dirty="0"/>
              <a:t>Source. </a:t>
            </a:r>
            <a:r>
              <a:rPr lang="fr-FR" b="0" i="0" u="sng" dirty="0">
                <a:solidFill>
                  <a:schemeClr val="hlink"/>
                </a:solidFill>
                <a:latin typeface="Arial"/>
                <a:ea typeface="Arial"/>
                <a:cs typeface="Arial"/>
                <a:sym typeface="Arial"/>
                <a:hlinkClick r:id="rId4"/>
              </a:rPr>
              <a:t>https://www.renaissance.com/products/saebrs/</a:t>
            </a:r>
            <a:r>
              <a:rPr lang="fr-FR" b="0" i="0" dirty="0">
                <a:solidFill>
                  <a:srgbClr val="000000"/>
                </a:solidFill>
                <a:latin typeface="Arial"/>
                <a:ea typeface="Arial"/>
                <a:cs typeface="Arial"/>
                <a:sym typeface="Arial"/>
              </a:rPr>
              <a:t> </a:t>
            </a:r>
            <a:endParaRPr lang="fr-FR" dirty="0"/>
          </a:p>
        </p:txBody>
      </p:sp>
      <p:sp>
        <p:nvSpPr>
          <p:cNvPr id="373" name="Google Shape;373;p24"/>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5"/>
          <p:cNvSpPr txBox="1">
            <a:spLocks noGrp="1"/>
          </p:cNvSpPr>
          <p:nvPr>
            <p:ph type="title"/>
          </p:nvPr>
        </p:nvSpPr>
        <p:spPr>
          <a:xfrm>
            <a:off x="457200" y="0"/>
            <a:ext cx="11276100" cy="8847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Strengths and Difficulties Questionnaire</a:t>
            </a:r>
            <a:endParaRPr dirty="0"/>
          </a:p>
        </p:txBody>
      </p:sp>
      <p:pic>
        <p:nvPicPr>
          <p:cNvPr id="385" name="Google Shape;385;p25" descr="Emotional symptoms: cognitive-behavioral therapy, internalizing modifications to CICO, coping skills/training&#10;Conduct problems: check-in/check-out variations (CCE)&#10;hyperactivity/inattention: self-regulation strategies (goal setting, self monitoring)&#10;Peer problems: Small group instruction (problem-solving, social skills)&#10;Prosocial behavior: small group instruction (problem solving, social skills)"/>
          <p:cNvPicPr preferRelativeResize="0"/>
          <p:nvPr/>
        </p:nvPicPr>
        <p:blipFill rotWithShape="1">
          <a:blip r:embed="rId3">
            <a:alphaModFix/>
          </a:blip>
          <a:srcRect/>
          <a:stretch/>
        </p:blipFill>
        <p:spPr>
          <a:xfrm>
            <a:off x="2177421" y="884700"/>
            <a:ext cx="7835657" cy="5151805"/>
          </a:xfrm>
          <a:prstGeom prst="rect">
            <a:avLst/>
          </a:prstGeom>
          <a:noFill/>
          <a:ln>
            <a:noFill/>
          </a:ln>
        </p:spPr>
      </p:pic>
      <p:sp>
        <p:nvSpPr>
          <p:cNvPr id="384" name="Google Shape;384;p25"/>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6"/>
          <p:cNvSpPr txBox="1">
            <a:spLocks noGrp="1"/>
          </p:cNvSpPr>
          <p:nvPr>
            <p:ph type="title"/>
          </p:nvPr>
        </p:nvSpPr>
        <p:spPr>
          <a:xfrm>
            <a:off x="457199" y="2148900"/>
            <a:ext cx="5371083" cy="12801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4200"/>
              <a:buNone/>
            </a:pPr>
            <a:r>
              <a:rPr lang="en-US" dirty="0"/>
              <a:t>Data-Based </a:t>
            </a:r>
            <a:endParaRPr dirty="0"/>
          </a:p>
          <a:p>
            <a:pPr marL="0" lvl="0" indent="0" algn="ctr" rtl="0">
              <a:lnSpc>
                <a:spcPct val="100000"/>
              </a:lnSpc>
              <a:spcBef>
                <a:spcPts val="0"/>
              </a:spcBef>
              <a:spcAft>
                <a:spcPts val="0"/>
              </a:spcAft>
              <a:buSzPts val="4200"/>
              <a:buNone/>
            </a:pPr>
            <a:r>
              <a:rPr lang="en-US" dirty="0"/>
              <a:t>Individualization</a:t>
            </a:r>
            <a:endParaRPr dirty="0"/>
          </a:p>
        </p:txBody>
      </p:sp>
      <p:pic>
        <p:nvPicPr>
          <p:cNvPr id="396" name="Google Shape;396;p26" descr="Flowchart depicting the steps in DBI. 1. Validated Intervention Program 2. Progress Monitor. If responsive, go back to Progress Monitor. If unresponsive move to step 3. Diagnostic Assessment/Functional Behavior Assessment. 4. Intervention Adaptation. 5. Progress Monitor. If responsive, go back to Progress Monitor. If unresponsive go back to step 3."/>
          <p:cNvPicPr preferRelativeResize="0"/>
          <p:nvPr/>
        </p:nvPicPr>
        <p:blipFill rotWithShape="1">
          <a:blip r:embed="rId3">
            <a:alphaModFix/>
          </a:blip>
          <a:srcRect/>
          <a:stretch/>
        </p:blipFill>
        <p:spPr>
          <a:xfrm>
            <a:off x="6701400" y="306564"/>
            <a:ext cx="3440466" cy="6065151"/>
          </a:xfrm>
          <a:prstGeom prst="rect">
            <a:avLst/>
          </a:prstGeom>
          <a:noFill/>
          <a:ln>
            <a:noFill/>
          </a:ln>
        </p:spPr>
      </p:pic>
      <p:sp>
        <p:nvSpPr>
          <p:cNvPr id="395" name="Google Shape;395;p26"/>
          <p:cNvSpPr txBox="1">
            <a:spLocks noGrp="1"/>
          </p:cNvSpPr>
          <p:nvPr>
            <p:ph type="body" idx="3"/>
          </p:nvPr>
        </p:nvSpPr>
        <p:spPr>
          <a:xfrm>
            <a:off x="457200" y="5751576"/>
            <a:ext cx="112746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endParaRPr dirty="0"/>
          </a:p>
        </p:txBody>
      </p:sp>
      <p:sp>
        <p:nvSpPr>
          <p:cNvPr id="394" name="Google Shape;394;p26"/>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7"/>
          <p:cNvSpPr txBox="1">
            <a:spLocks noGrp="1"/>
          </p:cNvSpPr>
          <p:nvPr>
            <p:ph type="title"/>
          </p:nvPr>
        </p:nvSpPr>
        <p:spPr>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Direct Behavior Rating (DBR): Standard Form</a:t>
            </a:r>
            <a:endParaRPr dirty="0"/>
          </a:p>
        </p:txBody>
      </p:sp>
      <p:sp>
        <p:nvSpPr>
          <p:cNvPr id="403" name="Google Shape;403;p27"/>
          <p:cNvSpPr txBox="1">
            <a:spLocks noGrp="1"/>
          </p:cNvSpPr>
          <p:nvPr>
            <p:ph type="body" idx="1"/>
          </p:nvPr>
        </p:nvSpPr>
        <p:spPr>
          <a:prstGeom prst="rect">
            <a:avLst/>
          </a:prstGeom>
          <a:noFill/>
          <a:ln>
            <a:noFill/>
          </a:ln>
        </p:spPr>
        <p:txBody>
          <a:bodyPr spcFirstLastPara="1" wrap="square" lIns="0" tIns="0" rIns="0" bIns="0" anchor="t" anchorCtr="0">
            <a:normAutofit fontScale="92500"/>
          </a:bodyPr>
          <a:lstStyle/>
          <a:p>
            <a:pPr marL="0" lvl="0" indent="0" algn="l" rtl="0">
              <a:lnSpc>
                <a:spcPct val="135000"/>
              </a:lnSpc>
              <a:spcBef>
                <a:spcPts val="0"/>
              </a:spcBef>
              <a:spcAft>
                <a:spcPts val="0"/>
              </a:spcAft>
              <a:buSzPct val="117647"/>
              <a:buNone/>
            </a:pPr>
            <a:r>
              <a:rPr lang="en-US" dirty="0"/>
              <a:t>DBR: Teacher rating of student behavior on </a:t>
            </a:r>
            <a:br>
              <a:rPr lang="en-US" dirty="0"/>
            </a:br>
            <a:r>
              <a:rPr lang="en-US" dirty="0"/>
              <a:t>0–10 scale immediately at end of observation session</a:t>
            </a:r>
            <a:endParaRPr dirty="0"/>
          </a:p>
          <a:p>
            <a:pPr marL="357188" lvl="0" indent="-371475" algn="l" rtl="0">
              <a:lnSpc>
                <a:spcPct val="135000"/>
              </a:lnSpc>
              <a:spcAft>
                <a:spcPts val="0"/>
              </a:spcAft>
              <a:buSzPct val="100000"/>
              <a:buFont typeface="Wingdings" panose="05000000000000000000" pitchFamily="2" charset="2"/>
              <a:buChar char="§"/>
            </a:pPr>
            <a:r>
              <a:rPr lang="en-US" dirty="0"/>
              <a:t>Each behavior has operational definition with examples and nonexamples.</a:t>
            </a:r>
          </a:p>
          <a:p>
            <a:pPr marL="357188" lvl="0" indent="-371475" algn="l" rtl="0">
              <a:lnSpc>
                <a:spcPct val="135000"/>
              </a:lnSpc>
              <a:spcAft>
                <a:spcPts val="0"/>
              </a:spcAft>
              <a:buSzPct val="100000"/>
              <a:buFont typeface="Wingdings" panose="05000000000000000000" pitchFamily="2" charset="2"/>
              <a:buChar char="§"/>
            </a:pPr>
            <a:r>
              <a:rPr lang="en-US" dirty="0"/>
              <a:t>Fill in your own target behaviors.</a:t>
            </a:r>
          </a:p>
          <a:p>
            <a:pPr marL="357188" lvl="0" indent="-371475" algn="l" rtl="0">
              <a:lnSpc>
                <a:spcPct val="135000"/>
              </a:lnSpc>
              <a:spcAft>
                <a:spcPts val="0"/>
              </a:spcAft>
              <a:buSzPct val="100000"/>
              <a:buFont typeface="Wingdings" panose="05000000000000000000" pitchFamily="2" charset="2"/>
              <a:buChar char="§"/>
            </a:pPr>
            <a:r>
              <a:rPr lang="en-US" dirty="0"/>
              <a:t>Lower scores for disruptive behaviors are desirable.</a:t>
            </a:r>
            <a:endParaRPr dirty="0"/>
          </a:p>
        </p:txBody>
      </p:sp>
      <p:sp>
        <p:nvSpPr>
          <p:cNvPr id="404" name="Google Shape;404;p27"/>
          <p:cNvSpPr txBox="1">
            <a:spLocks noGrp="1"/>
          </p:cNvSpPr>
          <p:nvPr>
            <p:ph type="body" idx="2"/>
          </p:nvPr>
        </p:nvSpPr>
        <p:spPr>
          <a:prstGeom prst="rect">
            <a:avLst/>
          </a:prstGeom>
          <a:noFill/>
          <a:ln>
            <a:noFill/>
          </a:ln>
        </p:spPr>
        <p:txBody>
          <a:bodyPr spcFirstLastPara="1" wrap="square" lIns="0" tIns="0" rIns="0" bIns="0" anchor="b" anchorCtr="0">
            <a:noAutofit/>
          </a:bodyPr>
          <a:lstStyle/>
          <a:p>
            <a:pPr marL="457200" lvl="0" indent="-228600" algn="r" rtl="0">
              <a:lnSpc>
                <a:spcPct val="125000"/>
              </a:lnSpc>
              <a:spcBef>
                <a:spcPts val="0"/>
              </a:spcBef>
              <a:spcAft>
                <a:spcPts val="0"/>
              </a:spcAft>
              <a:buSzPts val="1000"/>
              <a:buNone/>
            </a:pPr>
            <a:r>
              <a:rPr lang="en-US" sz="1050" dirty="0"/>
              <a:t>(Chafouleas, Riley-Tillman, &amp; Christ, 2010)</a:t>
            </a:r>
            <a:endParaRPr dirty="0"/>
          </a:p>
          <a:p>
            <a:pPr marL="457200" lvl="0" indent="-228600" algn="r" rtl="0">
              <a:lnSpc>
                <a:spcPct val="125000"/>
              </a:lnSpc>
              <a:spcBef>
                <a:spcPts val="0"/>
              </a:spcBef>
              <a:spcAft>
                <a:spcPts val="0"/>
              </a:spcAft>
              <a:buSzPts val="1000"/>
              <a:buNone/>
            </a:pPr>
            <a:r>
              <a:rPr lang="en-US" sz="1000" dirty="0"/>
              <a:t>Permission for use granted by authors for educational purposes only.</a:t>
            </a:r>
            <a:endParaRPr dirty="0"/>
          </a:p>
          <a:p>
            <a:pPr marL="457200" lvl="0" indent="-228600" algn="r" rtl="0">
              <a:lnSpc>
                <a:spcPct val="125000"/>
              </a:lnSpc>
              <a:spcBef>
                <a:spcPts val="0"/>
              </a:spcBef>
              <a:spcAft>
                <a:spcPts val="0"/>
              </a:spcAft>
              <a:buSzPts val="1000"/>
              <a:buNone/>
            </a:pPr>
            <a:r>
              <a:rPr lang="fr-FR" sz="1000" i="1" dirty="0"/>
              <a:t>Source. </a:t>
            </a:r>
            <a:r>
              <a:rPr lang="en-US" sz="1000" u="sng" dirty="0">
                <a:solidFill>
                  <a:schemeClr val="hlink"/>
                </a:solidFill>
                <a:hlinkClick r:id="rId3"/>
              </a:rPr>
              <a:t>www.directbehaviorratings.org</a:t>
            </a:r>
            <a:r>
              <a:rPr lang="en-US" sz="1000" dirty="0"/>
              <a:t> </a:t>
            </a:r>
            <a:endParaRPr dirty="0"/>
          </a:p>
        </p:txBody>
      </p:sp>
      <p:pic>
        <p:nvPicPr>
          <p:cNvPr id="406" name="Google Shape;406;p27" descr="The method with, perhaps, the greatest research to date is the single-item scale (e.g. Chafouleas, Riley-Tillman, &amp; Christ, 2010). The slide shows the DBR form for fill-in behaviors.  This particular approach allows the user to rate the behavior on a single continuum from 0 to 10. These numbers are anchored by terms such as the behavior “Never” occurred (0%); “Sometimes” occurred (50%); or “Always” occurred (100%) during the observation period. As you can see, the completion of the form does not require constant recording or attention to paper work, but rather allows you to instruct and manage freely while also providing a research-based method for tracking student behavior.&#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32655" y="1371600"/>
            <a:ext cx="5580692" cy="3898722"/>
          </a:xfrm>
          <a:prstGeom prst="rect">
            <a:avLst/>
          </a:prstGeom>
          <a:noFill/>
          <a:ln>
            <a:noFill/>
          </a:ln>
        </p:spPr>
      </p:pic>
      <p:sp>
        <p:nvSpPr>
          <p:cNvPr id="2" name="Text Placeholder 1">
            <a:extLst>
              <a:ext uri="{FF2B5EF4-FFF2-40B4-BE49-F238E27FC236}">
                <a16:creationId xmlns:a16="http://schemas.microsoft.com/office/drawing/2014/main" id="{695D74B2-4A09-11B6-8A9C-01238F7BAC95}"/>
              </a:ext>
            </a:extLst>
          </p:cNvPr>
          <p:cNvSpPr>
            <a:spLocks noGrp="1"/>
          </p:cNvSpPr>
          <p:nvPr>
            <p:ph type="body" idx="3"/>
          </p:nvPr>
        </p:nvSpPr>
        <p:spPr/>
        <p:txBody>
          <a:bodyPr/>
          <a:lstStyle/>
          <a:p>
            <a:endParaRPr lang="en-US" dirty="0"/>
          </a:p>
        </p:txBody>
      </p:sp>
      <p:sp>
        <p:nvSpPr>
          <p:cNvPr id="405" name="Google Shape;405;p27"/>
          <p:cNvSpPr txBox="1">
            <a:spLocks noGrp="1"/>
          </p:cNvSpPr>
          <p:nvPr>
            <p:ph type="sldNum" idx="12"/>
          </p:nvPr>
        </p:nvSpPr>
        <p:spPr>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26</a:t>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8"/>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t>Direct Observation</a:t>
            </a:r>
          </a:p>
        </p:txBody>
      </p:sp>
      <p:sp>
        <p:nvSpPr>
          <p:cNvPr id="413" name="Google Shape;413;p28"/>
          <p:cNvSpPr txBox="1">
            <a:spLocks noGrp="1"/>
          </p:cNvSpPr>
          <p:nvPr>
            <p:ph type="body" idx="1"/>
          </p:nvPr>
        </p:nvSpPr>
        <p:spPr>
          <a:xfrm>
            <a:off x="457200" y="1186305"/>
            <a:ext cx="7112000" cy="4343400"/>
          </a:xfrm>
          <a:noFill/>
          <a:ln>
            <a:noFill/>
          </a:ln>
        </p:spPr>
        <p:txBody>
          <a:bodyPr spcFirstLastPara="1" wrap="square" lIns="0" tIns="0" rIns="0" bIns="0" anchor="t" anchorCtr="0">
            <a:normAutofit/>
          </a:bodyPr>
          <a:lstStyle/>
          <a:p>
            <a:pPr marL="0" lvl="0" indent="0">
              <a:lnSpc>
                <a:spcPct val="114000"/>
              </a:lnSpc>
              <a:buNone/>
            </a:pPr>
            <a:r>
              <a:rPr lang="en-US" sz="2400" dirty="0"/>
              <a:t>Direct observation: Direct measure of student behavior in real time (i.e., recording behavior as it occurs in the setting of concern)</a:t>
            </a:r>
          </a:p>
          <a:p>
            <a:pPr marL="342900" lvl="0" indent="-342900">
              <a:lnSpc>
                <a:spcPct val="114000"/>
              </a:lnSpc>
            </a:pPr>
            <a:r>
              <a:rPr lang="en-US" sz="2400" dirty="0"/>
              <a:t>Generally regarded as the gold standard </a:t>
            </a:r>
            <a:br>
              <a:rPr lang="en-US" sz="2400" dirty="0"/>
            </a:br>
            <a:r>
              <a:rPr lang="en-US" sz="2400" dirty="0"/>
              <a:t>for behavioral assessment measures</a:t>
            </a:r>
          </a:p>
          <a:p>
            <a:pPr marL="685800" lvl="1" indent="-330200">
              <a:lnSpc>
                <a:spcPct val="114000"/>
              </a:lnSpc>
            </a:pPr>
            <a:r>
              <a:rPr lang="en-US" sz="2400" dirty="0"/>
              <a:t>Teacher options: frequency, </a:t>
            </a:r>
            <a:br>
              <a:rPr lang="en-US" sz="2400" dirty="0"/>
            </a:br>
            <a:r>
              <a:rPr lang="en-US" sz="2400" dirty="0"/>
              <a:t>momentary time sampling</a:t>
            </a:r>
          </a:p>
        </p:txBody>
      </p:sp>
      <p:graphicFrame>
        <p:nvGraphicFramePr>
          <p:cNvPr id="417" name="Google Shape;417;p28"/>
          <p:cNvGraphicFramePr/>
          <p:nvPr>
            <p:extLst>
              <p:ext uri="{D42A27DB-BD31-4B8C-83A1-F6EECF244321}">
                <p14:modId xmlns:p14="http://schemas.microsoft.com/office/powerpoint/2010/main" val="2577426091"/>
              </p:ext>
            </p:extLst>
          </p:nvPr>
        </p:nvGraphicFramePr>
        <p:xfrm>
          <a:off x="4983560" y="3601905"/>
          <a:ext cx="3605500" cy="1927800"/>
        </p:xfrm>
        <a:graphic>
          <a:graphicData uri="http://schemas.openxmlformats.org/drawingml/2006/table">
            <a:tbl>
              <a:tblPr firstRow="1" bandRow="1">
                <a:noFill/>
                <a:tableStyleId>{8D43156F-B852-49D8-BB9D-A37D8B6EE8A0}</a:tableStyleId>
              </a:tblPr>
              <a:tblGrid>
                <a:gridCol w="924925">
                  <a:extLst>
                    <a:ext uri="{9D8B030D-6E8A-4147-A177-3AD203B41FA5}">
                      <a16:colId xmlns:a16="http://schemas.microsoft.com/office/drawing/2014/main" val="20000"/>
                    </a:ext>
                  </a:extLst>
                </a:gridCol>
                <a:gridCol w="2680575">
                  <a:extLst>
                    <a:ext uri="{9D8B030D-6E8A-4147-A177-3AD203B41FA5}">
                      <a16:colId xmlns:a16="http://schemas.microsoft.com/office/drawing/2014/main" val="20001"/>
                    </a:ext>
                  </a:extLst>
                </a:gridCol>
              </a:tblGrid>
              <a:tr h="481950">
                <a:tc>
                  <a:txBody>
                    <a:bodyPr/>
                    <a:lstStyle/>
                    <a:p>
                      <a:pPr marL="0" marR="0" lvl="0" indent="0" algn="l" rtl="0">
                        <a:lnSpc>
                          <a:spcPct val="100000"/>
                        </a:lnSpc>
                        <a:spcBef>
                          <a:spcPts val="0"/>
                        </a:spcBef>
                        <a:spcAft>
                          <a:spcPts val="0"/>
                        </a:spcAft>
                        <a:buNone/>
                      </a:pPr>
                      <a:r>
                        <a:rPr lang="en-US" sz="1600" b="0" u="none" strike="noStrike" cap="none" dirty="0">
                          <a:solidFill>
                            <a:schemeClr val="dk1"/>
                          </a:solidFill>
                        </a:rPr>
                        <a:t>Larry</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400" b="0" u="none" strike="noStrike" cap="none" dirty="0">
                          <a:solidFill>
                            <a:schemeClr val="dk1"/>
                          </a:solidFill>
                        </a:rPr>
                        <a:t>IIII I</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481950">
                <a:tc>
                  <a:txBody>
                    <a:bodyPr/>
                    <a:lstStyle/>
                    <a:p>
                      <a:pPr marL="0" marR="0" lvl="0" indent="0" algn="l" rtl="0">
                        <a:lnSpc>
                          <a:spcPct val="100000"/>
                        </a:lnSpc>
                        <a:spcBef>
                          <a:spcPts val="0"/>
                        </a:spcBef>
                        <a:spcAft>
                          <a:spcPts val="0"/>
                        </a:spcAft>
                        <a:buNone/>
                      </a:pPr>
                      <a:r>
                        <a:rPr lang="en-US" sz="1600" u="none" strike="noStrike" cap="none" dirty="0">
                          <a:solidFill>
                            <a:schemeClr val="dk1"/>
                          </a:solidFill>
                        </a:rPr>
                        <a:t>Bobby</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400" u="none" strike="noStrike" cap="none" dirty="0">
                          <a:solidFill>
                            <a:schemeClr val="dk1"/>
                          </a:solidFill>
                        </a:rPr>
                        <a:t>IIII</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481950">
                <a:tc>
                  <a:txBody>
                    <a:bodyPr/>
                    <a:lstStyle/>
                    <a:p>
                      <a:pPr marL="0" marR="0" lvl="0" indent="0" algn="l" rtl="0">
                        <a:lnSpc>
                          <a:spcPct val="100000"/>
                        </a:lnSpc>
                        <a:spcBef>
                          <a:spcPts val="0"/>
                        </a:spcBef>
                        <a:spcAft>
                          <a:spcPts val="0"/>
                        </a:spcAft>
                        <a:buNone/>
                      </a:pPr>
                      <a:r>
                        <a:rPr lang="en-US" sz="1600" u="none" strike="noStrike" cap="none" dirty="0">
                          <a:solidFill>
                            <a:schemeClr val="dk1"/>
                          </a:solidFill>
                        </a:rPr>
                        <a:t>Tony</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400" u="none" strike="noStrike" cap="none" dirty="0">
                          <a:solidFill>
                            <a:schemeClr val="dk1"/>
                          </a:solidFill>
                        </a:rPr>
                        <a:t>IIII II</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481950">
                <a:tc>
                  <a:txBody>
                    <a:bodyPr/>
                    <a:lstStyle/>
                    <a:p>
                      <a:pPr marL="0" marR="0" lvl="0" indent="0" algn="l" rtl="0">
                        <a:lnSpc>
                          <a:spcPct val="100000"/>
                        </a:lnSpc>
                        <a:spcBef>
                          <a:spcPts val="0"/>
                        </a:spcBef>
                        <a:spcAft>
                          <a:spcPts val="0"/>
                        </a:spcAft>
                        <a:buNone/>
                      </a:pPr>
                      <a:r>
                        <a:rPr lang="en-US" sz="1600" u="none" strike="noStrike" cap="none" dirty="0">
                          <a:solidFill>
                            <a:schemeClr val="dk1"/>
                          </a:solidFill>
                        </a:rPr>
                        <a:t>Linda</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400" u="none" strike="noStrike" cap="none" dirty="0">
                          <a:solidFill>
                            <a:schemeClr val="dk1"/>
                          </a:solidFill>
                        </a:rPr>
                        <a:t>IIII</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graphicFrame>
        <p:nvGraphicFramePr>
          <p:cNvPr id="416" name="Google Shape;416;p28"/>
          <p:cNvGraphicFramePr/>
          <p:nvPr>
            <p:extLst>
              <p:ext uri="{D42A27DB-BD31-4B8C-83A1-F6EECF244321}">
                <p14:modId xmlns:p14="http://schemas.microsoft.com/office/powerpoint/2010/main" val="2551481041"/>
              </p:ext>
            </p:extLst>
          </p:nvPr>
        </p:nvGraphicFramePr>
        <p:xfrm>
          <a:off x="8743100" y="1351005"/>
          <a:ext cx="2988525" cy="4178700"/>
        </p:xfrm>
        <a:graphic>
          <a:graphicData uri="http://schemas.openxmlformats.org/drawingml/2006/table">
            <a:tbl>
              <a:tblPr firstRow="1" bandRow="1">
                <a:noFill/>
                <a:tableStyleId>{8D43156F-B852-49D8-BB9D-A37D8B6EE8A0}</a:tableStyleId>
              </a:tblPr>
              <a:tblGrid>
                <a:gridCol w="996175">
                  <a:extLst>
                    <a:ext uri="{9D8B030D-6E8A-4147-A177-3AD203B41FA5}">
                      <a16:colId xmlns:a16="http://schemas.microsoft.com/office/drawing/2014/main" val="20000"/>
                    </a:ext>
                  </a:extLst>
                </a:gridCol>
                <a:gridCol w="996175">
                  <a:extLst>
                    <a:ext uri="{9D8B030D-6E8A-4147-A177-3AD203B41FA5}">
                      <a16:colId xmlns:a16="http://schemas.microsoft.com/office/drawing/2014/main" val="20001"/>
                    </a:ext>
                  </a:extLst>
                </a:gridCol>
                <a:gridCol w="996175">
                  <a:extLst>
                    <a:ext uri="{9D8B030D-6E8A-4147-A177-3AD203B41FA5}">
                      <a16:colId xmlns:a16="http://schemas.microsoft.com/office/drawing/2014/main" val="20002"/>
                    </a:ext>
                  </a:extLst>
                </a:gridCol>
              </a:tblGrid>
              <a:tr h="521600">
                <a:tc>
                  <a:txBody>
                    <a:bodyPr/>
                    <a:lstStyle/>
                    <a:p>
                      <a:pPr marL="0" marR="0" lvl="0" indent="0" algn="ctr" rtl="0">
                        <a:lnSpc>
                          <a:spcPct val="100000"/>
                        </a:lnSpc>
                        <a:spcBef>
                          <a:spcPts val="0"/>
                        </a:spcBef>
                        <a:spcAft>
                          <a:spcPts val="0"/>
                        </a:spcAft>
                        <a:buNone/>
                      </a:pPr>
                      <a:r>
                        <a:rPr lang="en-US" sz="1400" u="none" strike="noStrike" cap="none" dirty="0"/>
                        <a:t>Interval</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Occurred</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Did not Occur</a:t>
                      </a:r>
                      <a:endParaRPr dirty="0"/>
                    </a:p>
                  </a:txBody>
                  <a:tcPr marL="91450" marR="91450" marT="45725" marB="45725"/>
                </a:tc>
                <a:extLst>
                  <a:ext uri="{0D108BD9-81ED-4DB2-BD59-A6C34878D82A}">
                    <a16:rowId xmlns:a16="http://schemas.microsoft.com/office/drawing/2014/main" val="10000"/>
                  </a:ext>
                </a:extLst>
              </a:tr>
              <a:tr h="313550">
                <a:tc>
                  <a:txBody>
                    <a:bodyPr/>
                    <a:lstStyle/>
                    <a:p>
                      <a:pPr marL="0" marR="0" lvl="0" indent="0" algn="ctr" rtl="0">
                        <a:lnSpc>
                          <a:spcPct val="100000"/>
                        </a:lnSpc>
                        <a:spcBef>
                          <a:spcPts val="0"/>
                        </a:spcBef>
                        <a:spcAft>
                          <a:spcPts val="0"/>
                        </a:spcAft>
                        <a:buNone/>
                      </a:pPr>
                      <a:r>
                        <a:rPr lang="en-US" sz="1400" u="none" strike="noStrike" cap="none" dirty="0"/>
                        <a:t>1</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1"/>
                  </a:ext>
                </a:extLst>
              </a:tr>
              <a:tr h="313550">
                <a:tc>
                  <a:txBody>
                    <a:bodyPr/>
                    <a:lstStyle/>
                    <a:p>
                      <a:pPr marL="0" marR="0" lvl="0" indent="0" algn="ctr" rtl="0">
                        <a:lnSpc>
                          <a:spcPct val="100000"/>
                        </a:lnSpc>
                        <a:spcBef>
                          <a:spcPts val="0"/>
                        </a:spcBef>
                        <a:spcAft>
                          <a:spcPts val="0"/>
                        </a:spcAft>
                        <a:buNone/>
                      </a:pPr>
                      <a:r>
                        <a:rPr lang="en-US" sz="1400" u="none" strike="noStrike" cap="none" dirty="0"/>
                        <a:t>2</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extLst>
                  <a:ext uri="{0D108BD9-81ED-4DB2-BD59-A6C34878D82A}">
                    <a16:rowId xmlns:a16="http://schemas.microsoft.com/office/drawing/2014/main" val="10002"/>
                  </a:ext>
                </a:extLst>
              </a:tr>
              <a:tr h="313550">
                <a:tc>
                  <a:txBody>
                    <a:bodyPr/>
                    <a:lstStyle/>
                    <a:p>
                      <a:pPr marL="0" marR="0" lvl="0" indent="0" algn="ctr" rtl="0">
                        <a:lnSpc>
                          <a:spcPct val="100000"/>
                        </a:lnSpc>
                        <a:spcBef>
                          <a:spcPts val="0"/>
                        </a:spcBef>
                        <a:spcAft>
                          <a:spcPts val="0"/>
                        </a:spcAft>
                        <a:buNone/>
                      </a:pPr>
                      <a:r>
                        <a:rPr lang="en-US" sz="1400" u="none" strike="noStrike" cap="none" dirty="0"/>
                        <a:t>3</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3"/>
                  </a:ext>
                </a:extLst>
              </a:tr>
              <a:tr h="313550">
                <a:tc>
                  <a:txBody>
                    <a:bodyPr/>
                    <a:lstStyle/>
                    <a:p>
                      <a:pPr marL="0" marR="0" lvl="0" indent="0" algn="ctr" rtl="0">
                        <a:lnSpc>
                          <a:spcPct val="100000"/>
                        </a:lnSpc>
                        <a:spcBef>
                          <a:spcPts val="0"/>
                        </a:spcBef>
                        <a:spcAft>
                          <a:spcPts val="0"/>
                        </a:spcAft>
                        <a:buNone/>
                      </a:pPr>
                      <a:r>
                        <a:rPr lang="en-US" sz="1400" u="none" strike="noStrike" cap="none" dirty="0"/>
                        <a:t>4</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extLst>
                  <a:ext uri="{0D108BD9-81ED-4DB2-BD59-A6C34878D82A}">
                    <a16:rowId xmlns:a16="http://schemas.microsoft.com/office/drawing/2014/main" val="10004"/>
                  </a:ext>
                </a:extLst>
              </a:tr>
              <a:tr h="313550">
                <a:tc>
                  <a:txBody>
                    <a:bodyPr/>
                    <a:lstStyle/>
                    <a:p>
                      <a:pPr marL="0" marR="0" lvl="0" indent="0" algn="ctr" rtl="0">
                        <a:lnSpc>
                          <a:spcPct val="100000"/>
                        </a:lnSpc>
                        <a:spcBef>
                          <a:spcPts val="0"/>
                        </a:spcBef>
                        <a:spcAft>
                          <a:spcPts val="0"/>
                        </a:spcAft>
                        <a:buNone/>
                      </a:pPr>
                      <a:r>
                        <a:rPr lang="en-US" sz="1400" u="none" strike="noStrike" cap="none" dirty="0"/>
                        <a:t>5</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5"/>
                  </a:ext>
                </a:extLst>
              </a:tr>
              <a:tr h="313550">
                <a:tc>
                  <a:txBody>
                    <a:bodyPr/>
                    <a:lstStyle/>
                    <a:p>
                      <a:pPr marL="0" marR="0" lvl="0" indent="0" algn="ctr" rtl="0">
                        <a:lnSpc>
                          <a:spcPct val="100000"/>
                        </a:lnSpc>
                        <a:spcBef>
                          <a:spcPts val="0"/>
                        </a:spcBef>
                        <a:spcAft>
                          <a:spcPts val="0"/>
                        </a:spcAft>
                        <a:buNone/>
                      </a:pPr>
                      <a:r>
                        <a:rPr lang="en-US" sz="1400" u="none" strike="noStrike" cap="none" dirty="0"/>
                        <a:t>6</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extLst>
                  <a:ext uri="{0D108BD9-81ED-4DB2-BD59-A6C34878D82A}">
                    <a16:rowId xmlns:a16="http://schemas.microsoft.com/office/drawing/2014/main" val="10006"/>
                  </a:ext>
                </a:extLst>
              </a:tr>
              <a:tr h="313550">
                <a:tc>
                  <a:txBody>
                    <a:bodyPr/>
                    <a:lstStyle/>
                    <a:p>
                      <a:pPr marL="0" marR="0" lvl="0" indent="0" algn="ctr" rtl="0">
                        <a:lnSpc>
                          <a:spcPct val="100000"/>
                        </a:lnSpc>
                        <a:spcBef>
                          <a:spcPts val="0"/>
                        </a:spcBef>
                        <a:spcAft>
                          <a:spcPts val="0"/>
                        </a:spcAft>
                        <a:buNone/>
                      </a:pPr>
                      <a:r>
                        <a:rPr lang="en-US" sz="1400" u="none" strike="noStrike" cap="none" dirty="0"/>
                        <a:t>7</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7"/>
                  </a:ext>
                </a:extLst>
              </a:tr>
              <a:tr h="313550">
                <a:tc>
                  <a:txBody>
                    <a:bodyPr/>
                    <a:lstStyle/>
                    <a:p>
                      <a:pPr marL="0" marR="0" lvl="0" indent="0" algn="ctr" rtl="0">
                        <a:lnSpc>
                          <a:spcPct val="100000"/>
                        </a:lnSpc>
                        <a:spcBef>
                          <a:spcPts val="0"/>
                        </a:spcBef>
                        <a:spcAft>
                          <a:spcPts val="0"/>
                        </a:spcAft>
                        <a:buNone/>
                      </a:pPr>
                      <a:r>
                        <a:rPr lang="en-US" sz="1400" u="none" strike="noStrike" cap="none" dirty="0"/>
                        <a:t>8</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extLst>
                  <a:ext uri="{0D108BD9-81ED-4DB2-BD59-A6C34878D82A}">
                    <a16:rowId xmlns:a16="http://schemas.microsoft.com/office/drawing/2014/main" val="10008"/>
                  </a:ext>
                </a:extLst>
              </a:tr>
              <a:tr h="313550">
                <a:tc>
                  <a:txBody>
                    <a:bodyPr/>
                    <a:lstStyle/>
                    <a:p>
                      <a:pPr marL="0" marR="0" lvl="0" indent="0" algn="ctr" rtl="0">
                        <a:lnSpc>
                          <a:spcPct val="100000"/>
                        </a:lnSpc>
                        <a:spcBef>
                          <a:spcPts val="0"/>
                        </a:spcBef>
                        <a:spcAft>
                          <a:spcPts val="0"/>
                        </a:spcAft>
                        <a:buNone/>
                      </a:pPr>
                      <a:r>
                        <a:rPr lang="en-US" sz="1400" u="none" strike="noStrike" cap="none" dirty="0"/>
                        <a:t>9</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9"/>
                  </a:ext>
                </a:extLst>
              </a:tr>
              <a:tr h="313550">
                <a:tc>
                  <a:txBody>
                    <a:bodyPr/>
                    <a:lstStyle/>
                    <a:p>
                      <a:pPr marL="0" marR="0" lvl="0" indent="0" algn="ctr" rtl="0">
                        <a:lnSpc>
                          <a:spcPct val="100000"/>
                        </a:lnSpc>
                        <a:spcBef>
                          <a:spcPts val="0"/>
                        </a:spcBef>
                        <a:spcAft>
                          <a:spcPts val="0"/>
                        </a:spcAft>
                        <a:buNone/>
                      </a:pPr>
                      <a:r>
                        <a:rPr lang="en-US" sz="1400" u="none" strike="noStrike" cap="none" dirty="0"/>
                        <a:t>10</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X</a:t>
                      </a:r>
                      <a:endParaRPr dirty="0"/>
                    </a:p>
                  </a:txBody>
                  <a:tcPr marL="91450" marR="91450" marT="45725" marB="45725"/>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10"/>
                  </a:ext>
                </a:extLst>
              </a:tr>
              <a:tr h="521600">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6/10=60%</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dirty="0"/>
                        <a:t>4/10=40%</a:t>
                      </a:r>
                      <a:endParaRPr dirty="0"/>
                    </a:p>
                  </a:txBody>
                  <a:tcPr marL="91450" marR="91450" marT="45725" marB="45725"/>
                </a:tc>
                <a:extLst>
                  <a:ext uri="{0D108BD9-81ED-4DB2-BD59-A6C34878D82A}">
                    <a16:rowId xmlns:a16="http://schemas.microsoft.com/office/drawing/2014/main" val="10011"/>
                  </a:ext>
                </a:extLst>
              </a:tr>
            </a:tbl>
          </a:graphicData>
        </a:graphic>
      </p:graphicFrame>
      <p:sp>
        <p:nvSpPr>
          <p:cNvPr id="418" name="Google Shape;418;p28">
            <a:extLst>
              <a:ext uri="{C183D7F6-B498-43B3-948B-1728B52AA6E4}">
                <adec:decorative xmlns:adec="http://schemas.microsoft.com/office/drawing/2017/decorative" val="1"/>
              </a:ext>
            </a:extLst>
          </p:cNvPr>
          <p:cNvSpPr/>
          <p:nvPr/>
        </p:nvSpPr>
        <p:spPr>
          <a:xfrm>
            <a:off x="6215605" y="3669175"/>
            <a:ext cx="405114" cy="243068"/>
          </a:xfrm>
          <a:custGeom>
            <a:avLst/>
            <a:gdLst/>
            <a:ahLst/>
            <a:cxnLst/>
            <a:rect l="l" t="t" r="r" b="b"/>
            <a:pathLst>
              <a:path w="405114" h="243068" extrusionOk="0">
                <a:moveTo>
                  <a:pt x="405114" y="0"/>
                </a:moveTo>
                <a:lnTo>
                  <a:pt x="324091" y="81022"/>
                </a:lnTo>
                <a:cubicBezTo>
                  <a:pt x="316374" y="88739"/>
                  <a:pt x="310703" y="99292"/>
                  <a:pt x="300942" y="104172"/>
                </a:cubicBezTo>
                <a:cubicBezTo>
                  <a:pt x="152470" y="178408"/>
                  <a:pt x="315162" y="98761"/>
                  <a:pt x="150471" y="173620"/>
                </a:cubicBezTo>
                <a:cubicBezTo>
                  <a:pt x="134763" y="180760"/>
                  <a:pt x="120192" y="190361"/>
                  <a:pt x="104172" y="196769"/>
                </a:cubicBezTo>
                <a:cubicBezTo>
                  <a:pt x="81516" y="205832"/>
                  <a:pt x="57022" y="210009"/>
                  <a:pt x="34724" y="219919"/>
                </a:cubicBezTo>
                <a:cubicBezTo>
                  <a:pt x="22012" y="225569"/>
                  <a:pt x="0" y="243068"/>
                  <a:pt x="0" y="243068"/>
                </a:cubicBezTo>
              </a:path>
            </a:pathLst>
          </a:cu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419" name="Google Shape;419;p28">
            <a:extLst>
              <a:ext uri="{C183D7F6-B498-43B3-948B-1728B52AA6E4}">
                <adec:decorative xmlns:adec="http://schemas.microsoft.com/office/drawing/2017/decorative" val="1"/>
              </a:ext>
            </a:extLst>
          </p:cNvPr>
          <p:cNvSpPr/>
          <p:nvPr/>
        </p:nvSpPr>
        <p:spPr>
          <a:xfrm>
            <a:off x="6146157" y="4224759"/>
            <a:ext cx="509286" cy="104762"/>
          </a:xfrm>
          <a:custGeom>
            <a:avLst/>
            <a:gdLst/>
            <a:ahLst/>
            <a:cxnLst/>
            <a:rect l="l" t="t" r="r" b="b"/>
            <a:pathLst>
              <a:path w="509286" h="104762" extrusionOk="0">
                <a:moveTo>
                  <a:pt x="509286" y="0"/>
                </a:moveTo>
                <a:cubicBezTo>
                  <a:pt x="435980" y="19291"/>
                  <a:pt x="362137" y="36649"/>
                  <a:pt x="289367" y="57874"/>
                </a:cubicBezTo>
                <a:cubicBezTo>
                  <a:pt x="269421" y="63692"/>
                  <a:pt x="251810" y="76670"/>
                  <a:pt x="231494" y="81023"/>
                </a:cubicBezTo>
                <a:cubicBezTo>
                  <a:pt x="197332" y="88344"/>
                  <a:pt x="161908" y="87657"/>
                  <a:pt x="127321" y="92598"/>
                </a:cubicBezTo>
                <a:cubicBezTo>
                  <a:pt x="14518" y="108713"/>
                  <a:pt x="127046" y="104173"/>
                  <a:pt x="0" y="104173"/>
                </a:cubicBezTo>
              </a:path>
            </a:pathLst>
          </a:cu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420" name="Google Shape;420;p28">
            <a:extLst>
              <a:ext uri="{C183D7F6-B498-43B3-948B-1728B52AA6E4}">
                <adec:decorative xmlns:adec="http://schemas.microsoft.com/office/drawing/2017/decorative" val="1"/>
              </a:ext>
            </a:extLst>
          </p:cNvPr>
          <p:cNvSpPr/>
          <p:nvPr/>
        </p:nvSpPr>
        <p:spPr>
          <a:xfrm>
            <a:off x="6229042" y="4642037"/>
            <a:ext cx="405114" cy="243068"/>
          </a:xfrm>
          <a:custGeom>
            <a:avLst/>
            <a:gdLst/>
            <a:ahLst/>
            <a:cxnLst/>
            <a:rect l="l" t="t" r="r" b="b"/>
            <a:pathLst>
              <a:path w="405114" h="243068" extrusionOk="0">
                <a:moveTo>
                  <a:pt x="405114" y="0"/>
                </a:moveTo>
                <a:lnTo>
                  <a:pt x="324091" y="81022"/>
                </a:lnTo>
                <a:cubicBezTo>
                  <a:pt x="316374" y="88739"/>
                  <a:pt x="310703" y="99292"/>
                  <a:pt x="300942" y="104172"/>
                </a:cubicBezTo>
                <a:cubicBezTo>
                  <a:pt x="152470" y="178408"/>
                  <a:pt x="315162" y="98761"/>
                  <a:pt x="150471" y="173620"/>
                </a:cubicBezTo>
                <a:cubicBezTo>
                  <a:pt x="134763" y="180760"/>
                  <a:pt x="120192" y="190361"/>
                  <a:pt x="104172" y="196769"/>
                </a:cubicBezTo>
                <a:cubicBezTo>
                  <a:pt x="81516" y="205832"/>
                  <a:pt x="57022" y="210009"/>
                  <a:pt x="34724" y="219919"/>
                </a:cubicBezTo>
                <a:cubicBezTo>
                  <a:pt x="22012" y="225569"/>
                  <a:pt x="0" y="243068"/>
                  <a:pt x="0" y="243068"/>
                </a:cubicBezTo>
              </a:path>
            </a:pathLst>
          </a:cu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8" name="Text Placeholder 7">
            <a:extLst>
              <a:ext uri="{FF2B5EF4-FFF2-40B4-BE49-F238E27FC236}">
                <a16:creationId xmlns:a16="http://schemas.microsoft.com/office/drawing/2014/main" id="{514FE828-AB7C-C0F9-1A7B-533F07F3B0AD}"/>
              </a:ext>
            </a:extLst>
          </p:cNvPr>
          <p:cNvSpPr>
            <a:spLocks noGrp="1"/>
          </p:cNvSpPr>
          <p:nvPr>
            <p:ph type="body" idx="3"/>
          </p:nvPr>
        </p:nvSpPr>
        <p:spPr/>
        <p:txBody>
          <a:bodyPr/>
          <a:lstStyle/>
          <a:p>
            <a:endParaRPr lang="en-US" dirty="0"/>
          </a:p>
        </p:txBody>
      </p:sp>
      <p:sp>
        <p:nvSpPr>
          <p:cNvPr id="415" name="Google Shape;415;p28"/>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9"/>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Intervention-Based Measures</a:t>
            </a:r>
            <a:endParaRPr dirty="0"/>
          </a:p>
        </p:txBody>
      </p:sp>
      <p:sp>
        <p:nvSpPr>
          <p:cNvPr id="427" name="Google Shape;427;p29"/>
          <p:cNvSpPr txBox="1">
            <a:spLocks noGrp="1"/>
          </p:cNvSpPr>
          <p:nvPr>
            <p:ph type="body" idx="1"/>
          </p:nvPr>
        </p:nvSpPr>
        <p:spPr>
          <a:xfrm>
            <a:off x="457200" y="1371600"/>
            <a:ext cx="11274600" cy="4025900"/>
          </a:xfrm>
          <a:prstGeom prst="rect">
            <a:avLst/>
          </a:prstGeom>
          <a:noFill/>
          <a:ln>
            <a:noFill/>
          </a:ln>
        </p:spPr>
        <p:txBody>
          <a:bodyPr spcFirstLastPara="1" wrap="square" lIns="0" tIns="0" rIns="0" bIns="0" anchor="t" anchorCtr="0">
            <a:normAutofit/>
          </a:bodyPr>
          <a:lstStyle/>
          <a:p>
            <a:pPr marL="0" lvl="0" indent="0" algn="l" rtl="0">
              <a:lnSpc>
                <a:spcPct val="125000"/>
              </a:lnSpc>
              <a:spcBef>
                <a:spcPts val="0"/>
              </a:spcBef>
              <a:spcAft>
                <a:spcPts val="0"/>
              </a:spcAft>
              <a:buSzPts val="2600"/>
              <a:buNone/>
            </a:pPr>
            <a:r>
              <a:rPr lang="en-US" dirty="0"/>
              <a:t>Data that are collected within the intervention:</a:t>
            </a:r>
            <a:endParaRPr dirty="0"/>
          </a:p>
        </p:txBody>
      </p:sp>
      <p:pic>
        <p:nvPicPr>
          <p:cNvPr id="430" name="Google Shape;430;p29" descr="Screenshot of a sample Check-in/check-out card. "/>
          <p:cNvPicPr preferRelativeResize="0"/>
          <p:nvPr/>
        </p:nvPicPr>
        <p:blipFill rotWithShape="1">
          <a:blip r:embed="rId3">
            <a:alphaModFix/>
          </a:blip>
          <a:srcRect t="34080"/>
          <a:stretch/>
        </p:blipFill>
        <p:spPr>
          <a:xfrm>
            <a:off x="2209365" y="1984266"/>
            <a:ext cx="7770269" cy="3413234"/>
          </a:xfrm>
          <a:prstGeom prst="rect">
            <a:avLst/>
          </a:prstGeom>
          <a:noFill/>
          <a:ln>
            <a:noFill/>
          </a:ln>
        </p:spPr>
      </p:pic>
      <p:sp>
        <p:nvSpPr>
          <p:cNvPr id="428" name="Google Shape;428;p29"/>
          <p:cNvSpPr txBox="1">
            <a:spLocks noGrp="1"/>
          </p:cNvSpPr>
          <p:nvPr>
            <p:ph type="body" idx="2"/>
          </p:nvPr>
        </p:nvSpPr>
        <p:spPr>
          <a:xfrm>
            <a:off x="458700" y="5892701"/>
            <a:ext cx="112746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r>
              <a:rPr lang="fr-FR" sz="1000" i="1" dirty="0"/>
              <a:t>Sources. </a:t>
            </a:r>
            <a:r>
              <a:rPr lang="en-US" u="sng" dirty="0">
                <a:solidFill>
                  <a:schemeClr val="hlink"/>
                </a:solidFill>
                <a:hlinkClick r:id="rId4"/>
              </a:rPr>
              <a:t>https://therapymeetsnumbers.com/made-to-measure-gad-7/</a:t>
            </a:r>
            <a:endParaRPr dirty="0"/>
          </a:p>
          <a:p>
            <a:pPr marL="0" lvl="0" indent="0" algn="l" rtl="0">
              <a:lnSpc>
                <a:spcPct val="125000"/>
              </a:lnSpc>
              <a:spcBef>
                <a:spcPts val="0"/>
              </a:spcBef>
              <a:spcAft>
                <a:spcPts val="0"/>
              </a:spcAft>
              <a:buSzPts val="1000"/>
              <a:buNone/>
            </a:pPr>
            <a:r>
              <a:rPr lang="en-US" u="sng" dirty="0">
                <a:solidFill>
                  <a:schemeClr val="hlink"/>
                </a:solidFill>
                <a:hlinkClick r:id="rId5"/>
              </a:rPr>
              <a:t>https://www.slideserve.com/amber/implementing-check-in-check-out</a:t>
            </a:r>
            <a:endParaRPr dirty="0"/>
          </a:p>
          <a:p>
            <a:pPr marL="0" lvl="0" indent="0" algn="l" rtl="0">
              <a:lnSpc>
                <a:spcPct val="125000"/>
              </a:lnSpc>
              <a:spcBef>
                <a:spcPts val="0"/>
              </a:spcBef>
              <a:spcAft>
                <a:spcPts val="0"/>
              </a:spcAft>
              <a:buSzPts val="1000"/>
              <a:buNone/>
            </a:pPr>
            <a:endParaRPr dirty="0"/>
          </a:p>
        </p:txBody>
      </p:sp>
      <p:sp>
        <p:nvSpPr>
          <p:cNvPr id="429" name="Google Shape;429;p29"/>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3" name="Title 2">
            <a:extLst>
              <a:ext uri="{FF2B5EF4-FFF2-40B4-BE49-F238E27FC236}">
                <a16:creationId xmlns:a16="http://schemas.microsoft.com/office/drawing/2014/main" id="{94D4D0D3-988D-3CA5-E436-811ADAC6E95E}"/>
              </a:ext>
            </a:extLst>
          </p:cNvPr>
          <p:cNvSpPr>
            <a:spLocks noGrp="1"/>
          </p:cNvSpPr>
          <p:nvPr>
            <p:ph type="title"/>
          </p:nvPr>
        </p:nvSpPr>
        <p:spPr/>
        <p:txBody>
          <a:bodyPr/>
          <a:lstStyle/>
          <a:p>
            <a:r>
              <a:rPr lang="en-US" dirty="0"/>
              <a:t>Treatment Fidelity</a:t>
            </a:r>
          </a:p>
        </p:txBody>
      </p:sp>
      <p:sp>
        <p:nvSpPr>
          <p:cNvPr id="451" name="Google Shape;451;p31"/>
          <p:cNvSpPr/>
          <p:nvPr/>
        </p:nvSpPr>
        <p:spPr>
          <a:xfrm>
            <a:off x="4745301" y="1143000"/>
            <a:ext cx="2361235" cy="1067765"/>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According to data, is the student responding to the intervention?</a:t>
            </a:r>
            <a:endParaRPr dirty="0"/>
          </a:p>
        </p:txBody>
      </p:sp>
      <p:cxnSp>
        <p:nvCxnSpPr>
          <p:cNvPr id="459" name="Google Shape;459;p31" descr="&quot;yes&quot; arrow pointing from &quot;According to data, is the student responding to the intervention?&quot; to &quot;Is the intervention being implemented with fidelity?&quot;&#10;"/>
          <p:cNvCxnSpPr/>
          <p:nvPr/>
        </p:nvCxnSpPr>
        <p:spPr>
          <a:xfrm flipH="1">
            <a:off x="4027990" y="1676882"/>
            <a:ext cx="553017" cy="48507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458" name="Google Shape;458;p31" descr="&quot;no&quot; arrow pointing from &quot;According to data, is the student responding to the intervention?&quot; to &quot;Is the intervention being implemented with fidelity?&quot;">
            <a:extLst>
              <a:ext uri="{C183D7F6-B498-43B3-948B-1728B52AA6E4}">
                <adec:decorative xmlns:adec="http://schemas.microsoft.com/office/drawing/2017/decorative" val="0"/>
              </a:ext>
            </a:extLst>
          </p:cNvPr>
          <p:cNvCxnSpPr/>
          <p:nvPr/>
        </p:nvCxnSpPr>
        <p:spPr>
          <a:xfrm>
            <a:off x="7182645" y="1706724"/>
            <a:ext cx="595542" cy="43948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sp>
        <p:nvSpPr>
          <p:cNvPr id="453" name="Google Shape;453;p31"/>
          <p:cNvSpPr/>
          <p:nvPr/>
        </p:nvSpPr>
        <p:spPr>
          <a:xfrm>
            <a:off x="2374746" y="2247211"/>
            <a:ext cx="2361235" cy="1067765"/>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Is the intervention being implemented with fidelity?</a:t>
            </a:r>
            <a:endParaRPr dirty="0"/>
          </a:p>
          <a:p>
            <a:pPr marL="0" marR="0" lvl="0" indent="0" algn="ctr" rtl="0">
              <a:lnSpc>
                <a:spcPct val="100000"/>
              </a:lnSpc>
              <a:spcBef>
                <a:spcPts val="0"/>
              </a:spcBef>
              <a:spcAft>
                <a:spcPts val="0"/>
              </a:spcAft>
              <a:buNone/>
            </a:pPr>
            <a:endParaRPr sz="1400" b="0" i="0" u="none" strike="noStrike" cap="none" dirty="0">
              <a:solidFill>
                <a:schemeClr val="dk1"/>
              </a:solidFill>
              <a:latin typeface="Arial"/>
              <a:ea typeface="Arial"/>
              <a:cs typeface="Arial"/>
              <a:sym typeface="Arial"/>
            </a:endParaRPr>
          </a:p>
        </p:txBody>
      </p:sp>
      <p:cxnSp>
        <p:nvCxnSpPr>
          <p:cNvPr id="460" name="Google Shape;460;p31" descr="&quot;no&quot; arrow pointing from &quot;Is the intervention being implemented with fidelity?&quot; to &quot;There are likely factors outside of the intervention contributing to improved student behavior.&quot;&#10;"/>
          <p:cNvCxnSpPr/>
          <p:nvPr/>
        </p:nvCxnSpPr>
        <p:spPr>
          <a:xfrm flipH="1">
            <a:off x="2386162" y="3382900"/>
            <a:ext cx="553017" cy="48507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463" name="Google Shape;463;p31" descr="&quot;yes&quot; arrow pointing from &quot;Is the intervention being implemented with fidelity?&quot; to &quot;Begin to fade the intervention to promote maintained behavioral change.&quot;"/>
          <p:cNvCxnSpPr/>
          <p:nvPr/>
        </p:nvCxnSpPr>
        <p:spPr>
          <a:xfrm>
            <a:off x="4140439" y="3373841"/>
            <a:ext cx="595542" cy="43948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sp>
        <p:nvSpPr>
          <p:cNvPr id="452" name="Google Shape;452;p31"/>
          <p:cNvSpPr/>
          <p:nvPr/>
        </p:nvSpPr>
        <p:spPr>
          <a:xfrm>
            <a:off x="7270830" y="2217948"/>
            <a:ext cx="2361235" cy="1067765"/>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Is the intervention being implemented with fidelity?</a:t>
            </a:r>
            <a:endParaRPr dirty="0"/>
          </a:p>
        </p:txBody>
      </p:sp>
      <p:cxnSp>
        <p:nvCxnSpPr>
          <p:cNvPr id="461" name="Google Shape;461;p31" descr="&quot;no&quot; arrow pointing from &quot;Is the intervention being implemented with fidelity?&quot; to &quot;Provide training to interventionists to improve intervention implementation.&quot;"/>
          <p:cNvCxnSpPr/>
          <p:nvPr/>
        </p:nvCxnSpPr>
        <p:spPr>
          <a:xfrm flipH="1">
            <a:off x="7182645" y="3358133"/>
            <a:ext cx="553017" cy="48507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462" name="Google Shape;462;p31" descr="&quot;yes&quot; arrow pointing from &quot;Is the intervention being implemented with fidelity?&quot; to &quot;Give a different/ more intense intervention or conduct additional evaluation.&quot;"/>
          <p:cNvCxnSpPr/>
          <p:nvPr/>
        </p:nvCxnSpPr>
        <p:spPr>
          <a:xfrm>
            <a:off x="9069082" y="3386354"/>
            <a:ext cx="595542" cy="43948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sp>
        <p:nvSpPr>
          <p:cNvPr id="454" name="Google Shape;454;p31"/>
          <p:cNvSpPr/>
          <p:nvPr/>
        </p:nvSpPr>
        <p:spPr>
          <a:xfrm>
            <a:off x="1245213" y="3960044"/>
            <a:ext cx="1999987" cy="1838680"/>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There are likely factors outside of the intervention contributing to improved student behavior.</a:t>
            </a:r>
            <a:endParaRPr dirty="0"/>
          </a:p>
        </p:txBody>
      </p:sp>
      <p:sp>
        <p:nvSpPr>
          <p:cNvPr id="455" name="Google Shape;455;p31"/>
          <p:cNvSpPr/>
          <p:nvPr/>
        </p:nvSpPr>
        <p:spPr>
          <a:xfrm>
            <a:off x="3823195" y="3946741"/>
            <a:ext cx="1999987" cy="1838680"/>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dirty="0">
                <a:solidFill>
                  <a:schemeClr val="dk1"/>
                </a:solidFill>
              </a:rPr>
              <a:t>B</a:t>
            </a:r>
            <a:r>
              <a:rPr lang="en-US" sz="1400" b="0" i="0" u="none" strike="noStrike" cap="none" dirty="0">
                <a:solidFill>
                  <a:schemeClr val="dk1"/>
                </a:solidFill>
                <a:latin typeface="Arial"/>
                <a:ea typeface="Arial"/>
                <a:cs typeface="Arial"/>
                <a:sym typeface="Arial"/>
              </a:rPr>
              <a:t>egin to fade the intervention to promote maintained behavioral change.</a:t>
            </a:r>
            <a:endParaRPr dirty="0"/>
          </a:p>
        </p:txBody>
      </p:sp>
      <p:sp>
        <p:nvSpPr>
          <p:cNvPr id="456" name="Google Shape;456;p31"/>
          <p:cNvSpPr/>
          <p:nvPr/>
        </p:nvSpPr>
        <p:spPr>
          <a:xfrm>
            <a:off x="6182652" y="3934705"/>
            <a:ext cx="1999987" cy="1838680"/>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Provide training to interventionists to improve intervention implementation.</a:t>
            </a:r>
            <a:endParaRPr dirty="0"/>
          </a:p>
        </p:txBody>
      </p:sp>
      <p:sp>
        <p:nvSpPr>
          <p:cNvPr id="457" name="Google Shape;457;p31"/>
          <p:cNvSpPr/>
          <p:nvPr/>
        </p:nvSpPr>
        <p:spPr>
          <a:xfrm>
            <a:off x="8818960" y="3934705"/>
            <a:ext cx="1999987" cy="1838680"/>
          </a:xfrm>
          <a:prstGeom prst="roundRect">
            <a:avLst>
              <a:gd name="adj" fmla="val 16667"/>
            </a:avLst>
          </a:prstGeom>
          <a:solidFill>
            <a:schemeClr val="lt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Give </a:t>
            </a:r>
            <a:r>
              <a:rPr lang="en-US" dirty="0">
                <a:solidFill>
                  <a:schemeClr val="dk1"/>
                </a:solidFill>
              </a:rPr>
              <a:t>a </a:t>
            </a:r>
            <a:r>
              <a:rPr lang="en-US" sz="1400" b="0" i="0" u="none" strike="noStrike" cap="none" dirty="0">
                <a:solidFill>
                  <a:schemeClr val="dk1"/>
                </a:solidFill>
                <a:latin typeface="Arial"/>
                <a:ea typeface="Arial"/>
                <a:cs typeface="Arial"/>
                <a:sym typeface="Arial"/>
              </a:rPr>
              <a:t>different/ more intense intervention or conduct additional evaluation.</a:t>
            </a:r>
            <a:endParaRPr dirty="0"/>
          </a:p>
        </p:txBody>
      </p:sp>
      <p:sp>
        <p:nvSpPr>
          <p:cNvPr id="464" name="Google Shape;464;p31">
            <a:extLst>
              <a:ext uri="{C183D7F6-B498-43B3-948B-1728B52AA6E4}">
                <adec:decorative xmlns:adec="http://schemas.microsoft.com/office/drawing/2017/decorative" val="1"/>
              </a:ext>
            </a:extLst>
          </p:cNvPr>
          <p:cNvSpPr txBox="1"/>
          <p:nvPr/>
        </p:nvSpPr>
        <p:spPr>
          <a:xfrm>
            <a:off x="7649603" y="1618861"/>
            <a:ext cx="82692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No</a:t>
            </a:r>
            <a:endParaRPr dirty="0"/>
          </a:p>
        </p:txBody>
      </p:sp>
      <p:sp>
        <p:nvSpPr>
          <p:cNvPr id="465" name="Google Shape;465;p31">
            <a:extLst>
              <a:ext uri="{C183D7F6-B498-43B3-948B-1728B52AA6E4}">
                <adec:decorative xmlns:adec="http://schemas.microsoft.com/office/drawing/2017/decorative" val="1"/>
              </a:ext>
            </a:extLst>
          </p:cNvPr>
          <p:cNvSpPr txBox="1"/>
          <p:nvPr/>
        </p:nvSpPr>
        <p:spPr>
          <a:xfrm>
            <a:off x="6951266" y="3368745"/>
            <a:ext cx="82692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No</a:t>
            </a:r>
            <a:endParaRPr dirty="0"/>
          </a:p>
        </p:txBody>
      </p:sp>
      <p:sp>
        <p:nvSpPr>
          <p:cNvPr id="466" name="Google Shape;466;p31">
            <a:extLst>
              <a:ext uri="{C183D7F6-B498-43B3-948B-1728B52AA6E4}">
                <adec:decorative xmlns:adec="http://schemas.microsoft.com/office/drawing/2017/decorative" val="1"/>
              </a:ext>
            </a:extLst>
          </p:cNvPr>
          <p:cNvSpPr txBox="1"/>
          <p:nvPr/>
        </p:nvSpPr>
        <p:spPr>
          <a:xfrm>
            <a:off x="2205875" y="3407005"/>
            <a:ext cx="82692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No</a:t>
            </a:r>
            <a:endParaRPr dirty="0"/>
          </a:p>
        </p:txBody>
      </p:sp>
      <p:sp>
        <p:nvSpPr>
          <p:cNvPr id="467" name="Google Shape;467;p31">
            <a:extLst>
              <a:ext uri="{C183D7F6-B498-43B3-948B-1728B52AA6E4}">
                <adec:decorative xmlns:adec="http://schemas.microsoft.com/office/drawing/2017/decorative" val="1"/>
              </a:ext>
            </a:extLst>
          </p:cNvPr>
          <p:cNvSpPr txBox="1"/>
          <p:nvPr/>
        </p:nvSpPr>
        <p:spPr>
          <a:xfrm>
            <a:off x="3716963" y="1623551"/>
            <a:ext cx="82692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Yes</a:t>
            </a:r>
            <a:endParaRPr dirty="0"/>
          </a:p>
        </p:txBody>
      </p:sp>
      <p:sp>
        <p:nvSpPr>
          <p:cNvPr id="468" name="Google Shape;468;p31">
            <a:extLst>
              <a:ext uri="{C183D7F6-B498-43B3-948B-1728B52AA6E4}">
                <adec:decorative xmlns:adec="http://schemas.microsoft.com/office/drawing/2017/decorative" val="1"/>
              </a:ext>
            </a:extLst>
          </p:cNvPr>
          <p:cNvSpPr txBox="1"/>
          <p:nvPr/>
        </p:nvSpPr>
        <p:spPr>
          <a:xfrm>
            <a:off x="4630600" y="3361949"/>
            <a:ext cx="82692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Yes</a:t>
            </a:r>
            <a:endParaRPr dirty="0"/>
          </a:p>
        </p:txBody>
      </p:sp>
      <p:sp>
        <p:nvSpPr>
          <p:cNvPr id="469" name="Google Shape;469;p31">
            <a:extLst>
              <a:ext uri="{C183D7F6-B498-43B3-948B-1728B52AA6E4}">
                <adec:decorative xmlns:adec="http://schemas.microsoft.com/office/drawing/2017/decorative" val="1"/>
              </a:ext>
            </a:extLst>
          </p:cNvPr>
          <p:cNvSpPr txBox="1"/>
          <p:nvPr/>
        </p:nvSpPr>
        <p:spPr>
          <a:xfrm>
            <a:off x="9519992" y="3335703"/>
            <a:ext cx="82692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Yes</a:t>
            </a:r>
            <a:endParaRPr dirty="0"/>
          </a:p>
        </p:txBody>
      </p:sp>
      <p:pic>
        <p:nvPicPr>
          <p:cNvPr id="449" name="Google Shape;449;p31" descr="&quot;responder&quot; Begin to fade the intervention to promote maintained behavioral change.&#10;"/>
          <p:cNvPicPr preferRelativeResize="0"/>
          <p:nvPr/>
        </p:nvPicPr>
        <p:blipFill rotWithShape="1">
          <a:blip r:embed="rId3">
            <a:alphaModFix/>
          </a:blip>
          <a:srcRect/>
          <a:stretch/>
        </p:blipFill>
        <p:spPr>
          <a:xfrm>
            <a:off x="3741114" y="5857163"/>
            <a:ext cx="2164147" cy="531611"/>
          </a:xfrm>
          <a:prstGeom prst="rect">
            <a:avLst/>
          </a:prstGeom>
          <a:noFill/>
          <a:ln>
            <a:noFill/>
          </a:ln>
        </p:spPr>
      </p:pic>
      <p:pic>
        <p:nvPicPr>
          <p:cNvPr id="450" name="Google Shape;450;p31" descr="&quot;non-responder&quot; Give a different/ more intense intervention or conduct additional evaluation.&#10;">
            <a:extLst>
              <a:ext uri="{C183D7F6-B498-43B3-948B-1728B52AA6E4}">
                <adec:decorative xmlns:adec="http://schemas.microsoft.com/office/drawing/2017/decorative" val="0"/>
              </a:ext>
            </a:extLst>
          </p:cNvPr>
          <p:cNvPicPr preferRelativeResize="0"/>
          <p:nvPr/>
        </p:nvPicPr>
        <p:blipFill rotWithShape="1">
          <a:blip r:embed="rId4">
            <a:alphaModFix/>
          </a:blip>
          <a:srcRect/>
          <a:stretch/>
        </p:blipFill>
        <p:spPr>
          <a:xfrm>
            <a:off x="8686131" y="5824036"/>
            <a:ext cx="2265643" cy="531611"/>
          </a:xfrm>
          <a:prstGeom prst="rect">
            <a:avLst/>
          </a:prstGeom>
          <a:noFill/>
          <a:ln>
            <a:noFill/>
          </a:ln>
        </p:spPr>
      </p:pic>
      <p:sp>
        <p:nvSpPr>
          <p:cNvPr id="448" name="Google Shape;448;p31"/>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title"/>
          </p:nvPr>
        </p:nvSpPr>
        <p:spPr>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Clr>
                <a:schemeClr val="dk1"/>
              </a:buClr>
              <a:buSzPts val="5000"/>
              <a:buFont typeface="Calibri"/>
              <a:buNone/>
            </a:pPr>
            <a:r>
              <a:rPr lang="en-US" dirty="0"/>
              <a:t>What is school mental health, and why does it matter?</a:t>
            </a:r>
            <a:endParaRPr dirty="0"/>
          </a:p>
        </p:txBody>
      </p:sp>
      <p:sp>
        <p:nvSpPr>
          <p:cNvPr id="183" name="Google Shape;183;p4"/>
          <p:cNvSpPr txBox="1">
            <a:spLocks noGrp="1"/>
          </p:cNvSpPr>
          <p:nvPr>
            <p:ph type="sldNum" idx="12"/>
          </p:nvPr>
        </p:nvSpPr>
        <p:spPr>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3</a:t>
            </a:fld>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2"/>
          <p:cNvSpPr txBox="1">
            <a:spLocks noGrp="1"/>
          </p:cNvSpPr>
          <p:nvPr>
            <p:ph type="title"/>
          </p:nvPr>
        </p:nvSpPr>
        <p:spPr>
          <a:xfrm>
            <a:off x="3914658" y="202836"/>
            <a:ext cx="7275300" cy="2650800"/>
          </a:xfrm>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SzPts val="5000"/>
              <a:buNone/>
            </a:pPr>
            <a:r>
              <a:rPr lang="en-US" dirty="0"/>
              <a:t>Tier 3</a:t>
            </a:r>
            <a:endParaRPr dirty="0"/>
          </a:p>
        </p:txBody>
      </p:sp>
      <p:sp>
        <p:nvSpPr>
          <p:cNvPr id="476" name="Google Shape;476;p32"/>
          <p:cNvSpPr txBox="1">
            <a:spLocks noGrp="1"/>
          </p:cNvSpPr>
          <p:nvPr>
            <p:ph type="body" idx="1"/>
          </p:nvPr>
        </p:nvSpPr>
        <p:spPr>
          <a:xfrm>
            <a:off x="4002250" y="3317325"/>
            <a:ext cx="7275300" cy="2598300"/>
          </a:xfrm>
          <a:prstGeom prst="rect">
            <a:avLst/>
          </a:prstGeom>
          <a:noFill/>
          <a:ln>
            <a:noFill/>
          </a:ln>
        </p:spPr>
        <p:txBody>
          <a:bodyPr spcFirstLastPara="1" wrap="square" lIns="0" tIns="0" rIns="0" bIns="0" anchor="t" anchorCtr="0">
            <a:normAutofit fontScale="92500"/>
          </a:bodyPr>
          <a:lstStyle/>
          <a:p>
            <a:pPr marL="0" lvl="0" indent="0" algn="l" rtl="0">
              <a:lnSpc>
                <a:spcPct val="125000"/>
              </a:lnSpc>
              <a:spcBef>
                <a:spcPts val="0"/>
              </a:spcBef>
              <a:spcAft>
                <a:spcPts val="0"/>
              </a:spcAft>
              <a:buSzPts val="3700"/>
              <a:buNone/>
            </a:pPr>
            <a:r>
              <a:rPr lang="en-US" dirty="0"/>
              <a:t>Addressing the behavioral and mental health needs of </a:t>
            </a:r>
            <a:r>
              <a:rPr lang="en-US" i="1" dirty="0"/>
              <a:t>individual youth</a:t>
            </a:r>
            <a:r>
              <a:rPr lang="en-US" dirty="0"/>
              <a:t>:</a:t>
            </a:r>
            <a:endParaRPr dirty="0"/>
          </a:p>
          <a:p>
            <a:pPr marL="0" lvl="0" indent="0" algn="l" rtl="0">
              <a:lnSpc>
                <a:spcPct val="125000"/>
              </a:lnSpc>
              <a:spcBef>
                <a:spcPts val="0"/>
              </a:spcBef>
              <a:spcAft>
                <a:spcPts val="0"/>
              </a:spcAft>
              <a:buSzPts val="3700"/>
              <a:buNone/>
            </a:pPr>
            <a:r>
              <a:rPr lang="en-US" dirty="0"/>
              <a:t>Assessment and interventions happen in context (</a:t>
            </a:r>
            <a:r>
              <a:rPr lang="en-US" i="1" dirty="0"/>
              <a:t>situational specificity</a:t>
            </a:r>
            <a:r>
              <a:rPr lang="en-US" dirty="0"/>
              <a:t>).</a:t>
            </a:r>
            <a:r>
              <a:rPr lang="en-US" i="1" dirty="0"/>
              <a:t> </a:t>
            </a:r>
            <a:endParaRPr dirty="0"/>
          </a:p>
        </p:txBody>
      </p:sp>
      <p:sp>
        <p:nvSpPr>
          <p:cNvPr id="477" name="Google Shape;477;p32"/>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30</a:t>
            </a:fld>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3"/>
          <p:cNvSpPr txBox="1">
            <a:spLocks noGrp="1"/>
          </p:cNvSpPr>
          <p:nvPr>
            <p:ph type="title"/>
          </p:nvPr>
        </p:nvSpPr>
        <p:spPr>
          <a:xfrm>
            <a:off x="457200" y="292100"/>
            <a:ext cx="11276100" cy="12801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4200"/>
              <a:buNone/>
            </a:pPr>
            <a:r>
              <a:rPr lang="en-US" sz="3800" dirty="0"/>
              <a:t>Youth have many strengths—</a:t>
            </a:r>
            <a:br>
              <a:rPr lang="en-US" sz="3800" dirty="0"/>
            </a:br>
            <a:r>
              <a:rPr lang="en-US" sz="3800" dirty="0"/>
              <a:t>and complex needs.</a:t>
            </a:r>
            <a:endParaRPr sz="3800" dirty="0"/>
          </a:p>
        </p:txBody>
      </p:sp>
      <p:sp>
        <p:nvSpPr>
          <p:cNvPr id="484" name="Google Shape;484;p33"/>
          <p:cNvSpPr txBox="1">
            <a:spLocks noGrp="1"/>
          </p:cNvSpPr>
          <p:nvPr>
            <p:ph type="body" idx="1"/>
          </p:nvPr>
        </p:nvSpPr>
        <p:spPr>
          <a:xfrm>
            <a:off x="457200" y="1572200"/>
            <a:ext cx="8216900" cy="4649485"/>
          </a:xfrm>
          <a:prstGeom prst="rect">
            <a:avLst/>
          </a:prstGeom>
          <a:noFill/>
          <a:ln>
            <a:noFill/>
          </a:ln>
        </p:spPr>
        <p:txBody>
          <a:bodyPr spcFirstLastPara="1" wrap="square" lIns="0" tIns="0" rIns="0" bIns="0" anchor="t" anchorCtr="0">
            <a:noAutofit/>
          </a:bodyPr>
          <a:lstStyle/>
          <a:p>
            <a:pPr marL="0" lvl="0" indent="0" algn="l" rtl="0">
              <a:lnSpc>
                <a:spcPct val="125000"/>
              </a:lnSpc>
              <a:spcBef>
                <a:spcPts val="600"/>
              </a:spcBef>
              <a:spcAft>
                <a:spcPts val="0"/>
              </a:spcAft>
              <a:buNone/>
            </a:pPr>
            <a:r>
              <a:rPr lang="en-US" sz="2400" b="1" dirty="0"/>
              <a:t>Needs include</a:t>
            </a:r>
            <a:endParaRPr sz="2400" dirty="0"/>
          </a:p>
          <a:p>
            <a:pPr marL="508000" lvl="0" indent="-457200" algn="l" rtl="0">
              <a:lnSpc>
                <a:spcPct val="125000"/>
              </a:lnSpc>
              <a:spcBef>
                <a:spcPts val="600"/>
              </a:spcBef>
              <a:spcAft>
                <a:spcPts val="0"/>
              </a:spcAft>
              <a:buSzPts val="2800"/>
              <a:buFont typeface="Wingdings" panose="05000000000000000000" pitchFamily="2" charset="2"/>
              <a:buChar char="§"/>
            </a:pPr>
            <a:r>
              <a:rPr lang="en-US" sz="2400" dirty="0"/>
              <a:t>Externalizing problems: aggression, rule-breaking behavior</a:t>
            </a:r>
            <a:endParaRPr sz="2400" dirty="0"/>
          </a:p>
          <a:p>
            <a:pPr marL="508000" lvl="0" indent="-457200" algn="l" rtl="0">
              <a:lnSpc>
                <a:spcPct val="125000"/>
              </a:lnSpc>
              <a:spcBef>
                <a:spcPts val="600"/>
              </a:spcBef>
              <a:spcAft>
                <a:spcPts val="0"/>
              </a:spcAft>
              <a:buSzPts val="2800"/>
              <a:buFont typeface="Wingdings" panose="05000000000000000000" pitchFamily="2" charset="2"/>
              <a:buChar char="§"/>
            </a:pPr>
            <a:r>
              <a:rPr lang="en-US" sz="2400" dirty="0"/>
              <a:t>Internalizing problems: depression, anxiety</a:t>
            </a:r>
            <a:endParaRPr sz="2400" dirty="0"/>
          </a:p>
          <a:p>
            <a:pPr marL="0" lvl="0" indent="0" algn="l" rtl="0">
              <a:lnSpc>
                <a:spcPct val="100000"/>
              </a:lnSpc>
              <a:spcBef>
                <a:spcPts val="1800"/>
              </a:spcBef>
              <a:spcAft>
                <a:spcPts val="0"/>
              </a:spcAft>
              <a:buNone/>
            </a:pPr>
            <a:endParaRPr sz="2800" dirty="0"/>
          </a:p>
        </p:txBody>
      </p:sp>
      <p:sp>
        <p:nvSpPr>
          <p:cNvPr id="485" name="Google Shape;485;p33"/>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31</a:t>
            </a:fld>
            <a:endParaRPr dirty="0"/>
          </a:p>
        </p:txBody>
      </p:sp>
      <p:pic>
        <p:nvPicPr>
          <p:cNvPr id="488" name="Google Shape;488;p3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449025" y="1306386"/>
            <a:ext cx="3509350" cy="341447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4"/>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t>Evidence-based interventions can address youth needs.</a:t>
            </a:r>
          </a:p>
        </p:txBody>
      </p:sp>
      <p:sp>
        <p:nvSpPr>
          <p:cNvPr id="496" name="Google Shape;496;p34"/>
          <p:cNvSpPr txBox="1">
            <a:spLocks noGrp="1"/>
          </p:cNvSpPr>
          <p:nvPr>
            <p:ph type="body" idx="1"/>
          </p:nvPr>
        </p:nvSpPr>
        <p:spPr>
          <a:xfrm>
            <a:off x="457200" y="1371600"/>
            <a:ext cx="5568696" cy="4343400"/>
          </a:xfrm>
          <a:noFill/>
          <a:ln>
            <a:noFill/>
          </a:ln>
        </p:spPr>
        <p:txBody>
          <a:bodyPr spcFirstLastPara="1" wrap="square" lIns="0" tIns="0" rIns="0" bIns="0" anchor="t" anchorCtr="0">
            <a:noAutofit/>
          </a:bodyPr>
          <a:lstStyle/>
          <a:p>
            <a:pPr marL="342900" lvl="0" indent="-342900">
              <a:spcBef>
                <a:spcPts val="0"/>
              </a:spcBef>
            </a:pPr>
            <a:r>
              <a:rPr lang="en-US" sz="2400" dirty="0"/>
              <a:t>But … youth with disabilities and youth from diverse backgrounds are more likely than their peers to experience exclusionary discipline (suspensions, expulsions)—not evidence-based. </a:t>
            </a:r>
          </a:p>
          <a:p>
            <a:pPr marL="342900" lvl="0" indent="-342900"/>
            <a:r>
              <a:rPr lang="en-US" sz="2400" dirty="0"/>
              <a:t>Yet … educators (teachers, school psychologists, social workers, counselors, nurses) have the tools to address youth needs in the settings where they occur.</a:t>
            </a:r>
          </a:p>
        </p:txBody>
      </p:sp>
      <p:pic>
        <p:nvPicPr>
          <p:cNvPr id="498" name="Google Shape;498;p34">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323230" y="1371600"/>
            <a:ext cx="5408395" cy="3810000"/>
          </a:xfrm>
          <a:prstGeom prst="rect">
            <a:avLst/>
          </a:prstGeom>
          <a:noFill/>
          <a:ln>
            <a:noFill/>
          </a:ln>
        </p:spPr>
      </p:pic>
      <p:sp>
        <p:nvSpPr>
          <p:cNvPr id="8" name="Text Placeholder 7">
            <a:extLst>
              <a:ext uri="{FF2B5EF4-FFF2-40B4-BE49-F238E27FC236}">
                <a16:creationId xmlns:a16="http://schemas.microsoft.com/office/drawing/2014/main" id="{01DB02BE-BAFB-790D-F339-AAD0D0F577AE}"/>
              </a:ext>
            </a:extLst>
          </p:cNvPr>
          <p:cNvSpPr>
            <a:spLocks noGrp="1"/>
          </p:cNvSpPr>
          <p:nvPr>
            <p:ph type="body" idx="3"/>
          </p:nvPr>
        </p:nvSpPr>
        <p:spPr/>
        <p:txBody>
          <a:bodyPr/>
          <a:lstStyle/>
          <a:p>
            <a:endParaRPr lang="en-US" dirty="0"/>
          </a:p>
        </p:txBody>
      </p:sp>
      <p:sp>
        <p:nvSpPr>
          <p:cNvPr id="497" name="Google Shape;497;p34"/>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5"/>
          <p:cNvSpPr txBox="1">
            <a:spLocks noGrp="1"/>
          </p:cNvSpPr>
          <p:nvPr>
            <p:ph type="title"/>
          </p:nvPr>
        </p:nvSpPr>
        <p:spPr>
          <a:xfrm>
            <a:off x="457200" y="0"/>
            <a:ext cx="11274552" cy="1280160"/>
          </a:xfrm>
          <a:noFill/>
          <a:ln>
            <a:noFill/>
          </a:ln>
        </p:spPr>
        <p:txBody>
          <a:bodyPr spcFirstLastPara="1" wrap="square" lIns="0" tIns="0" rIns="0" bIns="0" anchor="ctr" anchorCtr="0">
            <a:normAutofit/>
          </a:bodyPr>
          <a:lstStyle/>
          <a:p>
            <a:pPr lvl="0"/>
            <a:r>
              <a:rPr lang="en-US" dirty="0"/>
              <a:t>Therefore, adults, set goals.</a:t>
            </a:r>
          </a:p>
        </p:txBody>
      </p:sp>
      <p:sp>
        <p:nvSpPr>
          <p:cNvPr id="505" name="Google Shape;505;p35"/>
          <p:cNvSpPr txBox="1">
            <a:spLocks noGrp="1"/>
          </p:cNvSpPr>
          <p:nvPr>
            <p:ph type="body" idx="1"/>
          </p:nvPr>
        </p:nvSpPr>
        <p:spPr>
          <a:xfrm>
            <a:off x="457200" y="1371600"/>
            <a:ext cx="6261100" cy="4343400"/>
          </a:xfrm>
          <a:noFill/>
          <a:ln>
            <a:noFill/>
          </a:ln>
        </p:spPr>
        <p:txBody>
          <a:bodyPr spcFirstLastPara="1" wrap="square" lIns="0" tIns="0" rIns="0" bIns="0" anchor="t" anchorCtr="0">
            <a:noAutofit/>
          </a:bodyPr>
          <a:lstStyle/>
          <a:p>
            <a:pPr marL="342900" lvl="0" indent="-330200">
              <a:spcBef>
                <a:spcPts val="0"/>
              </a:spcBef>
            </a:pPr>
            <a:r>
              <a:rPr lang="en-US" dirty="0"/>
              <a:t>Build, sustain, and repair positive relationships with students.</a:t>
            </a:r>
          </a:p>
          <a:p>
            <a:pPr marL="342900" lvl="0" indent="-330200"/>
            <a:r>
              <a:rPr lang="en-US" dirty="0"/>
              <a:t>Use low-intensity interventions frequently (set clear expectations; use behavior-specific praise, student choice, behavioral momentum, active supervision).</a:t>
            </a:r>
          </a:p>
          <a:p>
            <a:pPr marL="342900" lvl="0" indent="-330200"/>
            <a:r>
              <a:rPr lang="en-US" dirty="0"/>
              <a:t>Keep an open mind; practice mindfulness in the moment. </a:t>
            </a:r>
          </a:p>
        </p:txBody>
      </p:sp>
      <p:pic>
        <p:nvPicPr>
          <p:cNvPr id="507" name="Google Shape;507;p35">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l="38272"/>
          <a:stretch/>
        </p:blipFill>
        <p:spPr>
          <a:xfrm>
            <a:off x="7683500" y="1371600"/>
            <a:ext cx="4051300" cy="4375465"/>
          </a:xfrm>
          <a:prstGeom prst="rect">
            <a:avLst/>
          </a:prstGeom>
          <a:noFill/>
          <a:ln>
            <a:noFill/>
          </a:ln>
        </p:spPr>
      </p:pic>
      <p:sp>
        <p:nvSpPr>
          <p:cNvPr id="8" name="Text Placeholder 7">
            <a:extLst>
              <a:ext uri="{FF2B5EF4-FFF2-40B4-BE49-F238E27FC236}">
                <a16:creationId xmlns:a16="http://schemas.microsoft.com/office/drawing/2014/main" id="{95BE48F0-A5D4-AD8D-ECBD-BD7F0A7FBCBF}"/>
              </a:ext>
            </a:extLst>
          </p:cNvPr>
          <p:cNvSpPr>
            <a:spLocks noGrp="1"/>
          </p:cNvSpPr>
          <p:nvPr>
            <p:ph type="body" idx="3"/>
          </p:nvPr>
        </p:nvSpPr>
        <p:spPr/>
        <p:txBody>
          <a:bodyPr/>
          <a:lstStyle/>
          <a:p>
            <a:endParaRPr lang="en-US" dirty="0"/>
          </a:p>
        </p:txBody>
      </p:sp>
      <p:sp>
        <p:nvSpPr>
          <p:cNvPr id="506" name="Google Shape;506;p35"/>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7" name="Google Shape;517;p36"/>
          <p:cNvSpPr txBox="1">
            <a:spLocks noGrp="1"/>
          </p:cNvSpPr>
          <p:nvPr>
            <p:ph type="title"/>
          </p:nvPr>
        </p:nvSpPr>
        <p:spPr>
          <a:xfrm>
            <a:off x="457200" y="0"/>
            <a:ext cx="11276076" cy="1280160"/>
          </a:xfrm>
          <a:noFill/>
          <a:ln>
            <a:noFill/>
          </a:ln>
        </p:spPr>
        <p:txBody>
          <a:bodyPr spcFirstLastPara="1" wrap="square" lIns="0" tIns="0" rIns="0" bIns="0" anchor="ctr" anchorCtr="0">
            <a:normAutofit/>
          </a:bodyPr>
          <a:lstStyle/>
          <a:p>
            <a:pPr lvl="0"/>
            <a:r>
              <a:rPr lang="en-US" dirty="0"/>
              <a:t>Adults: Mindfulness is for you.</a:t>
            </a:r>
          </a:p>
        </p:txBody>
      </p:sp>
      <p:sp>
        <p:nvSpPr>
          <p:cNvPr id="515" name="Google Shape;515;p36" descr="Pay attention to your breathing, entering and exiting moment by moment.&#10;When your mind drifts, notice what you are thinking, and then bring your mind back to your breathing.&#10;When a strong sensation or emotion arises, notice the sensation or emotion and return to your breathing.&#10;Practice focusing on your breathing as you observe your thoughts or the sensations in your body. &#10;Shift back to your breathing, entering and exiting moment by moment. &#10;"/>
          <p:cNvSpPr txBox="1">
            <a:spLocks noGrp="1"/>
          </p:cNvSpPr>
          <p:nvPr>
            <p:ph type="body" idx="1"/>
          </p:nvPr>
        </p:nvSpPr>
        <p:spPr>
          <a:xfrm>
            <a:off x="457200" y="1371600"/>
            <a:ext cx="11274552" cy="4343400"/>
          </a:xfrm>
          <a:noFill/>
          <a:ln>
            <a:noFill/>
          </a:ln>
        </p:spPr>
        <p:txBody>
          <a:bodyPr spcFirstLastPara="1" wrap="square" lIns="0" tIns="0" rIns="0" bIns="0" anchor="t" anchorCtr="0">
            <a:noAutofit/>
          </a:bodyPr>
          <a:lstStyle/>
          <a:p>
            <a:pPr lvl="0"/>
            <a:endParaRPr lang="en-US" dirty="0"/>
          </a:p>
          <a:p>
            <a:pPr lvl="0"/>
            <a:endParaRPr lang="en-US" dirty="0"/>
          </a:p>
        </p:txBody>
      </p:sp>
      <p:sp>
        <p:nvSpPr>
          <p:cNvPr id="519" name="Google Shape;519;p36">
            <a:extLst>
              <a:ext uri="{C183D7F6-B498-43B3-948B-1728B52AA6E4}">
                <adec:decorative xmlns:adec="http://schemas.microsoft.com/office/drawing/2017/decorative" val="1"/>
              </a:ext>
            </a:extLst>
          </p:cNvPr>
          <p:cNvSpPr txBox="1"/>
          <p:nvPr/>
        </p:nvSpPr>
        <p:spPr>
          <a:xfrm>
            <a:off x="457200" y="1143000"/>
            <a:ext cx="11434800" cy="4572000"/>
          </a:xfrm>
          <a:prstGeom prst="rect">
            <a:avLst/>
          </a:prstGeom>
          <a:noFill/>
          <a:ln>
            <a:noFill/>
          </a:ln>
        </p:spPr>
        <p:txBody>
          <a:bodyPr spcFirstLastPara="1" wrap="square" lIns="0" tIns="0" rIns="0" bIns="0" anchor="t" anchorCtr="0">
            <a:noAutofit/>
          </a:bodyPr>
          <a:lstStyle/>
          <a:p>
            <a:pPr marL="457200" marR="0" lvl="0" indent="-457200" algn="l" rtl="0">
              <a:lnSpc>
                <a:spcPct val="100000"/>
              </a:lnSpc>
              <a:spcBef>
                <a:spcPts val="1800"/>
              </a:spcBef>
              <a:spcAft>
                <a:spcPts val="0"/>
              </a:spcAft>
              <a:buClr>
                <a:schemeClr val="accent1"/>
              </a:buClr>
              <a:buSzPct val="100000"/>
              <a:buFont typeface="Arial"/>
              <a:buAutoNum type="arabicPeriod"/>
            </a:pPr>
            <a:r>
              <a:rPr lang="en-US" sz="2600" b="0" i="0" u="none" strike="noStrike" cap="none" dirty="0">
                <a:solidFill>
                  <a:schemeClr val="dk1"/>
                </a:solidFill>
                <a:latin typeface="Calibri"/>
                <a:ea typeface="Calibri"/>
                <a:cs typeface="Calibri"/>
                <a:sym typeface="Calibri"/>
              </a:rPr>
              <a:t>Pay attention to your breathing, entering and exiting moment by moment.</a:t>
            </a:r>
            <a:endParaRPr sz="2600" dirty="0"/>
          </a:p>
          <a:p>
            <a:pPr marL="457200" marR="0" lvl="0" indent="-457200" algn="l" rtl="0">
              <a:lnSpc>
                <a:spcPct val="100000"/>
              </a:lnSpc>
              <a:spcBef>
                <a:spcPts val="1800"/>
              </a:spcBef>
              <a:spcAft>
                <a:spcPts val="0"/>
              </a:spcAft>
              <a:buClr>
                <a:schemeClr val="accent1"/>
              </a:buClr>
              <a:buSzPct val="100000"/>
              <a:buFont typeface="Arial"/>
              <a:buAutoNum type="arabicPeriod"/>
            </a:pPr>
            <a:r>
              <a:rPr lang="en-US" sz="2600" b="0" i="0" u="none" strike="noStrike" cap="none" dirty="0">
                <a:solidFill>
                  <a:schemeClr val="dk1"/>
                </a:solidFill>
                <a:latin typeface="Calibri"/>
                <a:ea typeface="Calibri"/>
                <a:cs typeface="Calibri"/>
                <a:sym typeface="Calibri"/>
              </a:rPr>
              <a:t>When your mind drifts, notice what you are thinking, and then bring your mind back to your breathing.</a:t>
            </a:r>
            <a:endParaRPr sz="2600" dirty="0"/>
          </a:p>
          <a:p>
            <a:pPr marL="457200" marR="0" lvl="0" indent="-457200" algn="l" rtl="0">
              <a:lnSpc>
                <a:spcPct val="100000"/>
              </a:lnSpc>
              <a:spcBef>
                <a:spcPts val="1800"/>
              </a:spcBef>
              <a:spcAft>
                <a:spcPts val="0"/>
              </a:spcAft>
              <a:buClr>
                <a:schemeClr val="accent1"/>
              </a:buClr>
              <a:buSzPct val="100000"/>
              <a:buFont typeface="Arial"/>
              <a:buAutoNum type="arabicPeriod"/>
            </a:pPr>
            <a:r>
              <a:rPr lang="en-US" sz="2600" b="0" i="0" u="none" strike="noStrike" cap="none" dirty="0">
                <a:solidFill>
                  <a:schemeClr val="dk1"/>
                </a:solidFill>
                <a:latin typeface="Calibri"/>
                <a:ea typeface="Calibri"/>
                <a:cs typeface="Calibri"/>
                <a:sym typeface="Calibri"/>
              </a:rPr>
              <a:t>When a strong sensation or emotion arises, notice the sensation or emotion and return to your breathing.</a:t>
            </a:r>
            <a:endParaRPr sz="2600" dirty="0"/>
          </a:p>
          <a:p>
            <a:pPr marL="457200" marR="0" lvl="0" indent="-457200" algn="l" rtl="0">
              <a:lnSpc>
                <a:spcPct val="100000"/>
              </a:lnSpc>
              <a:spcBef>
                <a:spcPts val="1800"/>
              </a:spcBef>
              <a:spcAft>
                <a:spcPts val="0"/>
              </a:spcAft>
              <a:buClr>
                <a:schemeClr val="accent1"/>
              </a:buClr>
              <a:buSzPct val="100000"/>
              <a:buFont typeface="Arial"/>
              <a:buAutoNum type="arabicPeriod"/>
            </a:pPr>
            <a:r>
              <a:rPr lang="en-US" sz="2600" b="0" i="0" u="none" strike="noStrike" cap="none" dirty="0">
                <a:solidFill>
                  <a:schemeClr val="dk1"/>
                </a:solidFill>
                <a:latin typeface="Calibri"/>
                <a:ea typeface="Calibri"/>
                <a:cs typeface="Calibri"/>
                <a:sym typeface="Calibri"/>
              </a:rPr>
              <a:t>Practice focusing on your breathing as you observe your thoughts or the sensations in your body. </a:t>
            </a:r>
            <a:endParaRPr sz="2600" dirty="0"/>
          </a:p>
          <a:p>
            <a:pPr marL="457200" marR="0" lvl="0" indent="-457200" algn="l" rtl="0">
              <a:lnSpc>
                <a:spcPct val="100000"/>
              </a:lnSpc>
              <a:spcBef>
                <a:spcPts val="1800"/>
              </a:spcBef>
              <a:spcAft>
                <a:spcPts val="0"/>
              </a:spcAft>
              <a:buClr>
                <a:schemeClr val="accent1"/>
              </a:buClr>
              <a:buSzPct val="100000"/>
              <a:buFont typeface="Arial"/>
              <a:buAutoNum type="arabicPeriod"/>
            </a:pPr>
            <a:r>
              <a:rPr lang="en-US" sz="2600" b="0" i="0" u="none" strike="noStrike" cap="none" dirty="0">
                <a:solidFill>
                  <a:schemeClr val="dk1"/>
                </a:solidFill>
                <a:latin typeface="Calibri"/>
                <a:ea typeface="Calibri"/>
                <a:cs typeface="Calibri"/>
                <a:sym typeface="Calibri"/>
              </a:rPr>
              <a:t>Shift back to your breathing, entering </a:t>
            </a:r>
            <a:r>
              <a:rPr lang="en-US" sz="2600" dirty="0">
                <a:solidFill>
                  <a:schemeClr val="dk1"/>
                </a:solidFill>
                <a:latin typeface="Calibri"/>
                <a:ea typeface="Calibri"/>
                <a:cs typeface="Calibri"/>
                <a:sym typeface="Calibri"/>
              </a:rPr>
              <a:t>and </a:t>
            </a:r>
            <a:r>
              <a:rPr lang="en-US" sz="2600" b="0" i="0" u="none" strike="noStrike" cap="none" dirty="0">
                <a:solidFill>
                  <a:schemeClr val="dk1"/>
                </a:solidFill>
                <a:latin typeface="Calibri"/>
                <a:ea typeface="Calibri"/>
                <a:cs typeface="Calibri"/>
                <a:sym typeface="Calibri"/>
              </a:rPr>
              <a:t>exiting moment by moment. </a:t>
            </a:r>
            <a:endParaRPr sz="2600" dirty="0"/>
          </a:p>
        </p:txBody>
      </p:sp>
      <p:sp>
        <p:nvSpPr>
          <p:cNvPr id="10" name="Text Placeholder 9">
            <a:extLst>
              <a:ext uri="{FF2B5EF4-FFF2-40B4-BE49-F238E27FC236}">
                <a16:creationId xmlns:a16="http://schemas.microsoft.com/office/drawing/2014/main" id="{9A6EE9EA-18BF-7E3D-997A-AD56312984BA}"/>
              </a:ext>
            </a:extLst>
          </p:cNvPr>
          <p:cNvSpPr>
            <a:spLocks noGrp="1"/>
          </p:cNvSpPr>
          <p:nvPr>
            <p:ph type="body" idx="2"/>
          </p:nvPr>
        </p:nvSpPr>
        <p:spPr/>
        <p:txBody>
          <a:bodyPr/>
          <a:lstStyle/>
          <a:p>
            <a:pPr marL="0" indent="0"/>
            <a:r>
              <a:rPr lang="en-US" i="1" dirty="0"/>
              <a:t>Source. </a:t>
            </a:r>
            <a:r>
              <a:rPr lang="en-US" dirty="0"/>
              <a:t>Adapted from Gauthier et al. (2015).</a:t>
            </a:r>
          </a:p>
        </p:txBody>
      </p:sp>
      <p:sp>
        <p:nvSpPr>
          <p:cNvPr id="516" name="Google Shape;516;p36"/>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34</a:t>
            </a:fld>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30" name="Google Shape;530;p37" descr="A table describing a, incident with a 10th grade student. There are setting events (teacher has not developed relationship with student yet), antecedents (the student is tried from work last night), behavior (student curses), and consequences (teacher kicks the student out of class). "/>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8148" y="1016001"/>
            <a:ext cx="10095703" cy="4690654"/>
          </a:xfrm>
          <a:prstGeom prst="rect">
            <a:avLst/>
          </a:prstGeom>
          <a:noFill/>
          <a:ln>
            <a:noFill/>
          </a:ln>
        </p:spPr>
      </p:pic>
      <p:sp>
        <p:nvSpPr>
          <p:cNvPr id="527" name="Google Shape;527;p37"/>
          <p:cNvSpPr txBox="1">
            <a:spLocks noGrp="1"/>
          </p:cNvSpPr>
          <p:nvPr>
            <p:ph type="title"/>
          </p:nvPr>
        </p:nvSpPr>
        <p:spPr>
          <a:xfrm>
            <a:off x="457200" y="0"/>
            <a:ext cx="11276076" cy="1280160"/>
          </a:xfrm>
          <a:noFill/>
          <a:ln>
            <a:noFill/>
          </a:ln>
        </p:spPr>
        <p:txBody>
          <a:bodyPr spcFirstLastPara="1" wrap="square" lIns="0" tIns="0" rIns="0" bIns="0" anchor="ctr" anchorCtr="0">
            <a:normAutofit/>
          </a:bodyPr>
          <a:lstStyle/>
          <a:p>
            <a:pPr lvl="0"/>
            <a:r>
              <a:rPr lang="en-US" dirty="0"/>
              <a:t>ABC Analysis Sets the Stage: A Common Pattern</a:t>
            </a:r>
          </a:p>
        </p:txBody>
      </p:sp>
      <p:sp>
        <p:nvSpPr>
          <p:cNvPr id="8" name="Text Placeholder 7">
            <a:extLst>
              <a:ext uri="{FF2B5EF4-FFF2-40B4-BE49-F238E27FC236}">
                <a16:creationId xmlns:a16="http://schemas.microsoft.com/office/drawing/2014/main" id="{E718D9A9-AFD8-F4EC-331C-58BC2D0BA730}"/>
              </a:ext>
            </a:extLst>
          </p:cNvPr>
          <p:cNvSpPr>
            <a:spLocks noGrp="1"/>
          </p:cNvSpPr>
          <p:nvPr>
            <p:ph type="body" idx="2"/>
          </p:nvPr>
        </p:nvSpPr>
        <p:spPr>
          <a:xfrm>
            <a:off x="457200" y="6017390"/>
            <a:ext cx="11274552" cy="192024"/>
          </a:xfrm>
        </p:spPr>
        <p:txBody>
          <a:bodyPr/>
          <a:lstStyle/>
          <a:p>
            <a:r>
              <a:rPr lang="en-US" i="1" dirty="0"/>
              <a:t>Adapted from </a:t>
            </a:r>
            <a:r>
              <a:rPr lang="en-US" dirty="0"/>
              <a:t>McIntosh et al. (2021)</a:t>
            </a:r>
          </a:p>
          <a:p>
            <a:endParaRPr lang="en-US" dirty="0"/>
          </a:p>
        </p:txBody>
      </p:sp>
      <p:sp>
        <p:nvSpPr>
          <p:cNvPr id="529" name="Google Shape;529;p37"/>
          <p:cNvSpPr txBox="1">
            <a:spLocks noGrp="1"/>
          </p:cNvSpPr>
          <p:nvPr>
            <p:ph type="sldNum" idx="12"/>
          </p:nvPr>
        </p:nvSpPr>
        <p:spPr>
          <a:xfrm>
            <a:off x="11734800" y="6704112"/>
            <a:ext cx="157094" cy="153888"/>
          </a:xfrm>
          <a:noFill/>
          <a:ln>
            <a:noFill/>
          </a:ln>
        </p:spPr>
        <p:txBody>
          <a:bodyPr spcFirstLastPara="1" wrap="square" lIns="0" tIns="0" rIns="0" bIns="0" anchor="b" anchorCtr="0">
            <a:spAutoFit/>
          </a:bodyPr>
          <a:lstStyle/>
          <a:p>
            <a:pPr lvl="0"/>
            <a:fld id="{00000000-1234-1234-1234-123412341234}" type="slidenum">
              <a:rPr lang="en-US"/>
              <a:pPr lvl="0"/>
              <a:t>35</a:t>
            </a:fld>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8"/>
          <p:cNvSpPr txBox="1">
            <a:spLocks noGrp="1"/>
          </p:cNvSpPr>
          <p:nvPr>
            <p:ph type="title"/>
          </p:nvPr>
        </p:nvSpPr>
        <p:spPr>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sz="3800" dirty="0"/>
              <a:t>ABC Context for Evidence-Based Interventions</a:t>
            </a:r>
            <a:endParaRPr sz="3800" dirty="0"/>
          </a:p>
        </p:txBody>
      </p:sp>
      <p:pic>
        <p:nvPicPr>
          <p:cNvPr id="539" name="Google Shape;539;p38" descr="This table is structured the same as the previous slide, but instead gives recommendations on how to better respond to the situation: use a teacher mindfulness moment rather than reacting right away. "/>
          <p:cNvPicPr preferRelativeResize="0"/>
          <p:nvPr/>
        </p:nvPicPr>
        <p:blipFill rotWithShape="1">
          <a:blip r:embed="rId3" cstate="screen">
            <a:clrChange>
              <a:clrFrom>
                <a:srgbClr val="FFFFFF"/>
              </a:clrFrom>
              <a:clrTo>
                <a:srgbClr val="FFFFFF">
                  <a:alpha val="0"/>
                </a:srgbClr>
              </a:clrTo>
            </a:clrChange>
            <a:alphaModFix/>
            <a:extLst>
              <a:ext uri="{28A0092B-C50C-407E-A947-70E740481C1C}">
                <a14:useLocalDpi xmlns:a14="http://schemas.microsoft.com/office/drawing/2010/main"/>
              </a:ext>
            </a:extLst>
          </a:blip>
          <a:srcRect l="1293" t="12504" r="-1293" b="585"/>
          <a:stretch/>
        </p:blipFill>
        <p:spPr>
          <a:xfrm>
            <a:off x="965897" y="901700"/>
            <a:ext cx="10451403" cy="5471259"/>
          </a:xfrm>
          <a:prstGeom prst="rect">
            <a:avLst/>
          </a:prstGeom>
          <a:noFill/>
          <a:ln>
            <a:noFill/>
          </a:ln>
        </p:spPr>
      </p:pic>
      <p:sp>
        <p:nvSpPr>
          <p:cNvPr id="538" name="Google Shape;538;p38"/>
          <p:cNvSpPr txBox="1">
            <a:spLocks noGrp="1"/>
          </p:cNvSpPr>
          <p:nvPr>
            <p:ph type="sldNum" idx="12"/>
          </p:nvPr>
        </p:nvSpPr>
        <p:spPr>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36</a:t>
            </a:fld>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9"/>
          <p:cNvSpPr txBox="1">
            <a:spLocks noGrp="1"/>
          </p:cNvSpPr>
          <p:nvPr>
            <p:ph type="title"/>
          </p:nvPr>
        </p:nvSpPr>
        <p:spPr>
          <a:xfrm>
            <a:off x="393075" y="39325"/>
            <a:ext cx="11276100" cy="11265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Promising Findings</a:t>
            </a:r>
            <a:endParaRPr dirty="0"/>
          </a:p>
        </p:txBody>
      </p:sp>
      <p:pic>
        <p:nvPicPr>
          <p:cNvPr id="547" name="Google Shape;547;p39" descr="A graph that shows discipline referral risk for black students has decreased from 2019 to 2020. "/>
          <p:cNvPicPr preferRelativeResize="0"/>
          <p:nvPr/>
        </p:nvPicPr>
        <p:blipFill rotWithShape="1">
          <a:blip r:embed="rId3" cstate="screen">
            <a:alphaModFix/>
            <a:extLst>
              <a:ext uri="{28A0092B-C50C-407E-A947-70E740481C1C}">
                <a14:useLocalDpi xmlns:a14="http://schemas.microsoft.com/office/drawing/2010/main"/>
              </a:ext>
            </a:extLst>
          </a:blip>
          <a:srcRect l="28891" t="1078"/>
          <a:stretch/>
        </p:blipFill>
        <p:spPr>
          <a:xfrm>
            <a:off x="2410300" y="952300"/>
            <a:ext cx="7241651" cy="5273050"/>
          </a:xfrm>
          <a:prstGeom prst="rect">
            <a:avLst/>
          </a:prstGeom>
          <a:noFill/>
          <a:ln>
            <a:noFill/>
          </a:ln>
        </p:spPr>
      </p:pic>
      <p:sp>
        <p:nvSpPr>
          <p:cNvPr id="546" name="Google Shape;546;p39"/>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37</a:t>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0"/>
          <p:cNvSpPr txBox="1">
            <a:spLocks noGrp="1"/>
          </p:cNvSpPr>
          <p:nvPr>
            <p:ph type="title"/>
          </p:nvPr>
        </p:nvSpPr>
        <p:spPr>
          <a:xfrm>
            <a:off x="457950" y="186125"/>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Summary</a:t>
            </a:r>
            <a:endParaRPr dirty="0"/>
          </a:p>
        </p:txBody>
      </p:sp>
      <p:sp>
        <p:nvSpPr>
          <p:cNvPr id="554" name="Google Shape;554;p40"/>
          <p:cNvSpPr txBox="1">
            <a:spLocks noGrp="1"/>
          </p:cNvSpPr>
          <p:nvPr>
            <p:ph type="body" idx="1"/>
          </p:nvPr>
        </p:nvSpPr>
        <p:spPr>
          <a:xfrm>
            <a:off x="457200" y="1371600"/>
            <a:ext cx="11274600" cy="4572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1800"/>
              </a:spcBef>
              <a:spcAft>
                <a:spcPts val="0"/>
              </a:spcAft>
              <a:buSzPts val="1800"/>
              <a:buNone/>
            </a:pPr>
            <a:endParaRPr dirty="0"/>
          </a:p>
        </p:txBody>
      </p:sp>
      <p:sp>
        <p:nvSpPr>
          <p:cNvPr id="555" name="Google Shape;555;p40"/>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38</a:t>
            </a:fld>
            <a:endParaRPr dirty="0"/>
          </a:p>
        </p:txBody>
      </p:sp>
      <p:pic>
        <p:nvPicPr>
          <p:cNvPr id="556" name="Google Shape;556;p40">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t="13520" r="3226"/>
          <a:stretch/>
        </p:blipFill>
        <p:spPr>
          <a:xfrm>
            <a:off x="0" y="0"/>
            <a:ext cx="12192000" cy="5905500"/>
          </a:xfrm>
          <a:prstGeom prst="rect">
            <a:avLst/>
          </a:prstGeom>
          <a:noFill/>
          <a:ln>
            <a:noFill/>
          </a:ln>
        </p:spPr>
      </p:pic>
      <p:pic>
        <p:nvPicPr>
          <p:cNvPr id="557" name="Google Shape;557;p40">
            <a:extLst>
              <a:ext uri="{C183D7F6-B498-43B3-948B-1728B52AA6E4}">
                <adec:decorative xmlns:adec="http://schemas.microsoft.com/office/drawing/2017/decorative" val="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96575" y="0"/>
            <a:ext cx="5195425" cy="591886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2"/>
          <p:cNvSpPr txBox="1">
            <a:spLocks noGrp="1"/>
          </p:cNvSpPr>
          <p:nvPr>
            <p:ph type="title"/>
          </p:nvPr>
        </p:nvSpPr>
        <p:spPr>
          <a:xfrm>
            <a:off x="4002258" y="1089661"/>
            <a:ext cx="7275300" cy="2650800"/>
          </a:xfrm>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SzPts val="5000"/>
              <a:buNone/>
            </a:pPr>
            <a:r>
              <a:rPr lang="en-US" dirty="0"/>
              <a:t>Q&amp;A</a:t>
            </a:r>
            <a:endParaRPr dirty="0"/>
          </a:p>
        </p:txBody>
      </p:sp>
      <p:sp>
        <p:nvSpPr>
          <p:cNvPr id="582" name="Google Shape;582;p42"/>
          <p:cNvSpPr txBox="1">
            <a:spLocks noGrp="1"/>
          </p:cNvSpPr>
          <p:nvPr>
            <p:ph type="body" idx="1"/>
          </p:nvPr>
        </p:nvSpPr>
        <p:spPr>
          <a:xfrm>
            <a:off x="4002258" y="4016326"/>
            <a:ext cx="7275300" cy="1899000"/>
          </a:xfrm>
          <a:prstGeom prst="rect">
            <a:avLst/>
          </a:prstGeom>
          <a:noFill/>
          <a:ln>
            <a:noFill/>
          </a:ln>
        </p:spPr>
        <p:txBody>
          <a:bodyPr spcFirstLastPara="1" wrap="square" lIns="0" tIns="0" rIns="0" bIns="0" anchor="t" anchorCtr="0">
            <a:normAutofit/>
          </a:bodyPr>
          <a:lstStyle/>
          <a:p>
            <a:pPr marL="0" lvl="0" indent="0" algn="l" rtl="0">
              <a:lnSpc>
                <a:spcPct val="125000"/>
              </a:lnSpc>
              <a:spcBef>
                <a:spcPts val="0"/>
              </a:spcBef>
              <a:spcAft>
                <a:spcPts val="0"/>
              </a:spcAft>
              <a:buSzPts val="3700"/>
              <a:buNone/>
            </a:pPr>
            <a:r>
              <a:rPr lang="en-US" dirty="0"/>
              <a:t> </a:t>
            </a:r>
            <a:endParaRPr dirty="0"/>
          </a:p>
        </p:txBody>
      </p:sp>
      <p:sp>
        <p:nvSpPr>
          <p:cNvPr id="583" name="Google Shape;583;p42"/>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39</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5"/>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chemeClr val="dk1"/>
              </a:buClr>
              <a:buSzPts val="4200"/>
              <a:buFont typeface="Calibri"/>
              <a:buNone/>
            </a:pPr>
            <a:r>
              <a:rPr lang="en-US" dirty="0"/>
              <a:t>What is school mental health?</a:t>
            </a:r>
            <a:endParaRPr dirty="0"/>
          </a:p>
        </p:txBody>
      </p:sp>
      <p:pic>
        <p:nvPicPr>
          <p:cNvPr id="195" name="Google Shape;195;p5" descr="Social + Emotional + Behavioral = allows students to function effectively in schools and be good, productive citizens "/>
          <p:cNvPicPr preferRelativeResize="0"/>
          <p:nvPr/>
        </p:nvPicPr>
        <p:blipFill rotWithShape="1">
          <a:blip r:embed="rId3">
            <a:alphaModFix/>
          </a:blip>
          <a:srcRect/>
          <a:stretch/>
        </p:blipFill>
        <p:spPr>
          <a:xfrm>
            <a:off x="668525" y="1413950"/>
            <a:ext cx="6567149" cy="3934225"/>
          </a:xfrm>
          <a:prstGeom prst="rect">
            <a:avLst/>
          </a:prstGeom>
          <a:noFill/>
          <a:ln>
            <a:noFill/>
          </a:ln>
        </p:spPr>
      </p:pic>
      <p:pic>
        <p:nvPicPr>
          <p:cNvPr id="196" name="Google Shape;196;p5">
            <a:extLst>
              <a:ext uri="{C183D7F6-B498-43B3-948B-1728B52AA6E4}">
                <adec:decorative xmlns:adec="http://schemas.microsoft.com/office/drawing/2017/decorative" val="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81900" y="1385775"/>
            <a:ext cx="4152900" cy="4152900"/>
          </a:xfrm>
          <a:prstGeom prst="rect">
            <a:avLst/>
          </a:prstGeom>
          <a:noFill/>
          <a:ln>
            <a:noFill/>
          </a:ln>
        </p:spPr>
      </p:pic>
      <p:sp>
        <p:nvSpPr>
          <p:cNvPr id="193" name="Google Shape;193;p5"/>
          <p:cNvSpPr txBox="1">
            <a:spLocks noGrp="1"/>
          </p:cNvSpPr>
          <p:nvPr>
            <p:ph type="body" idx="2"/>
          </p:nvPr>
        </p:nvSpPr>
        <p:spPr>
          <a:xfrm>
            <a:off x="457200" y="5751576"/>
            <a:ext cx="11274552"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chemeClr val="dk1"/>
              </a:buClr>
              <a:buSzPts val="1000"/>
              <a:buFont typeface="Arial"/>
              <a:buNone/>
            </a:pPr>
            <a:endParaRPr dirty="0"/>
          </a:p>
        </p:txBody>
      </p:sp>
      <p:sp>
        <p:nvSpPr>
          <p:cNvPr id="194" name="Google Shape;194;p5"/>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4</a:t>
            </a:fld>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43"/>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Thank you!</a:t>
            </a:r>
            <a:endParaRPr dirty="0"/>
          </a:p>
        </p:txBody>
      </p:sp>
      <p:sp>
        <p:nvSpPr>
          <p:cNvPr id="590" name="Google Shape;590;p43"/>
          <p:cNvSpPr txBox="1">
            <a:spLocks noGrp="1"/>
          </p:cNvSpPr>
          <p:nvPr>
            <p:ph type="body" idx="1"/>
          </p:nvPr>
        </p:nvSpPr>
        <p:spPr>
          <a:xfrm>
            <a:off x="457200" y="1371600"/>
            <a:ext cx="5369400" cy="4572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1800"/>
              </a:spcBef>
              <a:spcAft>
                <a:spcPts val="0"/>
              </a:spcAft>
              <a:buSzPts val="1800"/>
              <a:buNone/>
            </a:pPr>
            <a:r>
              <a:rPr lang="en-US" sz="3000" dirty="0"/>
              <a:t>Thank you for attending this session. Please complete this short survey to share feedback on the webinar and help us improve future events.</a:t>
            </a:r>
          </a:p>
          <a:p>
            <a:pPr marL="0" indent="0"/>
            <a:r>
              <a:rPr lang="en-US" sz="2000" u="sng" dirty="0">
                <a:solidFill>
                  <a:schemeClr val="hlink"/>
                </a:solidFill>
                <a:hlinkClick r:id="rId3"/>
              </a:rPr>
              <a:t>https://meadowscenter.ca1.qualtrics.com/jfe/form/SV_br8iLZNE5feYv6C</a:t>
            </a:r>
            <a:r>
              <a:rPr lang="en-US" sz="2000" dirty="0"/>
              <a:t> </a:t>
            </a:r>
          </a:p>
          <a:p>
            <a:pPr marL="0" lvl="0" indent="0" algn="l" rtl="0">
              <a:lnSpc>
                <a:spcPct val="100000"/>
              </a:lnSpc>
              <a:spcBef>
                <a:spcPts val="1800"/>
              </a:spcBef>
              <a:spcAft>
                <a:spcPts val="0"/>
              </a:spcAft>
              <a:buSzPts val="1800"/>
              <a:buNone/>
            </a:pPr>
            <a:endParaRPr sz="3000" dirty="0"/>
          </a:p>
        </p:txBody>
      </p:sp>
      <p:pic>
        <p:nvPicPr>
          <p:cNvPr id="592" name="Google Shape;592;p43" descr="QR code for evaluation survey. https://meadowscenter.ca1.qualtrics.com/jfe/form/SV_br8iLZNE5feYv6C &#10;"/>
          <p:cNvPicPr preferRelativeResize="0"/>
          <p:nvPr/>
        </p:nvPicPr>
        <p:blipFill rotWithShape="1">
          <a:blip r:embed="rId4">
            <a:alphaModFix/>
          </a:blip>
          <a:srcRect/>
          <a:stretch/>
        </p:blipFill>
        <p:spPr>
          <a:xfrm>
            <a:off x="7307775" y="1507638"/>
            <a:ext cx="4299925" cy="4299925"/>
          </a:xfrm>
          <a:prstGeom prst="rect">
            <a:avLst/>
          </a:prstGeom>
          <a:noFill/>
          <a:ln>
            <a:noFill/>
          </a:ln>
        </p:spPr>
      </p:pic>
      <p:sp>
        <p:nvSpPr>
          <p:cNvPr id="591" name="Google Shape;591;p43"/>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40</a:t>
            </a:fld>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44"/>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chemeClr val="dk1"/>
              </a:buClr>
              <a:buSzPts val="4200"/>
              <a:buFont typeface="Calibri"/>
              <a:buNone/>
            </a:pPr>
            <a:r>
              <a:rPr lang="en-US" dirty="0"/>
              <a:t>NCII Disclaimer</a:t>
            </a:r>
            <a:endParaRPr dirty="0"/>
          </a:p>
        </p:txBody>
      </p:sp>
      <p:sp>
        <p:nvSpPr>
          <p:cNvPr id="601" name="Google Shape;601;p44"/>
          <p:cNvSpPr txBox="1">
            <a:spLocks noGrp="1"/>
          </p:cNvSpPr>
          <p:nvPr>
            <p:ph type="body" idx="1"/>
          </p:nvPr>
        </p:nvSpPr>
        <p:spPr>
          <a:xfrm>
            <a:off x="457200" y="1371600"/>
            <a:ext cx="11274552" cy="4343400"/>
          </a:xfrm>
          <a:prstGeom prst="rect">
            <a:avLst/>
          </a:prstGeom>
          <a:noFill/>
          <a:ln>
            <a:noFill/>
          </a:ln>
        </p:spPr>
        <p:txBody>
          <a:bodyPr spcFirstLastPara="1" wrap="square" lIns="0" tIns="0" rIns="0" bIns="0" anchor="t" anchorCtr="0">
            <a:normAutofit/>
          </a:bodyPr>
          <a:lstStyle/>
          <a:p>
            <a:pPr marL="0" lvl="0" indent="0" algn="l" rtl="0">
              <a:lnSpc>
                <a:spcPct val="125000"/>
              </a:lnSpc>
              <a:spcBef>
                <a:spcPts val="0"/>
              </a:spcBef>
              <a:spcAft>
                <a:spcPts val="0"/>
              </a:spcAft>
              <a:buClr>
                <a:schemeClr val="accent1"/>
              </a:buClr>
              <a:buSzPts val="2600"/>
              <a:buNone/>
            </a:pPr>
            <a:r>
              <a:rPr lang="en-US" dirty="0"/>
              <a:t>This presentation was produced under the U.S. Department of Education, Office of Special Education Programs, Award No. H326Q260001. Celia Rosenquist serves as the project officer. The views expressed herein do not necessarily represent the positions or policies of the U.S. Department of Education. No official endorsement by the U.S. Department of Education of any product, commodity, service, or enterprise mentioned in this resource is intended or should be inferred.</a:t>
            </a:r>
            <a:endParaRPr dirty="0"/>
          </a:p>
        </p:txBody>
      </p:sp>
      <p:pic>
        <p:nvPicPr>
          <p:cNvPr id="603" name="Google Shape;603;p4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Rectangle 2">
            <a:extLst>
              <a:ext uri="{FF2B5EF4-FFF2-40B4-BE49-F238E27FC236}">
                <a16:creationId xmlns:a16="http://schemas.microsoft.com/office/drawing/2014/main" id="{49E9C966-096A-6C31-41DE-85F238C6A6A6}"/>
              </a:ext>
              <a:ext uri="{C183D7F6-B498-43B3-948B-1728B52AA6E4}">
                <adec:decorative xmlns:adec="http://schemas.microsoft.com/office/drawing/2017/decorative" val="1"/>
              </a:ext>
            </a:extLst>
          </p:cNvPr>
          <p:cNvSpPr/>
          <p:nvPr/>
        </p:nvSpPr>
        <p:spPr>
          <a:xfrm>
            <a:off x="11731752" y="6718300"/>
            <a:ext cx="339598" cy="1397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602;p44">
            <a:extLst>
              <a:ext uri="{FF2B5EF4-FFF2-40B4-BE49-F238E27FC236}">
                <a16:creationId xmlns:a16="http://schemas.microsoft.com/office/drawing/2014/main" id="{91CDE615-FE6C-7D49-42DA-3B037CFC6294}"/>
              </a:ext>
            </a:extLst>
          </p:cNvPr>
          <p:cNvSpPr txBox="1">
            <a:spLocks noGrp="1"/>
          </p:cNvSpPr>
          <p:nvPr>
            <p:ph type="sldNum" idx="12"/>
          </p:nvPr>
        </p:nvSpPr>
        <p:spPr>
          <a:xfrm>
            <a:off x="11531600" y="6704112"/>
            <a:ext cx="360294" cy="153888"/>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smtClean="0"/>
              <a:t>41</a:t>
            </a:fld>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1"/>
          <p:cNvSpPr txBox="1">
            <a:spLocks noGrp="1"/>
          </p:cNvSpPr>
          <p:nvPr>
            <p:ph type="title"/>
          </p:nvPr>
        </p:nvSpPr>
        <p:spPr>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chemeClr val="dk1"/>
              </a:buClr>
              <a:buSzPts val="4200"/>
              <a:buFont typeface="Calibri"/>
              <a:buNone/>
            </a:pPr>
            <a:r>
              <a:rPr lang="en-US" dirty="0"/>
              <a:t>References </a:t>
            </a:r>
            <a:endParaRPr dirty="0"/>
          </a:p>
        </p:txBody>
      </p:sp>
      <p:sp>
        <p:nvSpPr>
          <p:cNvPr id="566" name="Google Shape;566;p41"/>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None/>
            </a:pPr>
            <a:r>
              <a:rPr lang="en-US" dirty="0"/>
              <a:t>Centers for Disease Control and Prevention. (2024). </a:t>
            </a:r>
            <a:r>
              <a:rPr lang="en-US" i="1" dirty="0"/>
              <a:t>Youth risk behavior survey data summary and trends report: 2013–2023.</a:t>
            </a:r>
            <a:r>
              <a:rPr lang="en-US" dirty="0"/>
              <a:t> U.S. Department of Health and Human Services.</a:t>
            </a:r>
            <a:endParaRPr dirty="0"/>
          </a:p>
          <a:p>
            <a:pPr marL="457200" lvl="0" indent="-457200" algn="l" rtl="0">
              <a:lnSpc>
                <a:spcPct val="100000"/>
              </a:lnSpc>
              <a:spcBef>
                <a:spcPts val="1200"/>
              </a:spcBef>
              <a:spcAft>
                <a:spcPts val="0"/>
              </a:spcAft>
              <a:buSzPts val="1800"/>
              <a:buNone/>
            </a:pPr>
            <a:r>
              <a:rPr lang="en-US" dirty="0"/>
              <a:t>Cook, C. R., Coco, S., Zhang, Y., Fiat, A. E., Duong, M. T., Renshaw, T. L., Long, A. C., &amp; Frank, S. (2018a). Cultivating positive teacher</a:t>
            </a:r>
            <a:r>
              <a:rPr lang="en-US" i="1" dirty="0"/>
              <a:t>–</a:t>
            </a:r>
            <a:r>
              <a:rPr lang="en-US" dirty="0"/>
              <a:t>student relationships: Preliminary evaluation of the establish-maintain-restore (EMR) method. </a:t>
            </a:r>
            <a:r>
              <a:rPr lang="en-US" i="1" dirty="0"/>
              <a:t>School Psychology Review</a:t>
            </a:r>
            <a:r>
              <a:rPr lang="en-US" dirty="0"/>
              <a:t>, </a:t>
            </a:r>
            <a:r>
              <a:rPr lang="en-US" i="1" dirty="0"/>
              <a:t>47</a:t>
            </a:r>
            <a:r>
              <a:rPr lang="en-US" dirty="0"/>
              <a:t>(3), 226</a:t>
            </a:r>
            <a:r>
              <a:rPr lang="en-US" i="1" dirty="0"/>
              <a:t>–</a:t>
            </a:r>
            <a:r>
              <a:rPr lang="en-US" dirty="0"/>
              <a:t>243. </a:t>
            </a:r>
            <a:endParaRPr dirty="0"/>
          </a:p>
          <a:p>
            <a:pPr marL="457200" lvl="0" indent="-457200" algn="l" rtl="0">
              <a:lnSpc>
                <a:spcPct val="100000"/>
              </a:lnSpc>
              <a:spcBef>
                <a:spcPts val="1200"/>
              </a:spcBef>
              <a:spcAft>
                <a:spcPts val="0"/>
              </a:spcAft>
              <a:buSzPts val="1800"/>
              <a:buNone/>
            </a:pPr>
            <a:r>
              <a:rPr lang="en-US" dirty="0"/>
              <a:t>Cook, C. R., Fiat, A., Larson, M., Daikos, C., Slemrod, T., Holland, E. A., Thayer, A. J., &amp; Renshaw, T. (2018b). Positive greetings at the door: Evaluation of a low-cost, high yield proactive classroom management strategy. </a:t>
            </a:r>
            <a:r>
              <a:rPr lang="en-US" i="1" dirty="0"/>
              <a:t>Journal of Positive Behavior Interventions</a:t>
            </a:r>
            <a:r>
              <a:rPr lang="en-US" dirty="0"/>
              <a:t>, </a:t>
            </a:r>
            <a:r>
              <a:rPr lang="en-US" i="1" dirty="0"/>
              <a:t>20</a:t>
            </a:r>
            <a:r>
              <a:rPr lang="en-US" dirty="0"/>
              <a:t>(3), 149</a:t>
            </a:r>
            <a:r>
              <a:rPr lang="en-US" i="1" dirty="0"/>
              <a:t>–</a:t>
            </a:r>
            <a:r>
              <a:rPr lang="en-US" dirty="0"/>
              <a:t>159.  </a:t>
            </a:r>
          </a:p>
          <a:p>
            <a:pPr marL="460375" marR="0" indent="-460375" algn="l">
              <a:spcBef>
                <a:spcPts val="1200"/>
              </a:spcBef>
              <a:spcAft>
                <a:spcPts val="0"/>
              </a:spcAft>
            </a:pPr>
            <a:r>
              <a:rPr lang="en-US" b="0" i="0" dirty="0">
                <a:solidFill>
                  <a:srgbClr val="242424"/>
                </a:solidFill>
                <a:effectLst/>
                <a:latin typeface="inherit"/>
              </a:rPr>
              <a:t>Dunst, C. J., Annas, K., Wilkie, H., &amp; Hamby, D. W. (2019). Scoping review of the core</a:t>
            </a:r>
            <a:r>
              <a:rPr lang="en-US" dirty="0">
                <a:solidFill>
                  <a:srgbClr val="242424"/>
                </a:solidFill>
                <a:latin typeface="Aptos" panose="020B0004020202020204" pitchFamily="34" charset="0"/>
              </a:rPr>
              <a:t> </a:t>
            </a:r>
            <a:r>
              <a:rPr lang="en-US" b="0" i="0" dirty="0">
                <a:solidFill>
                  <a:srgbClr val="242424"/>
                </a:solidFill>
                <a:effectLst/>
                <a:latin typeface="inherit"/>
              </a:rPr>
              <a:t>elements of technical assistance models and frameworks. </a:t>
            </a:r>
            <a:r>
              <a:rPr lang="en-US" b="0" i="1" dirty="0">
                <a:solidFill>
                  <a:srgbClr val="242424"/>
                </a:solidFill>
                <a:effectLst/>
                <a:latin typeface="inherit"/>
              </a:rPr>
              <a:t>World Journal of</a:t>
            </a:r>
            <a:r>
              <a:rPr lang="en-US" dirty="0">
                <a:solidFill>
                  <a:srgbClr val="242424"/>
                </a:solidFill>
                <a:latin typeface="Aptos" panose="020B0004020202020204" pitchFamily="34" charset="0"/>
              </a:rPr>
              <a:t> </a:t>
            </a:r>
            <a:r>
              <a:rPr lang="en-US" b="0" i="1" dirty="0">
                <a:solidFill>
                  <a:srgbClr val="242424"/>
                </a:solidFill>
                <a:effectLst/>
                <a:latin typeface="inherit"/>
              </a:rPr>
              <a:t>Education</a:t>
            </a:r>
            <a:r>
              <a:rPr lang="en-US" b="0" i="0" dirty="0">
                <a:solidFill>
                  <a:srgbClr val="242424"/>
                </a:solidFill>
                <a:effectLst/>
                <a:latin typeface="inherit"/>
              </a:rPr>
              <a:t>, </a:t>
            </a:r>
            <a:r>
              <a:rPr lang="en-US" b="0" i="1" dirty="0">
                <a:solidFill>
                  <a:srgbClr val="242424"/>
                </a:solidFill>
                <a:effectLst/>
                <a:latin typeface="inherit"/>
              </a:rPr>
              <a:t>9</a:t>
            </a:r>
            <a:r>
              <a:rPr lang="en-US" b="0" i="0" dirty="0">
                <a:solidFill>
                  <a:srgbClr val="242424"/>
                </a:solidFill>
                <a:effectLst/>
                <a:latin typeface="inherit"/>
              </a:rPr>
              <a:t>(2), 109</a:t>
            </a:r>
            <a:r>
              <a:rPr lang="en-US" i="1" dirty="0"/>
              <a:t>–</a:t>
            </a:r>
            <a:r>
              <a:rPr lang="en-US" b="0" i="0" dirty="0">
                <a:solidFill>
                  <a:srgbClr val="242424"/>
                </a:solidFill>
                <a:effectLst/>
                <a:latin typeface="inherit"/>
              </a:rPr>
              <a:t>122. </a:t>
            </a:r>
            <a:r>
              <a:rPr lang="en-US" b="0" i="0" u="sng" dirty="0">
                <a:solidFill>
                  <a:srgbClr val="0000FF"/>
                </a:solidFill>
                <a:effectLst/>
                <a:latin typeface="inherit"/>
                <a:hlinkClick r:id="rId3" tooltip="Original URL: https://doi.org/10.5430/wje.v9n2p109. Click or tap if you trust this link."/>
              </a:rPr>
              <a:t>https://doi.org/10.5430/wje.v9n2p109</a:t>
            </a:r>
            <a:endParaRPr lang="en-US" dirty="0"/>
          </a:p>
          <a:p>
            <a:pPr marL="457200" lvl="0" indent="-457200" algn="l" rtl="0">
              <a:lnSpc>
                <a:spcPct val="100000"/>
              </a:lnSpc>
              <a:spcBef>
                <a:spcPts val="1200"/>
              </a:spcBef>
              <a:spcAft>
                <a:spcPts val="0"/>
              </a:spcAft>
              <a:buSzPts val="1800"/>
              <a:buNone/>
            </a:pPr>
            <a:r>
              <a:rPr lang="en-US" dirty="0"/>
              <a:t>Fuchs, D., Fuchs, L. S., Mathes, P. G., &amp; Simmons, D. C. (1997). Peer-assisted learning strategies: Making classrooms more responsive to diversity. </a:t>
            </a:r>
            <a:r>
              <a:rPr lang="en-US" i="1" dirty="0"/>
              <a:t>American Educational Research Journal</a:t>
            </a:r>
            <a:r>
              <a:rPr lang="en-US" dirty="0"/>
              <a:t>, </a:t>
            </a:r>
            <a:r>
              <a:rPr lang="en-US" i="1" dirty="0"/>
              <a:t>34</a:t>
            </a:r>
            <a:r>
              <a:rPr lang="en-US" dirty="0"/>
              <a:t>(1), 174</a:t>
            </a:r>
            <a:r>
              <a:rPr lang="en-US" i="1" dirty="0"/>
              <a:t>–</a:t>
            </a:r>
            <a:r>
              <a:rPr lang="en-US" dirty="0"/>
              <a:t>206. </a:t>
            </a:r>
            <a:endParaRPr dirty="0"/>
          </a:p>
          <a:p>
            <a:pPr marL="457200" lvl="0" indent="-457200" algn="l" rtl="0">
              <a:lnSpc>
                <a:spcPct val="100000"/>
              </a:lnSpc>
              <a:spcBef>
                <a:spcPts val="1200"/>
              </a:spcBef>
              <a:spcAft>
                <a:spcPts val="0"/>
              </a:spcAft>
              <a:buSzPts val="1800"/>
              <a:buNone/>
            </a:pPr>
            <a:r>
              <a:rPr lang="en-US" dirty="0"/>
              <a:t>Fuchs. L. S., Fuchs, D., Bentz, J., Phillips, N. B., &amp; Hamlett, C. L. (1994). The nature of student interactions during peer tutoring with and without prior training and experience. </a:t>
            </a:r>
            <a:r>
              <a:rPr lang="en-US" i="1" dirty="0"/>
              <a:t>American Educational Research Journal</a:t>
            </a:r>
            <a:r>
              <a:rPr lang="en-US" dirty="0"/>
              <a:t>, </a:t>
            </a:r>
            <a:r>
              <a:rPr lang="en-US" i="1" dirty="0"/>
              <a:t>31</a:t>
            </a:r>
            <a:r>
              <a:rPr lang="en-US" dirty="0"/>
              <a:t>(1), 75</a:t>
            </a:r>
            <a:r>
              <a:rPr lang="en-US" i="1" dirty="0"/>
              <a:t>–</a:t>
            </a:r>
            <a:r>
              <a:rPr lang="en-US" dirty="0"/>
              <a:t>103. </a:t>
            </a:r>
            <a:endParaRPr dirty="0"/>
          </a:p>
          <a:p>
            <a:pPr marL="457200" lvl="0" indent="-457200" algn="l" rtl="0">
              <a:lnSpc>
                <a:spcPct val="100000"/>
              </a:lnSpc>
              <a:spcBef>
                <a:spcPts val="1800"/>
              </a:spcBef>
              <a:spcAft>
                <a:spcPts val="0"/>
              </a:spcAft>
              <a:buSzPts val="1800"/>
              <a:buNone/>
            </a:pPr>
            <a:endParaRPr sz="1600" dirty="0"/>
          </a:p>
          <a:p>
            <a:pPr marL="457200" lvl="0" indent="-457200" algn="l" rtl="0">
              <a:lnSpc>
                <a:spcPct val="100000"/>
              </a:lnSpc>
              <a:spcBef>
                <a:spcPts val="1800"/>
              </a:spcBef>
              <a:spcAft>
                <a:spcPts val="0"/>
              </a:spcAft>
              <a:buSzPts val="1800"/>
              <a:buNone/>
            </a:pPr>
            <a:endParaRPr sz="1600" dirty="0"/>
          </a:p>
          <a:p>
            <a:pPr marL="457200" lvl="0" indent="-457200" algn="l" rtl="0">
              <a:lnSpc>
                <a:spcPct val="100000"/>
              </a:lnSpc>
              <a:spcBef>
                <a:spcPts val="1800"/>
              </a:spcBef>
              <a:spcAft>
                <a:spcPts val="0"/>
              </a:spcAft>
              <a:buSzPts val="1800"/>
              <a:buNone/>
            </a:pPr>
            <a:endParaRPr sz="1600" dirty="0"/>
          </a:p>
          <a:p>
            <a:pPr marL="457200" lvl="0" indent="-457200" algn="l" rtl="0">
              <a:lnSpc>
                <a:spcPct val="100000"/>
              </a:lnSpc>
              <a:spcBef>
                <a:spcPts val="1800"/>
              </a:spcBef>
              <a:spcAft>
                <a:spcPts val="0"/>
              </a:spcAft>
              <a:buSzPts val="1800"/>
              <a:buNone/>
            </a:pPr>
            <a:endParaRPr sz="1600" dirty="0"/>
          </a:p>
        </p:txBody>
      </p:sp>
      <p:sp>
        <p:nvSpPr>
          <p:cNvPr id="567" name="Google Shape;567;p41"/>
          <p:cNvSpPr txBox="1">
            <a:spLocks noGrp="1"/>
          </p:cNvSpPr>
          <p:nvPr>
            <p:ph type="sldNum" idx="12"/>
          </p:nvPr>
        </p:nvSpPr>
        <p:spPr>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42</a:t>
            </a:fld>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0a961d9fec_7_5"/>
          <p:cNvSpPr txBox="1">
            <a:spLocks noGrp="1"/>
          </p:cNvSpPr>
          <p:nvPr>
            <p:ph type="title"/>
          </p:nvPr>
        </p:nvSpPr>
        <p:spPr>
          <a:prstGeom prst="rect">
            <a:avLst/>
          </a:prstGeom>
        </p:spPr>
        <p:txBody>
          <a:bodyPr spcFirstLastPara="1" wrap="square" lIns="0" tIns="0" rIns="0" bIns="0" anchor="ctr" anchorCtr="0">
            <a:normAutofit/>
          </a:bodyPr>
          <a:lstStyle/>
          <a:p>
            <a:pPr marL="0" lvl="0" indent="0" algn="ctr" rtl="0">
              <a:spcBef>
                <a:spcPts val="0"/>
              </a:spcBef>
              <a:spcAft>
                <a:spcPts val="0"/>
              </a:spcAft>
              <a:buClr>
                <a:schemeClr val="dk1"/>
              </a:buClr>
              <a:buSzPts val="4200"/>
              <a:buFont typeface="Calibri"/>
              <a:buNone/>
            </a:pPr>
            <a:r>
              <a:rPr lang="en-US" dirty="0"/>
              <a:t>References 2 </a:t>
            </a:r>
            <a:endParaRPr dirty="0"/>
          </a:p>
        </p:txBody>
      </p:sp>
      <p:sp>
        <p:nvSpPr>
          <p:cNvPr id="574" name="Google Shape;574;g30a961d9fec_7_5"/>
          <p:cNvSpPr txBox="1">
            <a:spLocks noGrp="1"/>
          </p:cNvSpPr>
          <p:nvPr>
            <p:ph type="body" idx="1"/>
          </p:nvPr>
        </p:nvSpPr>
        <p:spPr>
          <a:prstGeom prst="rect">
            <a:avLst/>
          </a:prstGeom>
        </p:spPr>
        <p:txBody>
          <a:bodyPr spcFirstLastPara="1" wrap="square" lIns="0" tIns="0" rIns="0" bIns="0" anchor="t" anchorCtr="0">
            <a:noAutofit/>
          </a:bodyPr>
          <a:lstStyle/>
          <a:p>
            <a:pPr marL="0">
              <a:spcBef>
                <a:spcPts val="0"/>
              </a:spcBef>
            </a:pPr>
            <a:r>
              <a:rPr lang="en-US" dirty="0"/>
              <a:t>Gauthier, T., Meyer, R. M. L., Grefe, D., &amp; Gold, J. I. (2015). An on-the-job mindfulness-based intervention for pediatric 	ICU nurses: A pilot. </a:t>
            </a:r>
            <a:r>
              <a:rPr lang="en-US" i="1" dirty="0"/>
              <a:t>Journal of Pediatric Nursing</a:t>
            </a:r>
            <a:r>
              <a:rPr lang="en-US" dirty="0"/>
              <a:t>, </a:t>
            </a:r>
            <a:r>
              <a:rPr lang="en-US" i="1" dirty="0"/>
              <a:t>30</a:t>
            </a:r>
            <a:r>
              <a:rPr lang="en-US" dirty="0"/>
              <a:t>(2), 402</a:t>
            </a:r>
            <a:r>
              <a:rPr lang="en-US" i="1" dirty="0"/>
              <a:t>–</a:t>
            </a:r>
            <a:r>
              <a:rPr lang="en-US" dirty="0"/>
              <a:t>409. </a:t>
            </a:r>
          </a:p>
          <a:p>
            <a:pPr marL="0" marR="0" algn="l">
              <a:spcBef>
                <a:spcPts val="1200"/>
              </a:spcBef>
              <a:spcAft>
                <a:spcPts val="0"/>
              </a:spcAft>
            </a:pPr>
            <a:r>
              <a:rPr lang="en-US" sz="1800" b="0" i="0" dirty="0">
                <a:solidFill>
                  <a:srgbClr val="242424"/>
                </a:solidFill>
                <a:effectLst/>
                <a:latin typeface="inherit"/>
              </a:rPr>
              <a:t>Graves, S., &amp; Moore, A. (2018). How do you know what works, works for you? An investigation into the attitudes of </a:t>
            </a:r>
            <a:r>
              <a:rPr lang="en-US" dirty="0">
                <a:solidFill>
                  <a:srgbClr val="242424"/>
                </a:solidFill>
                <a:latin typeface="inherit"/>
              </a:rPr>
              <a:t>	</a:t>
            </a:r>
            <a:r>
              <a:rPr lang="en-US" sz="1800" b="0" i="0" dirty="0">
                <a:solidFill>
                  <a:srgbClr val="242424"/>
                </a:solidFill>
                <a:effectLst/>
                <a:latin typeface="inherit"/>
              </a:rPr>
              <a:t>senior leaders to using research evidence to inform teaching and learning in schools. </a:t>
            </a:r>
            <a:r>
              <a:rPr lang="en-US" sz="1800" b="0" i="1" dirty="0">
                <a:solidFill>
                  <a:srgbClr val="242424"/>
                </a:solidFill>
                <a:effectLst/>
                <a:latin typeface="inherit"/>
              </a:rPr>
              <a:t>School Leadership &amp; </a:t>
            </a:r>
            <a:r>
              <a:rPr lang="en-US" i="1" dirty="0">
                <a:solidFill>
                  <a:srgbClr val="242424"/>
                </a:solidFill>
                <a:latin typeface="inherit"/>
              </a:rPr>
              <a:t>	</a:t>
            </a:r>
            <a:r>
              <a:rPr lang="en-US" sz="1800" b="0" i="1" dirty="0">
                <a:solidFill>
                  <a:srgbClr val="242424"/>
                </a:solidFill>
                <a:effectLst/>
                <a:latin typeface="inherit"/>
              </a:rPr>
              <a:t>Management</a:t>
            </a:r>
            <a:r>
              <a:rPr lang="en-US" sz="1800" b="0" i="0" dirty="0">
                <a:solidFill>
                  <a:srgbClr val="242424"/>
                </a:solidFill>
                <a:effectLst/>
                <a:latin typeface="inherit"/>
              </a:rPr>
              <a:t>, </a:t>
            </a:r>
            <a:r>
              <a:rPr lang="en-US" sz="1800" b="0" i="1" dirty="0">
                <a:solidFill>
                  <a:srgbClr val="242424"/>
                </a:solidFill>
                <a:effectLst/>
                <a:latin typeface="inherit"/>
              </a:rPr>
              <a:t>38</a:t>
            </a:r>
            <a:r>
              <a:rPr lang="en-US" sz="1800" b="0" i="0" dirty="0">
                <a:solidFill>
                  <a:srgbClr val="242424"/>
                </a:solidFill>
                <a:effectLst/>
                <a:latin typeface="inherit"/>
              </a:rPr>
              <a:t>(3), 259</a:t>
            </a:r>
            <a:r>
              <a:rPr lang="en-US" i="1" dirty="0"/>
              <a:t>–</a:t>
            </a:r>
            <a:r>
              <a:rPr lang="en-US" sz="1800" b="0" i="0" dirty="0">
                <a:solidFill>
                  <a:srgbClr val="242424"/>
                </a:solidFill>
                <a:effectLst/>
                <a:latin typeface="inherit"/>
              </a:rPr>
              <a:t>277.</a:t>
            </a:r>
            <a:r>
              <a:rPr lang="en-US" dirty="0">
                <a:solidFill>
                  <a:srgbClr val="242424"/>
                </a:solidFill>
                <a:latin typeface="Aptos" panose="020B0004020202020204" pitchFamily="34" charset="0"/>
              </a:rPr>
              <a:t> </a:t>
            </a:r>
            <a:r>
              <a:rPr lang="en-US" sz="1800" b="0" i="0" u="sng" dirty="0">
                <a:solidFill>
                  <a:srgbClr val="0000FF"/>
                </a:solidFill>
                <a:effectLst/>
                <a:latin typeface="inherit"/>
                <a:hlinkClick r:id="rId3" tooltip="Original URL: https://doi.org/10.1080/13632434.2017.1366438. Click or tap if you trust this link."/>
              </a:rPr>
              <a:t>https://doi.org/10.1080/13632434.2017.1366438</a:t>
            </a:r>
            <a:endParaRPr lang="en-US" dirty="0"/>
          </a:p>
          <a:p>
            <a:pPr marL="457200" lvl="0" indent="-457200" algn="l" rtl="0">
              <a:spcBef>
                <a:spcPts val="1200"/>
              </a:spcBef>
              <a:spcAft>
                <a:spcPts val="0"/>
              </a:spcAft>
              <a:buNone/>
            </a:pPr>
            <a:r>
              <a:rPr lang="en-US" dirty="0"/>
              <a:t>Korthagen, F. (2016). Inconvenient truths about teacher learning: Towards professional development 3.0. </a:t>
            </a:r>
            <a:r>
              <a:rPr lang="en-US" i="1" dirty="0"/>
              <a:t>Teachers and Teaching</a:t>
            </a:r>
            <a:r>
              <a:rPr lang="en-US" dirty="0"/>
              <a:t>, </a:t>
            </a:r>
            <a:r>
              <a:rPr lang="en-US" i="1" dirty="0"/>
              <a:t>23</a:t>
            </a:r>
            <a:r>
              <a:rPr lang="en-US" dirty="0"/>
              <a:t>(4), 387</a:t>
            </a:r>
            <a:r>
              <a:rPr lang="en-US" i="1" dirty="0"/>
              <a:t>–</a:t>
            </a:r>
            <a:r>
              <a:rPr lang="en-US" dirty="0"/>
              <a:t>405.</a:t>
            </a:r>
            <a:endParaRPr dirty="0"/>
          </a:p>
          <a:p>
            <a:pPr marL="457200" lvl="0" indent="-457200" algn="l" rtl="0">
              <a:spcBef>
                <a:spcPts val="1200"/>
              </a:spcBef>
              <a:spcAft>
                <a:spcPts val="0"/>
              </a:spcAft>
              <a:buNone/>
            </a:pPr>
            <a:r>
              <a:rPr lang="en-US" dirty="0"/>
              <a:t>Lane, K. L. (2018). Special series: Effective low-intensity strategies to enhance school success. </a:t>
            </a:r>
            <a:r>
              <a:rPr lang="en-US" i="1" dirty="0"/>
              <a:t>Beyond Behavior</a:t>
            </a:r>
            <a:r>
              <a:rPr lang="en-US" dirty="0"/>
              <a:t>, </a:t>
            </a:r>
            <a:r>
              <a:rPr lang="en-US" i="1" dirty="0"/>
              <a:t>27</a:t>
            </a:r>
            <a:r>
              <a:rPr lang="en-US" dirty="0"/>
              <a:t>(3), 127</a:t>
            </a:r>
            <a:r>
              <a:rPr lang="en-US" i="1" dirty="0"/>
              <a:t>–</a:t>
            </a:r>
            <a:r>
              <a:rPr lang="en-US" dirty="0"/>
              <a:t>176. </a:t>
            </a:r>
            <a:endParaRPr dirty="0"/>
          </a:p>
          <a:p>
            <a:pPr marL="457200" lvl="0" indent="-457200" algn="l" rtl="0">
              <a:spcBef>
                <a:spcPts val="1200"/>
              </a:spcBef>
              <a:spcAft>
                <a:spcPts val="0"/>
              </a:spcAft>
              <a:buNone/>
            </a:pPr>
            <a:r>
              <a:rPr lang="en-US" dirty="0"/>
              <a:t>McIntosh, K., Girvan, E. J., Fairbanks Falcon, S., McDaniel, S. C., Smolkowski, K., Bastable, E., Santiago-Rosario, M. R., Izzard, S., Austin, S. C., Nese, R. N. T., &amp; Baldy, T. S. (2021). Equity-focused PBIS approach reduces racial inequities in school discipline: A randomized controlled trial. </a:t>
            </a:r>
            <a:r>
              <a:rPr lang="en-US" i="1" dirty="0"/>
              <a:t>School Psychology</a:t>
            </a:r>
            <a:r>
              <a:rPr lang="en-US" dirty="0"/>
              <a:t>, </a:t>
            </a:r>
            <a:r>
              <a:rPr lang="en-US" i="1" dirty="0"/>
              <a:t>36</a:t>
            </a:r>
            <a:r>
              <a:rPr lang="en-US" dirty="0"/>
              <a:t>(6), 433–444. </a:t>
            </a:r>
          </a:p>
          <a:p>
            <a:pPr marL="457200" lvl="0" indent="-457200" algn="l" rtl="0">
              <a:spcBef>
                <a:spcPts val="1800"/>
              </a:spcBef>
              <a:spcAft>
                <a:spcPts val="0"/>
              </a:spcAft>
              <a:buNone/>
            </a:pPr>
            <a:endParaRPr lang="en-US" dirty="0"/>
          </a:p>
          <a:p>
            <a:pPr marL="0" marR="0" algn="l">
              <a:spcBef>
                <a:spcPts val="0"/>
              </a:spcBef>
              <a:spcAft>
                <a:spcPts val="0"/>
              </a:spcAft>
            </a:pPr>
            <a:r>
              <a:rPr lang="en-US" sz="1800" b="0" i="0" dirty="0">
                <a:solidFill>
                  <a:srgbClr val="242424"/>
                </a:solidFill>
                <a:effectLst/>
                <a:latin typeface="inherit"/>
              </a:rPr>
              <a:t> </a:t>
            </a:r>
            <a:endParaRPr lang="en-US" sz="1800" b="0" i="0" dirty="0">
              <a:solidFill>
                <a:srgbClr val="242424"/>
              </a:solidFill>
              <a:effectLst/>
              <a:latin typeface="Aptos" panose="020B0004020202020204" pitchFamily="34" charset="0"/>
            </a:endParaRPr>
          </a:p>
        </p:txBody>
      </p:sp>
      <p:sp>
        <p:nvSpPr>
          <p:cNvPr id="575" name="Google Shape;575;g30a961d9fec_7_5"/>
          <p:cNvSpPr txBox="1">
            <a:spLocks noGrp="1"/>
          </p:cNvSpPr>
          <p:nvPr>
            <p:ph type="sldNum" idx="12"/>
          </p:nvPr>
        </p:nvSpPr>
        <p:spPr>
          <a:prstGeom prst="rect">
            <a:avLst/>
          </a:prstGeom>
        </p:spPr>
        <p:txBody>
          <a:bodyPr spcFirstLastPara="1" wrap="square" lIns="0" tIns="0" rIns="0" bIns="0" anchor="b" anchorCtr="0">
            <a:spAutoFit/>
          </a:bodyPr>
          <a:lstStyle/>
          <a:p>
            <a:pPr marL="0" lvl="0" indent="0" algn="r" rtl="0">
              <a:spcBef>
                <a:spcPts val="0"/>
              </a:spcBef>
              <a:spcAft>
                <a:spcPts val="0"/>
              </a:spcAft>
              <a:buClr>
                <a:srgbClr val="000000"/>
              </a:buClr>
              <a:buSzPts val="1000"/>
              <a:buFont typeface="Arial"/>
              <a:buNone/>
            </a:pPr>
            <a:fld id="{00000000-1234-1234-1234-123412341234}" type="slidenum">
              <a:rPr lang="en-US"/>
              <a:t>43</a:t>
            </a:fld>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2">
          <a:extLst>
            <a:ext uri="{FF2B5EF4-FFF2-40B4-BE49-F238E27FC236}">
              <a16:creationId xmlns:a16="http://schemas.microsoft.com/office/drawing/2014/main" id="{ACC2E994-2E99-C312-FCB1-127190F8ABD9}"/>
            </a:ext>
          </a:extLst>
        </p:cNvPr>
        <p:cNvGrpSpPr/>
        <p:nvPr/>
      </p:nvGrpSpPr>
      <p:grpSpPr>
        <a:xfrm>
          <a:off x="0" y="0"/>
          <a:ext cx="0" cy="0"/>
          <a:chOff x="0" y="0"/>
          <a:chExt cx="0" cy="0"/>
        </a:xfrm>
      </p:grpSpPr>
      <p:sp>
        <p:nvSpPr>
          <p:cNvPr id="573" name="Google Shape;573;g30a961d9fec_7_5">
            <a:extLst>
              <a:ext uri="{FF2B5EF4-FFF2-40B4-BE49-F238E27FC236}">
                <a16:creationId xmlns:a16="http://schemas.microsoft.com/office/drawing/2014/main" id="{678DB6E1-D772-1162-D159-A4B4192C5333}"/>
              </a:ext>
            </a:extLst>
          </p:cNvPr>
          <p:cNvSpPr txBox="1">
            <a:spLocks noGrp="1"/>
          </p:cNvSpPr>
          <p:nvPr>
            <p:ph type="title"/>
          </p:nvPr>
        </p:nvSpPr>
        <p:spPr>
          <a:prstGeom prst="rect">
            <a:avLst/>
          </a:prstGeom>
        </p:spPr>
        <p:txBody>
          <a:bodyPr spcFirstLastPara="1" wrap="square" lIns="0" tIns="0" rIns="0" bIns="0" anchor="ctr" anchorCtr="0">
            <a:normAutofit/>
          </a:bodyPr>
          <a:lstStyle/>
          <a:p>
            <a:pPr marL="0" lvl="0" indent="0" algn="ctr" rtl="0">
              <a:spcBef>
                <a:spcPts val="0"/>
              </a:spcBef>
              <a:spcAft>
                <a:spcPts val="0"/>
              </a:spcAft>
              <a:buClr>
                <a:schemeClr val="dk1"/>
              </a:buClr>
              <a:buSzPts val="4200"/>
              <a:buFont typeface="Calibri"/>
              <a:buNone/>
            </a:pPr>
            <a:r>
              <a:rPr lang="en-US" dirty="0"/>
              <a:t>References 3 </a:t>
            </a:r>
            <a:endParaRPr dirty="0"/>
          </a:p>
        </p:txBody>
      </p:sp>
      <p:sp>
        <p:nvSpPr>
          <p:cNvPr id="574" name="Google Shape;574;g30a961d9fec_7_5">
            <a:extLst>
              <a:ext uri="{FF2B5EF4-FFF2-40B4-BE49-F238E27FC236}">
                <a16:creationId xmlns:a16="http://schemas.microsoft.com/office/drawing/2014/main" id="{BE037D99-0AB0-1E82-E23F-EAECFEE84B1E}"/>
              </a:ext>
            </a:extLst>
          </p:cNvPr>
          <p:cNvSpPr txBox="1">
            <a:spLocks noGrp="1"/>
          </p:cNvSpPr>
          <p:nvPr>
            <p:ph type="body" idx="1"/>
          </p:nvPr>
        </p:nvSpPr>
        <p:spPr>
          <a:prstGeom prst="rect">
            <a:avLst/>
          </a:prstGeom>
        </p:spPr>
        <p:txBody>
          <a:bodyPr spcFirstLastPara="1" wrap="square" lIns="0" tIns="0" rIns="0" bIns="0" anchor="t" anchorCtr="0">
            <a:noAutofit/>
          </a:bodyPr>
          <a:lstStyle/>
          <a:p>
            <a:pPr marL="460375" marR="0" indent="-460375" algn="l">
              <a:spcBef>
                <a:spcPts val="0"/>
              </a:spcBef>
              <a:spcAft>
                <a:spcPts val="0"/>
              </a:spcAft>
            </a:pPr>
            <a:r>
              <a:rPr lang="en-US" b="0" i="0" dirty="0">
                <a:solidFill>
                  <a:srgbClr val="444444"/>
                </a:solidFill>
                <a:effectLst/>
                <a:latin typeface="inherit"/>
              </a:rPr>
              <a:t>National Alliance on Mental Illness. (2023, April). </a:t>
            </a:r>
            <a:r>
              <a:rPr lang="en-US" b="0" i="1" dirty="0">
                <a:solidFill>
                  <a:srgbClr val="444444"/>
                </a:solidFill>
                <a:effectLst/>
                <a:latin typeface="inherit"/>
              </a:rPr>
              <a:t>Mental health by the numbers</a:t>
            </a:r>
            <a:r>
              <a:rPr lang="en-US" b="0" i="0" dirty="0">
                <a:solidFill>
                  <a:srgbClr val="444444"/>
                </a:solidFill>
                <a:effectLst/>
                <a:latin typeface="inherit"/>
              </a:rPr>
              <a:t>. </a:t>
            </a:r>
            <a:r>
              <a:rPr lang="en-US" b="0" i="0" dirty="0">
                <a:solidFill>
                  <a:srgbClr val="444444"/>
                </a:solidFill>
                <a:effectLst/>
                <a:latin typeface="inherit"/>
                <a:hlinkClick r:id="rId3"/>
              </a:rPr>
              <a:t>https://www.nami.org/About-Mental-Illness/Mental-Health-By-the-Numbers/#:~:text=1%20in%206%20U.S.%20youth%20aged%206-17%20experience,by%20age%2014%2C%20and%2075%25%20by%20age%2024</a:t>
            </a:r>
            <a:endParaRPr lang="en-US" b="0" i="0" dirty="0">
              <a:solidFill>
                <a:srgbClr val="444444"/>
              </a:solidFill>
              <a:effectLst/>
              <a:latin typeface="inherit"/>
            </a:endParaRPr>
          </a:p>
          <a:p>
            <a:pPr marL="460375" marR="0" indent="-460375" algn="l">
              <a:spcBef>
                <a:spcPts val="1200"/>
              </a:spcBef>
              <a:spcAft>
                <a:spcPts val="0"/>
              </a:spcAft>
            </a:pPr>
            <a:r>
              <a:rPr lang="en-US" b="0" i="0" dirty="0">
                <a:solidFill>
                  <a:srgbClr val="444444"/>
                </a:solidFill>
                <a:effectLst/>
                <a:latin typeface="inherit"/>
              </a:rPr>
              <a:t>National Association of School Psychologists. (2021). </a:t>
            </a:r>
            <a:r>
              <a:rPr lang="en-US" b="0" i="1" dirty="0">
                <a:solidFill>
                  <a:srgbClr val="444444"/>
                </a:solidFill>
                <a:effectLst/>
                <a:latin typeface="inherit"/>
              </a:rPr>
              <a:t>Comprehensive school-based </a:t>
            </a:r>
            <a:r>
              <a:rPr lang="en-US" i="1" dirty="0">
                <a:solidFill>
                  <a:srgbClr val="444444"/>
                </a:solidFill>
                <a:latin typeface="inherit"/>
              </a:rPr>
              <a:t>m</a:t>
            </a:r>
            <a:r>
              <a:rPr lang="en-US" b="0" i="1" dirty="0">
                <a:solidFill>
                  <a:srgbClr val="444444"/>
                </a:solidFill>
                <a:effectLst/>
                <a:latin typeface="inherit"/>
              </a:rPr>
              <a:t>ental and behavioral </a:t>
            </a:r>
            <a:r>
              <a:rPr lang="en-US" i="1" dirty="0">
                <a:solidFill>
                  <a:srgbClr val="444444"/>
                </a:solidFill>
                <a:latin typeface="inherit"/>
              </a:rPr>
              <a:t>h</a:t>
            </a:r>
            <a:r>
              <a:rPr lang="en-US" b="0" i="1" dirty="0">
                <a:solidFill>
                  <a:srgbClr val="444444"/>
                </a:solidFill>
                <a:effectLst/>
                <a:latin typeface="inherit"/>
              </a:rPr>
              <a:t>ealth </a:t>
            </a:r>
            <a:r>
              <a:rPr lang="en-US" i="1" dirty="0">
                <a:solidFill>
                  <a:srgbClr val="444444"/>
                </a:solidFill>
                <a:latin typeface="inherit"/>
              </a:rPr>
              <a:t>s</a:t>
            </a:r>
            <a:r>
              <a:rPr lang="en-US" b="0" i="1" dirty="0">
                <a:solidFill>
                  <a:srgbClr val="444444"/>
                </a:solidFill>
                <a:effectLst/>
                <a:latin typeface="inherit"/>
              </a:rPr>
              <a:t>ervices and school </a:t>
            </a:r>
            <a:r>
              <a:rPr lang="en-US" i="1" dirty="0">
                <a:solidFill>
                  <a:srgbClr val="444444"/>
                </a:solidFill>
                <a:latin typeface="inherit"/>
              </a:rPr>
              <a:t>p</a:t>
            </a:r>
            <a:r>
              <a:rPr lang="en-US" b="0" i="1" dirty="0">
                <a:solidFill>
                  <a:srgbClr val="444444"/>
                </a:solidFill>
                <a:effectLst/>
                <a:latin typeface="inherit"/>
              </a:rPr>
              <a:t>sychologists </a:t>
            </a:r>
            <a:r>
              <a:rPr lang="en-US" b="0" i="0" dirty="0">
                <a:solidFill>
                  <a:srgbClr val="444444"/>
                </a:solidFill>
                <a:effectLst/>
                <a:latin typeface="inherit"/>
              </a:rPr>
              <a:t>[Handout]. </a:t>
            </a:r>
            <a:r>
              <a:rPr lang="en-US" u="sng" dirty="0">
                <a:solidFill>
                  <a:schemeClr val="hlink"/>
                </a:solidFill>
                <a:hlinkClick r:id="rId4"/>
              </a:rPr>
              <a:t>https://www.nasponline.org/resources-and-publications/resources-and-podcasts/mental-and-behavioral-health/additional-resources/comprehensive-school-based-mental-and-behavioral-health-services-and-school-psychologists</a:t>
            </a:r>
            <a:endParaRPr lang="en-US" sz="1800" b="0" i="0" dirty="0">
              <a:solidFill>
                <a:srgbClr val="242424"/>
              </a:solidFill>
              <a:effectLst/>
              <a:latin typeface="inherit"/>
            </a:endParaRPr>
          </a:p>
          <a:p>
            <a:pPr marL="460375" marR="0" indent="-460375" algn="l">
              <a:spcBef>
                <a:spcPts val="1200"/>
              </a:spcBef>
              <a:spcAft>
                <a:spcPts val="0"/>
              </a:spcAft>
            </a:pPr>
            <a:r>
              <a:rPr lang="en-US" sz="1800" b="0" i="0" dirty="0">
                <a:solidFill>
                  <a:srgbClr val="242424"/>
                </a:solidFill>
                <a:effectLst/>
                <a:latin typeface="inherit"/>
              </a:rPr>
              <a:t>Neal, J. W., Neal, Z. P., Mills, K. J., Lawlor, J. A., &amp; McAlindon, K. (2019). What types of</a:t>
            </a:r>
            <a:r>
              <a:rPr lang="en-US" dirty="0">
                <a:solidFill>
                  <a:srgbClr val="242424"/>
                </a:solidFill>
                <a:latin typeface="Aptos" panose="020B0004020202020204" pitchFamily="34" charset="0"/>
              </a:rPr>
              <a:t> </a:t>
            </a:r>
            <a:r>
              <a:rPr lang="en-US" sz="1800" b="0" i="0" dirty="0">
                <a:solidFill>
                  <a:srgbClr val="242424"/>
                </a:solidFill>
                <a:effectLst/>
                <a:latin typeface="inherit"/>
              </a:rPr>
              <a:t>brokerage bridge the research-practice gap? The case of public school educators. </a:t>
            </a:r>
            <a:r>
              <a:rPr lang="en-US" sz="1800" b="0" i="1" dirty="0">
                <a:solidFill>
                  <a:srgbClr val="242424"/>
                </a:solidFill>
                <a:effectLst/>
                <a:latin typeface="inherit"/>
              </a:rPr>
              <a:t>Social</a:t>
            </a:r>
            <a:r>
              <a:rPr lang="en-US" dirty="0">
                <a:solidFill>
                  <a:srgbClr val="242424"/>
                </a:solidFill>
                <a:latin typeface="Aptos" panose="020B0004020202020204" pitchFamily="34" charset="0"/>
              </a:rPr>
              <a:t> </a:t>
            </a:r>
            <a:r>
              <a:rPr lang="en-US" sz="1800" b="0" i="1" dirty="0">
                <a:solidFill>
                  <a:srgbClr val="242424"/>
                </a:solidFill>
                <a:effectLst/>
                <a:latin typeface="inherit"/>
              </a:rPr>
              <a:t>Networks</a:t>
            </a:r>
            <a:r>
              <a:rPr lang="en-US" sz="1800" b="0" i="0" dirty="0">
                <a:solidFill>
                  <a:srgbClr val="242424"/>
                </a:solidFill>
                <a:effectLst/>
                <a:latin typeface="inherit"/>
              </a:rPr>
              <a:t>, </a:t>
            </a:r>
            <a:r>
              <a:rPr lang="en-US" sz="1800" b="0" i="1" dirty="0">
                <a:solidFill>
                  <a:srgbClr val="242424"/>
                </a:solidFill>
                <a:effectLst/>
                <a:latin typeface="inherit"/>
              </a:rPr>
              <a:t>59</a:t>
            </a:r>
            <a:r>
              <a:rPr lang="en-US" sz="1800" b="0" i="0" dirty="0">
                <a:solidFill>
                  <a:srgbClr val="242424"/>
                </a:solidFill>
                <a:effectLst/>
                <a:latin typeface="inherit"/>
              </a:rPr>
              <a:t>, 41</a:t>
            </a:r>
            <a:r>
              <a:rPr lang="en-US" i="1" dirty="0"/>
              <a:t>–</a:t>
            </a:r>
            <a:r>
              <a:rPr lang="en-US" sz="1800" b="0" i="0" dirty="0">
                <a:solidFill>
                  <a:srgbClr val="242424"/>
                </a:solidFill>
                <a:effectLst/>
                <a:latin typeface="inherit"/>
              </a:rPr>
              <a:t>49. </a:t>
            </a:r>
            <a:r>
              <a:rPr lang="en-US" sz="1800" b="0" i="0" u="sng" dirty="0">
                <a:solidFill>
                  <a:srgbClr val="0000FF"/>
                </a:solidFill>
                <a:effectLst/>
                <a:latin typeface="inherit"/>
                <a:hlinkClick r:id="rId5" tooltip="Original URL: https://doi.org/10.1016/j.socnet.2019.05.006. Click or tap if you trust this link."/>
              </a:rPr>
              <a:t>https://doi.org/10.1016/j.socnet.2019.05.006</a:t>
            </a:r>
            <a:endParaRPr lang="en-US" sz="1800" b="0" i="0" dirty="0">
              <a:solidFill>
                <a:srgbClr val="242424"/>
              </a:solidFill>
              <a:effectLst/>
              <a:latin typeface="Aptos" panose="020B0004020202020204" pitchFamily="34" charset="0"/>
            </a:endParaRPr>
          </a:p>
          <a:p>
            <a:pPr marL="461963" marR="0" indent="-461963" algn="l">
              <a:spcBef>
                <a:spcPts val="1200"/>
              </a:spcBef>
              <a:spcAft>
                <a:spcPts val="0"/>
              </a:spcAft>
            </a:pPr>
            <a:r>
              <a:rPr lang="en-US" sz="1800" b="0" i="0" dirty="0">
                <a:solidFill>
                  <a:srgbClr val="242424"/>
                </a:solidFill>
                <a:effectLst/>
                <a:latin typeface="inherit"/>
              </a:rPr>
              <a:t>Orr, L. L., Olsen, R. B., Bell, S. H., Schmid, I., Shivji, A., &amp; Stuart, E. A. (2019). Using the</a:t>
            </a:r>
            <a:r>
              <a:rPr lang="en-US" dirty="0">
                <a:solidFill>
                  <a:srgbClr val="242424"/>
                </a:solidFill>
                <a:latin typeface="Aptos" panose="020B0004020202020204" pitchFamily="34" charset="0"/>
              </a:rPr>
              <a:t> </a:t>
            </a:r>
            <a:r>
              <a:rPr lang="en-US" sz="1800" b="0" i="0" dirty="0">
                <a:solidFill>
                  <a:srgbClr val="242424"/>
                </a:solidFill>
                <a:effectLst/>
                <a:latin typeface="inherit"/>
              </a:rPr>
              <a:t>results from rigorous multisite evaluations to inform local policy decisions. </a:t>
            </a:r>
            <a:r>
              <a:rPr lang="en-US" sz="1800" b="0" i="1" dirty="0">
                <a:solidFill>
                  <a:srgbClr val="242424"/>
                </a:solidFill>
                <a:effectLst/>
                <a:latin typeface="inherit"/>
              </a:rPr>
              <a:t>Journal of</a:t>
            </a:r>
            <a:r>
              <a:rPr lang="en-US" dirty="0">
                <a:solidFill>
                  <a:srgbClr val="242424"/>
                </a:solidFill>
                <a:latin typeface="Aptos" panose="020B0004020202020204" pitchFamily="34" charset="0"/>
              </a:rPr>
              <a:t> </a:t>
            </a:r>
            <a:r>
              <a:rPr lang="en-US" sz="1800" b="0" i="1" dirty="0">
                <a:solidFill>
                  <a:srgbClr val="242424"/>
                </a:solidFill>
                <a:effectLst/>
                <a:latin typeface="inherit"/>
              </a:rPr>
              <a:t>Policy Analysis and Management</a:t>
            </a:r>
            <a:r>
              <a:rPr lang="en-US" sz="1800" b="0" i="0" dirty="0">
                <a:solidFill>
                  <a:srgbClr val="242424"/>
                </a:solidFill>
                <a:effectLst/>
                <a:latin typeface="inherit"/>
              </a:rPr>
              <a:t>, </a:t>
            </a:r>
            <a:r>
              <a:rPr lang="en-US" sz="1800" b="0" i="1" dirty="0">
                <a:solidFill>
                  <a:srgbClr val="242424"/>
                </a:solidFill>
                <a:effectLst/>
                <a:latin typeface="inherit"/>
              </a:rPr>
              <a:t>38</a:t>
            </a:r>
            <a:r>
              <a:rPr lang="en-US" sz="1800" b="0" i="0" dirty="0">
                <a:solidFill>
                  <a:srgbClr val="242424"/>
                </a:solidFill>
                <a:effectLst/>
                <a:latin typeface="inherit"/>
              </a:rPr>
              <a:t>(4), </a:t>
            </a:r>
            <a:br>
              <a:rPr lang="en-US" sz="1800" b="0" i="0" dirty="0">
                <a:solidFill>
                  <a:srgbClr val="242424"/>
                </a:solidFill>
                <a:effectLst/>
                <a:latin typeface="inherit"/>
              </a:rPr>
            </a:br>
            <a:r>
              <a:rPr lang="en-US" sz="1800" b="0" i="0" dirty="0">
                <a:solidFill>
                  <a:srgbClr val="242424"/>
                </a:solidFill>
                <a:effectLst/>
                <a:latin typeface="inherit"/>
              </a:rPr>
              <a:t>978</a:t>
            </a:r>
            <a:r>
              <a:rPr lang="en-US" i="1" dirty="0"/>
              <a:t>–</a:t>
            </a:r>
            <a:r>
              <a:rPr lang="en-US" sz="1800" b="0" i="0" dirty="0">
                <a:solidFill>
                  <a:srgbClr val="242424"/>
                </a:solidFill>
                <a:effectLst/>
                <a:latin typeface="inherit"/>
              </a:rPr>
              <a:t>1003. </a:t>
            </a:r>
            <a:r>
              <a:rPr lang="en-US" sz="1800" b="0" i="0" u="sng" dirty="0">
                <a:solidFill>
                  <a:srgbClr val="0000FF"/>
                </a:solidFill>
                <a:effectLst/>
                <a:latin typeface="inherit"/>
                <a:hlinkClick r:id="rId6" tooltip="Original URL: https://doi.org/10.1002/pam.22154. Click or tap if you trust this link."/>
              </a:rPr>
              <a:t>https://doi.org/10.1002/pam.22154</a:t>
            </a:r>
            <a:endParaRPr lang="en-US" dirty="0"/>
          </a:p>
          <a:p>
            <a:pPr marL="0" lvl="0" indent="0" algn="l" rtl="0">
              <a:spcBef>
                <a:spcPts val="1800"/>
              </a:spcBef>
              <a:spcAft>
                <a:spcPts val="0"/>
              </a:spcAft>
              <a:buNone/>
            </a:pPr>
            <a:endParaRPr lang="en-US" dirty="0"/>
          </a:p>
          <a:p>
            <a:pPr marL="0" lvl="0" indent="0" algn="l" rtl="0">
              <a:spcBef>
                <a:spcPts val="1800"/>
              </a:spcBef>
              <a:spcAft>
                <a:spcPts val="0"/>
              </a:spcAft>
              <a:buNone/>
            </a:pPr>
            <a:r>
              <a:rPr lang="en-US" dirty="0"/>
              <a:t> </a:t>
            </a:r>
          </a:p>
          <a:p>
            <a:pPr marL="0" marR="0" algn="l">
              <a:spcBef>
                <a:spcPts val="0"/>
              </a:spcBef>
              <a:spcAft>
                <a:spcPts val="0"/>
              </a:spcAft>
            </a:pPr>
            <a:endParaRPr lang="en-US" sz="1800" b="0" i="0" dirty="0">
              <a:solidFill>
                <a:srgbClr val="242424"/>
              </a:solidFill>
              <a:effectLst/>
              <a:latin typeface="Aptos" panose="020B0004020202020204" pitchFamily="34" charset="0"/>
            </a:endParaRPr>
          </a:p>
        </p:txBody>
      </p:sp>
      <p:sp>
        <p:nvSpPr>
          <p:cNvPr id="575" name="Google Shape;575;g30a961d9fec_7_5">
            <a:extLst>
              <a:ext uri="{FF2B5EF4-FFF2-40B4-BE49-F238E27FC236}">
                <a16:creationId xmlns:a16="http://schemas.microsoft.com/office/drawing/2014/main" id="{F83A021C-1580-DA6D-322A-08A209134B55}"/>
              </a:ext>
            </a:extLst>
          </p:cNvPr>
          <p:cNvSpPr txBox="1">
            <a:spLocks noGrp="1"/>
          </p:cNvSpPr>
          <p:nvPr>
            <p:ph type="sldNum" idx="12"/>
          </p:nvPr>
        </p:nvSpPr>
        <p:spPr>
          <a:prstGeom prst="rect">
            <a:avLst/>
          </a:prstGeom>
        </p:spPr>
        <p:txBody>
          <a:bodyPr spcFirstLastPara="1" wrap="square" lIns="0" tIns="0" rIns="0" bIns="0" anchor="b" anchorCtr="0">
            <a:spAutoFit/>
          </a:bodyPr>
          <a:lstStyle/>
          <a:p>
            <a:pPr marL="0" lvl="0" indent="0" algn="r" rtl="0">
              <a:spcBef>
                <a:spcPts val="0"/>
              </a:spcBef>
              <a:spcAft>
                <a:spcPts val="0"/>
              </a:spcAft>
              <a:buClr>
                <a:srgbClr val="000000"/>
              </a:buClr>
              <a:buSzPts val="1000"/>
              <a:buFont typeface="Arial"/>
              <a:buNone/>
            </a:pPr>
            <a:fld id="{00000000-1234-1234-1234-123412341234}" type="slidenum">
              <a:rPr lang="en-US"/>
              <a:t>44</a:t>
            </a:fld>
            <a:endParaRPr dirty="0"/>
          </a:p>
        </p:txBody>
      </p:sp>
    </p:spTree>
    <p:extLst>
      <p:ext uri="{BB962C8B-B14F-4D97-AF65-F5344CB8AC3E}">
        <p14:creationId xmlns:p14="http://schemas.microsoft.com/office/powerpoint/2010/main" val="4022166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2">
          <a:extLst>
            <a:ext uri="{FF2B5EF4-FFF2-40B4-BE49-F238E27FC236}">
              <a16:creationId xmlns:a16="http://schemas.microsoft.com/office/drawing/2014/main" id="{ACC2E994-2E99-C312-FCB1-127190F8ABD9}"/>
            </a:ext>
          </a:extLst>
        </p:cNvPr>
        <p:cNvGrpSpPr/>
        <p:nvPr/>
      </p:nvGrpSpPr>
      <p:grpSpPr>
        <a:xfrm>
          <a:off x="0" y="0"/>
          <a:ext cx="0" cy="0"/>
          <a:chOff x="0" y="0"/>
          <a:chExt cx="0" cy="0"/>
        </a:xfrm>
      </p:grpSpPr>
      <p:sp>
        <p:nvSpPr>
          <p:cNvPr id="573" name="Google Shape;573;g30a961d9fec_7_5">
            <a:extLst>
              <a:ext uri="{FF2B5EF4-FFF2-40B4-BE49-F238E27FC236}">
                <a16:creationId xmlns:a16="http://schemas.microsoft.com/office/drawing/2014/main" id="{678DB6E1-D772-1162-D159-A4B4192C5333}"/>
              </a:ext>
            </a:extLst>
          </p:cNvPr>
          <p:cNvSpPr txBox="1">
            <a:spLocks noGrp="1"/>
          </p:cNvSpPr>
          <p:nvPr>
            <p:ph type="title"/>
          </p:nvPr>
        </p:nvSpPr>
        <p:spPr>
          <a:prstGeom prst="rect">
            <a:avLst/>
          </a:prstGeom>
        </p:spPr>
        <p:txBody>
          <a:bodyPr spcFirstLastPara="1" wrap="square" lIns="0" tIns="0" rIns="0" bIns="0" anchor="ctr" anchorCtr="0">
            <a:normAutofit/>
          </a:bodyPr>
          <a:lstStyle/>
          <a:p>
            <a:pPr marL="0" lvl="0" indent="0" algn="ctr" rtl="0">
              <a:spcBef>
                <a:spcPts val="0"/>
              </a:spcBef>
              <a:spcAft>
                <a:spcPts val="0"/>
              </a:spcAft>
              <a:buClr>
                <a:schemeClr val="dk1"/>
              </a:buClr>
              <a:buSzPts val="4200"/>
              <a:buFont typeface="Calibri"/>
              <a:buNone/>
            </a:pPr>
            <a:r>
              <a:rPr lang="en-US" dirty="0"/>
              <a:t>References 4 </a:t>
            </a:r>
            <a:endParaRPr dirty="0"/>
          </a:p>
        </p:txBody>
      </p:sp>
      <p:sp>
        <p:nvSpPr>
          <p:cNvPr id="574" name="Google Shape;574;g30a961d9fec_7_5">
            <a:extLst>
              <a:ext uri="{FF2B5EF4-FFF2-40B4-BE49-F238E27FC236}">
                <a16:creationId xmlns:a16="http://schemas.microsoft.com/office/drawing/2014/main" id="{BE037D99-0AB0-1E82-E23F-EAECFEE84B1E}"/>
              </a:ext>
            </a:extLst>
          </p:cNvPr>
          <p:cNvSpPr txBox="1">
            <a:spLocks noGrp="1"/>
          </p:cNvSpPr>
          <p:nvPr>
            <p:ph type="body" idx="1"/>
          </p:nvPr>
        </p:nvSpPr>
        <p:spPr>
          <a:prstGeom prst="rect">
            <a:avLst/>
          </a:prstGeom>
        </p:spPr>
        <p:txBody>
          <a:bodyPr spcFirstLastPara="1" wrap="square" lIns="0" tIns="0" rIns="0" bIns="0" anchor="t" anchorCtr="0">
            <a:noAutofit/>
          </a:bodyPr>
          <a:lstStyle/>
          <a:p>
            <a:pPr marL="0" lvl="0" indent="0" algn="l" rtl="0">
              <a:spcBef>
                <a:spcPts val="1200"/>
              </a:spcBef>
              <a:spcAft>
                <a:spcPts val="0"/>
              </a:spcAft>
              <a:buNone/>
            </a:pPr>
            <a:r>
              <a:rPr lang="en-US" dirty="0"/>
              <a:t>Sprague, J. (2014). Integrating PBIS and restorative discipline. </a:t>
            </a:r>
            <a:r>
              <a:rPr lang="en-US" i="1" dirty="0"/>
              <a:t>The Special Edge: Student Behavior</a:t>
            </a:r>
            <a:r>
              <a:rPr lang="en-US" dirty="0"/>
              <a:t>, 11</a:t>
            </a:r>
            <a:r>
              <a:rPr lang="en-US" i="1" dirty="0"/>
              <a:t>–</a:t>
            </a:r>
            <a:r>
              <a:rPr lang="en-US" dirty="0"/>
              <a:t>15. </a:t>
            </a:r>
          </a:p>
          <a:p>
            <a:pPr marL="461963" lvl="0" indent="-461963" algn="l" rtl="0">
              <a:spcBef>
                <a:spcPts val="1200"/>
              </a:spcBef>
              <a:spcAft>
                <a:spcPts val="0"/>
              </a:spcAft>
              <a:buNone/>
            </a:pPr>
            <a:r>
              <a:rPr lang="en-US" dirty="0"/>
              <a:t>U.S. Department of Education, Office of Special Education and Rehabilitative Services. (2021). </a:t>
            </a:r>
            <a:r>
              <a:rPr lang="en-US" i="1" dirty="0"/>
              <a:t>Supporting child and student social, emotional, behavioral, and mental health needs. </a:t>
            </a:r>
            <a:r>
              <a:rPr lang="en-US" dirty="0">
                <a:hlinkClick r:id="rId3"/>
              </a:rPr>
              <a:t>https://www.pbis.org/resource/supporting-child-and-student-social-emotional-behavioral-and-mental-health-needs</a:t>
            </a:r>
            <a:endParaRPr lang="en-US" dirty="0"/>
          </a:p>
          <a:p>
            <a:pPr marL="461963" lvl="0" indent="-461963" algn="l" rtl="0">
              <a:spcBef>
                <a:spcPts val="1200"/>
              </a:spcBef>
              <a:spcAft>
                <a:spcPts val="0"/>
              </a:spcAft>
              <a:buNone/>
            </a:pPr>
            <a:r>
              <a:rPr lang="en-US" dirty="0"/>
              <a:t>von der </a:t>
            </a:r>
            <a:r>
              <a:rPr lang="en-US" dirty="0" err="1"/>
              <a:t>Embse</a:t>
            </a:r>
            <a:r>
              <a:rPr lang="en-US" dirty="0"/>
              <a:t>, N. &amp; Latimer, J. (</a:t>
            </a:r>
            <a:r>
              <a:rPr lang="en-US" dirty="0" err="1"/>
              <a:t>n.d</a:t>
            </a:r>
            <a:r>
              <a:rPr lang="en-US" dirty="0"/>
              <a:t>). Consultation Resource Guide for School Leadership Teams. </a:t>
            </a:r>
            <a:r>
              <a:rPr lang="en-US" i="1" dirty="0"/>
              <a:t>University of South Florida.</a:t>
            </a:r>
            <a:r>
              <a:rPr lang="en-US" dirty="0"/>
              <a:t> </a:t>
            </a:r>
            <a:r>
              <a:rPr lang="en-US" dirty="0">
                <a:hlinkClick r:id="rId4"/>
              </a:rPr>
              <a:t>smhc-consultation-resource-guide.pdf</a:t>
            </a:r>
            <a:endParaRPr lang="en-US" dirty="0"/>
          </a:p>
          <a:p>
            <a:pPr marL="0" lvl="0" indent="0" algn="l" rtl="0">
              <a:spcBef>
                <a:spcPts val="1800"/>
              </a:spcBef>
              <a:spcAft>
                <a:spcPts val="0"/>
              </a:spcAft>
              <a:buNone/>
            </a:pPr>
            <a:endParaRPr lang="en-US" dirty="0"/>
          </a:p>
          <a:p>
            <a:pPr marL="0" lvl="0" indent="0" algn="l" rtl="0">
              <a:spcBef>
                <a:spcPts val="1800"/>
              </a:spcBef>
              <a:spcAft>
                <a:spcPts val="0"/>
              </a:spcAft>
              <a:buNone/>
            </a:pPr>
            <a:r>
              <a:rPr lang="en-US" dirty="0"/>
              <a:t> </a:t>
            </a:r>
          </a:p>
          <a:p>
            <a:pPr marL="0" marR="0" algn="l">
              <a:spcBef>
                <a:spcPts val="0"/>
              </a:spcBef>
              <a:spcAft>
                <a:spcPts val="0"/>
              </a:spcAft>
            </a:pPr>
            <a:endParaRPr lang="en-US" sz="1800" b="0" i="0" dirty="0">
              <a:solidFill>
                <a:srgbClr val="242424"/>
              </a:solidFill>
              <a:effectLst/>
              <a:latin typeface="Aptos" panose="020B0004020202020204" pitchFamily="34" charset="0"/>
            </a:endParaRPr>
          </a:p>
        </p:txBody>
      </p:sp>
      <p:sp>
        <p:nvSpPr>
          <p:cNvPr id="575" name="Google Shape;575;g30a961d9fec_7_5">
            <a:extLst>
              <a:ext uri="{FF2B5EF4-FFF2-40B4-BE49-F238E27FC236}">
                <a16:creationId xmlns:a16="http://schemas.microsoft.com/office/drawing/2014/main" id="{F83A021C-1580-DA6D-322A-08A209134B55}"/>
              </a:ext>
            </a:extLst>
          </p:cNvPr>
          <p:cNvSpPr txBox="1">
            <a:spLocks noGrp="1"/>
          </p:cNvSpPr>
          <p:nvPr>
            <p:ph type="sldNum" idx="12"/>
          </p:nvPr>
        </p:nvSpPr>
        <p:spPr>
          <a:prstGeom prst="rect">
            <a:avLst/>
          </a:prstGeom>
        </p:spPr>
        <p:txBody>
          <a:bodyPr spcFirstLastPara="1" wrap="square" lIns="0" tIns="0" rIns="0" bIns="0" anchor="b" anchorCtr="0">
            <a:spAutoFit/>
          </a:bodyPr>
          <a:lstStyle/>
          <a:p>
            <a:pPr marL="0" lvl="0" indent="0" algn="r" rtl="0">
              <a:spcBef>
                <a:spcPts val="0"/>
              </a:spcBef>
              <a:spcAft>
                <a:spcPts val="0"/>
              </a:spcAft>
              <a:buClr>
                <a:srgbClr val="000000"/>
              </a:buClr>
              <a:buSzPts val="1000"/>
              <a:buFont typeface="Arial"/>
              <a:buNone/>
            </a:pPr>
            <a:fld id="{00000000-1234-1234-1234-123412341234}" type="slidenum">
              <a:rPr lang="en-US"/>
              <a:t>45</a:t>
            </a:fld>
            <a:endParaRPr dirty="0"/>
          </a:p>
        </p:txBody>
      </p:sp>
    </p:spTree>
    <p:extLst>
      <p:ext uri="{BB962C8B-B14F-4D97-AF65-F5344CB8AC3E}">
        <p14:creationId xmlns:p14="http://schemas.microsoft.com/office/powerpoint/2010/main" val="86000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6"/>
          <p:cNvSpPr txBox="1">
            <a:spLocks noGrp="1"/>
          </p:cNvSpPr>
          <p:nvPr>
            <p:ph type="title"/>
          </p:nvPr>
        </p:nvSpPr>
        <p:spPr>
          <a:xfrm>
            <a:off x="457200" y="-12700"/>
            <a:ext cx="11276076" cy="711200"/>
          </a:xfrm>
          <a:noFill/>
          <a:ln>
            <a:noFill/>
          </a:ln>
        </p:spPr>
        <p:txBody>
          <a:bodyPr spcFirstLastPara="1" wrap="square" lIns="0" tIns="0" rIns="0" bIns="0" anchor="ctr" anchorCtr="0">
            <a:normAutofit fontScale="90000"/>
          </a:bodyPr>
          <a:lstStyle/>
          <a:p>
            <a:pPr lvl="0"/>
            <a:endParaRPr lang="en-US" dirty="0"/>
          </a:p>
          <a:p>
            <a:pPr lvl="0"/>
            <a:endParaRPr lang="en-US" dirty="0"/>
          </a:p>
          <a:p>
            <a:pPr lvl="0"/>
            <a:r>
              <a:rPr lang="en-US" sz="4700" dirty="0"/>
              <a:t>1 in 5 students faces mental health challenges</a:t>
            </a:r>
          </a:p>
          <a:p>
            <a:pPr lvl="0"/>
            <a:endParaRPr lang="en-US" dirty="0"/>
          </a:p>
        </p:txBody>
      </p:sp>
      <p:pic>
        <p:nvPicPr>
          <p:cNvPr id="207" name="Google Shape;207;p6">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70918" y="1290869"/>
            <a:ext cx="6047116" cy="4276261"/>
          </a:xfrm>
          <a:prstGeom prst="rect">
            <a:avLst/>
          </a:prstGeom>
          <a:noFill/>
          <a:ln>
            <a:noFill/>
          </a:ln>
        </p:spPr>
      </p:pic>
      <p:sp>
        <p:nvSpPr>
          <p:cNvPr id="206" name="Google Shape;206;p6"/>
          <p:cNvSpPr txBox="1">
            <a:spLocks noGrp="1"/>
          </p:cNvSpPr>
          <p:nvPr>
            <p:ph type="body" idx="2"/>
          </p:nvPr>
        </p:nvSpPr>
        <p:spPr>
          <a:noFill/>
          <a:ln>
            <a:noFill/>
          </a:ln>
        </p:spPr>
        <p:txBody>
          <a:bodyPr spcFirstLastPara="1" wrap="square" lIns="0" tIns="0" rIns="0" bIns="0" anchor="b" anchorCtr="0">
            <a:noAutofit/>
          </a:bodyPr>
          <a:lstStyle/>
          <a:p>
            <a:pPr marL="0" lvl="0" indent="0"/>
            <a:r>
              <a:rPr lang="en-US" i="1" dirty="0"/>
              <a:t>Source. </a:t>
            </a:r>
            <a:r>
              <a:rPr lang="en-US" dirty="0"/>
              <a:t>U.S. Department of Education, Office of Special Education and Rehabilitative Services (2021)</a:t>
            </a:r>
          </a:p>
        </p:txBody>
      </p:sp>
      <p:sp>
        <p:nvSpPr>
          <p:cNvPr id="205" name="Google Shape;205;p6"/>
          <p:cNvSpPr txBox="1">
            <a:spLocks noGrp="1"/>
          </p:cNvSpPr>
          <p:nvPr>
            <p:ph type="sldNum" idx="12"/>
          </p:nvPr>
        </p:nvSpPr>
        <p:spPr>
          <a:noFill/>
          <a:ln>
            <a:noFill/>
          </a:ln>
        </p:spPr>
        <p:txBody>
          <a:bodyPr spcFirstLastPara="1" wrap="square" lIns="0" tIns="0" rIns="0" bIns="0" anchor="b" anchorCtr="0">
            <a:spAutoFit/>
          </a:bodyPr>
          <a:lstStyle/>
          <a:p>
            <a:pPr lvl="0"/>
            <a:fld id="{00000000-1234-1234-1234-123412341234}" type="slidenum">
              <a:rPr lang="en-US"/>
              <a:pPr lvl="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7"/>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Youth Risk Behavior Survey Report (2013-2023)</a:t>
            </a:r>
            <a:endParaRPr dirty="0"/>
          </a:p>
        </p:txBody>
      </p:sp>
      <p:pic>
        <p:nvPicPr>
          <p:cNvPr id="217" name="Google Shape;217;p7" descr="in 2023, 4 in 10 high school students experienced persistent feelings of sadness or hopelessness. 2 in 10 students seriously considered attempting suicide and almost 1 in 10 students attempted suicide. "/>
          <p:cNvPicPr preferRelativeResize="0"/>
          <p:nvPr/>
        </p:nvPicPr>
        <p:blipFill rotWithShape="1">
          <a:blip r:embed="rId3">
            <a:alphaModFix/>
          </a:blip>
          <a:srcRect/>
          <a:stretch/>
        </p:blipFill>
        <p:spPr>
          <a:xfrm>
            <a:off x="0" y="1143000"/>
            <a:ext cx="11863601" cy="3749025"/>
          </a:xfrm>
          <a:prstGeom prst="rect">
            <a:avLst/>
          </a:prstGeom>
          <a:noFill/>
          <a:ln>
            <a:noFill/>
          </a:ln>
        </p:spPr>
      </p:pic>
      <p:sp>
        <p:nvSpPr>
          <p:cNvPr id="214" name="Google Shape;214;p7">
            <a:extLst>
              <a:ext uri="{C183D7F6-B498-43B3-948B-1728B52AA6E4}">
                <adec:decorative xmlns:adec="http://schemas.microsoft.com/office/drawing/2017/decorative" val="1"/>
              </a:ext>
            </a:extLst>
          </p:cNvPr>
          <p:cNvSpPr txBox="1">
            <a:spLocks noGrp="1"/>
          </p:cNvSpPr>
          <p:nvPr>
            <p:ph type="body" idx="1"/>
          </p:nvPr>
        </p:nvSpPr>
        <p:spPr>
          <a:xfrm>
            <a:off x="457200" y="1371600"/>
            <a:ext cx="11274600" cy="4343400"/>
          </a:xfrm>
          <a:prstGeom prst="rect">
            <a:avLst/>
          </a:prstGeom>
          <a:noFill/>
          <a:ln>
            <a:noFill/>
          </a:ln>
        </p:spPr>
        <p:txBody>
          <a:bodyPr spcFirstLastPara="1" wrap="square" lIns="0" tIns="0" rIns="0" bIns="0" anchor="t" anchorCtr="0">
            <a:normAutofit/>
          </a:bodyPr>
          <a:lstStyle/>
          <a:p>
            <a:pPr marL="0" lvl="0" indent="0" algn="l" rtl="0">
              <a:lnSpc>
                <a:spcPct val="125000"/>
              </a:lnSpc>
              <a:spcBef>
                <a:spcPts val="1800"/>
              </a:spcBef>
              <a:spcAft>
                <a:spcPts val="0"/>
              </a:spcAft>
              <a:buSzPts val="2600"/>
              <a:buNone/>
            </a:pPr>
            <a:endParaRPr dirty="0"/>
          </a:p>
        </p:txBody>
      </p:sp>
      <p:sp>
        <p:nvSpPr>
          <p:cNvPr id="215" name="Google Shape;215;p7"/>
          <p:cNvSpPr txBox="1">
            <a:spLocks noGrp="1"/>
          </p:cNvSpPr>
          <p:nvPr>
            <p:ph type="body" idx="2"/>
          </p:nvPr>
        </p:nvSpPr>
        <p:spPr>
          <a:xfrm>
            <a:off x="457200" y="5751576"/>
            <a:ext cx="112746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r>
              <a:rPr lang="en-US" i="1" dirty="0"/>
              <a:t>Source. </a:t>
            </a:r>
            <a:r>
              <a:rPr lang="en-US" dirty="0"/>
              <a:t>Centers for Disease Control and Prevention (2024)</a:t>
            </a:r>
            <a:endParaRPr dirty="0"/>
          </a:p>
        </p:txBody>
      </p:sp>
      <p:sp>
        <p:nvSpPr>
          <p:cNvPr id="216" name="Google Shape;216;p7"/>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7" name="Google Shape;225;p8">
            <a:extLst>
              <a:ext uri="{C183D7F6-B498-43B3-948B-1728B52AA6E4}">
                <adec:decorative xmlns:adec="http://schemas.microsoft.com/office/drawing/2017/decorative" val="1"/>
              </a:ext>
            </a:extLst>
          </p:cNvPr>
          <p:cNvPicPr preferRelativeResize="0"/>
          <p:nvPr/>
        </p:nvPicPr>
        <p:blipFill rotWithShape="1">
          <a:blip r:embed="rId3" cstate="screen">
            <a:clrChange>
              <a:clrFrom>
                <a:srgbClr val="FFFFFF"/>
              </a:clrFrom>
              <a:clrTo>
                <a:srgbClr val="FFFFFF">
                  <a:alpha val="0"/>
                </a:srgbClr>
              </a:clrTo>
            </a:clrChange>
            <a:alphaModFix/>
            <a:extLst>
              <a:ext uri="{28A0092B-C50C-407E-A947-70E740481C1C}">
                <a14:useLocalDpi xmlns:a14="http://schemas.microsoft.com/office/drawing/2010/main"/>
              </a:ext>
            </a:extLst>
          </a:blip>
          <a:srcRect/>
          <a:stretch/>
        </p:blipFill>
        <p:spPr>
          <a:xfrm>
            <a:off x="1299300" y="129413"/>
            <a:ext cx="9160749" cy="6574699"/>
          </a:xfrm>
          <a:prstGeom prst="rect">
            <a:avLst/>
          </a:prstGeom>
          <a:noFill/>
          <a:ln>
            <a:noFill/>
          </a:ln>
        </p:spPr>
      </p:pic>
      <p:sp>
        <p:nvSpPr>
          <p:cNvPr id="8" name="Google Shape;226;p8"/>
          <p:cNvSpPr txBox="1">
            <a:spLocks noGrp="1"/>
          </p:cNvSpPr>
          <p:nvPr>
            <p:ph type="title" idx="4294967295"/>
          </p:nvPr>
        </p:nvSpPr>
        <p:spPr>
          <a:xfrm>
            <a:off x="915988" y="2392363"/>
            <a:ext cx="11276012" cy="1362075"/>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200"/>
              <a:buFont typeface="Calibri"/>
              <a:buNone/>
              <a:defRPr sz="4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chemeClr val="dk1"/>
              </a:buClr>
              <a:buSzPts val="3780"/>
              <a:buFont typeface="Calibri"/>
              <a:buNone/>
              <a:tabLst/>
              <a:defRPr/>
            </a:pPr>
            <a:r>
              <a:rPr kumimoji="0" lang="en-US" sz="5280" b="1" i="0" u="none" strike="noStrike" kern="0" cap="none" spc="0" normalizeH="0" baseline="0" noProof="0" dirty="0">
                <a:ln>
                  <a:noFill/>
                </a:ln>
                <a:solidFill>
                  <a:schemeClr val="dk1"/>
                </a:solidFill>
                <a:effectLst/>
                <a:highlight>
                  <a:srgbClr val="FF9900"/>
                </a:highlight>
                <a:uLnTx/>
                <a:uFillTx/>
                <a:latin typeface="Calibri"/>
                <a:ea typeface="Calibri"/>
                <a:cs typeface="Calibri"/>
                <a:sym typeface="Calibri"/>
              </a:rPr>
              <a:t>50%</a:t>
            </a:r>
            <a:r>
              <a:rPr kumimoji="0" lang="en-US" sz="5280" b="1" i="0" u="none" strike="noStrike" kern="0" cap="none" spc="0" normalizeH="0" baseline="0" noProof="0" dirty="0">
                <a:ln>
                  <a:noFill/>
                </a:ln>
                <a:solidFill>
                  <a:schemeClr val="dk1"/>
                </a:solidFill>
                <a:effectLst/>
                <a:uLnTx/>
                <a:uFillTx/>
                <a:latin typeface="Calibri"/>
                <a:ea typeface="Calibri"/>
                <a:cs typeface="Calibri"/>
                <a:sym typeface="Calibri"/>
              </a:rPr>
              <a:t> of all lifetime cases of mental illness begin by age </a:t>
            </a:r>
            <a:r>
              <a:rPr kumimoji="0" lang="en-US" sz="5280" b="1" i="0" u="none" strike="noStrike" kern="0" cap="none" spc="0" normalizeH="0" baseline="0" noProof="0" dirty="0">
                <a:ln>
                  <a:noFill/>
                </a:ln>
                <a:solidFill>
                  <a:srgbClr val="CC0000"/>
                </a:solidFill>
                <a:effectLst/>
                <a:uLnTx/>
                <a:uFillTx/>
                <a:latin typeface="Calibri"/>
                <a:ea typeface="Calibri"/>
                <a:cs typeface="Calibri"/>
                <a:sym typeface="Calibri"/>
              </a:rPr>
              <a:t>14</a:t>
            </a:r>
            <a:r>
              <a:rPr kumimoji="0" lang="en-US" sz="5280" b="1" i="0" u="none" strike="noStrike" kern="0" cap="none" spc="0" normalizeH="0" baseline="0" noProof="0" dirty="0">
                <a:ln>
                  <a:noFill/>
                </a:ln>
                <a:solidFill>
                  <a:schemeClr val="dk1"/>
                </a:solidFill>
                <a:effectLst/>
                <a:uLnTx/>
                <a:uFillTx/>
                <a:latin typeface="Calibri"/>
                <a:ea typeface="Calibri"/>
                <a:cs typeface="Calibri"/>
                <a:sym typeface="Calibri"/>
              </a:rPr>
              <a:t>.</a:t>
            </a:r>
          </a:p>
        </p:txBody>
      </p:sp>
      <p:sp>
        <p:nvSpPr>
          <p:cNvPr id="6" name="Text Placeholder 5">
            <a:extLst>
              <a:ext uri="{FF2B5EF4-FFF2-40B4-BE49-F238E27FC236}">
                <a16:creationId xmlns:a16="http://schemas.microsoft.com/office/drawing/2014/main" id="{58E48016-BFD5-6C94-4DCE-503E7A1F71B2}"/>
              </a:ext>
            </a:extLst>
          </p:cNvPr>
          <p:cNvSpPr>
            <a:spLocks noGrp="1"/>
          </p:cNvSpPr>
          <p:nvPr>
            <p:ph type="body" idx="2"/>
          </p:nvPr>
        </p:nvSpPr>
        <p:spPr/>
        <p:txBody>
          <a:bodyPr/>
          <a:lstStyle/>
          <a:p>
            <a:pPr marL="0" indent="0"/>
            <a:r>
              <a:rPr lang="en-US" i="1" dirty="0">
                <a:solidFill>
                  <a:schemeClr val="dk1"/>
                </a:solidFill>
                <a:latin typeface="Calibri"/>
                <a:cs typeface="Calibri"/>
                <a:sym typeface="Calibri"/>
              </a:rPr>
              <a:t>Source. </a:t>
            </a:r>
            <a:r>
              <a:rPr lang="en-US" b="0" i="0" dirty="0">
                <a:solidFill>
                  <a:srgbClr val="444444"/>
                </a:solidFill>
                <a:effectLst/>
                <a:latin typeface="inherit"/>
              </a:rPr>
              <a:t>National Alliance on Mental Illness (2023) </a:t>
            </a:r>
            <a:endParaRPr lang="en-US" dirty="0"/>
          </a:p>
        </p:txBody>
      </p:sp>
      <p:sp>
        <p:nvSpPr>
          <p:cNvPr id="9" name="Slide Number Placeholder 8">
            <a:extLst>
              <a:ext uri="{FF2B5EF4-FFF2-40B4-BE49-F238E27FC236}">
                <a16:creationId xmlns:a16="http://schemas.microsoft.com/office/drawing/2014/main" id="{F90793D7-F5C0-3783-E1D9-2F61D80556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9"/>
          <p:cNvSpPr txBox="1">
            <a:spLocks noGrp="1"/>
          </p:cNvSpPr>
          <p:nvPr>
            <p:ph type="title"/>
          </p:nvPr>
        </p:nvSpPr>
        <p:spPr>
          <a:xfrm>
            <a:off x="457200" y="0"/>
            <a:ext cx="11276076" cy="128016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chemeClr val="dk1"/>
              </a:buClr>
              <a:buSzPts val="4200"/>
              <a:buFont typeface="Calibri"/>
              <a:buNone/>
            </a:pPr>
            <a:r>
              <a:rPr lang="en-US" dirty="0"/>
              <a:t>Prevalence-to-Service Gap</a:t>
            </a:r>
            <a:endParaRPr dirty="0"/>
          </a:p>
        </p:txBody>
      </p:sp>
      <p:sp>
        <p:nvSpPr>
          <p:cNvPr id="236" name="Google Shape;236;p9"/>
          <p:cNvSpPr txBox="1">
            <a:spLocks noGrp="1"/>
          </p:cNvSpPr>
          <p:nvPr>
            <p:ph type="body" idx="1"/>
          </p:nvPr>
        </p:nvSpPr>
        <p:spPr>
          <a:xfrm>
            <a:off x="457200" y="1371600"/>
            <a:ext cx="4938889" cy="4343400"/>
          </a:xfrm>
          <a:prstGeom prst="rect">
            <a:avLst/>
          </a:prstGeom>
          <a:noFill/>
          <a:ln>
            <a:noFill/>
          </a:ln>
        </p:spPr>
        <p:txBody>
          <a:bodyPr spcFirstLastPara="1" wrap="square" lIns="0" tIns="0" rIns="0" bIns="0" anchor="t" anchorCtr="0">
            <a:normAutofit/>
          </a:bodyPr>
          <a:lstStyle/>
          <a:p>
            <a:pPr marL="342900" lvl="0" indent="-342900" algn="l" rtl="0">
              <a:lnSpc>
                <a:spcPct val="125000"/>
              </a:lnSpc>
              <a:spcBef>
                <a:spcPts val="0"/>
              </a:spcBef>
              <a:spcAft>
                <a:spcPts val="0"/>
              </a:spcAft>
              <a:buSzPts val="2600"/>
              <a:buChar char="▪"/>
            </a:pPr>
            <a:r>
              <a:rPr lang="en-US" dirty="0"/>
              <a:t>Only about 20% of students with mental health issues receive services for them.</a:t>
            </a:r>
            <a:endParaRPr dirty="0"/>
          </a:p>
          <a:p>
            <a:pPr marL="685800" lvl="1" indent="-342900" algn="l" rtl="0">
              <a:lnSpc>
                <a:spcPct val="125000"/>
              </a:lnSpc>
              <a:spcBef>
                <a:spcPts val="600"/>
              </a:spcBef>
              <a:spcAft>
                <a:spcPts val="0"/>
              </a:spcAft>
              <a:buSzPts val="2600"/>
              <a:buChar char="•"/>
            </a:pPr>
            <a:r>
              <a:rPr lang="en-US" dirty="0"/>
              <a:t>Of these, </a:t>
            </a:r>
            <a:r>
              <a:rPr lang="en-US" dirty="0">
                <a:solidFill>
                  <a:srgbClr val="CC0000"/>
                </a:solidFill>
              </a:rPr>
              <a:t>schools</a:t>
            </a:r>
            <a:r>
              <a:rPr lang="en-US" dirty="0"/>
              <a:t> are the </a:t>
            </a:r>
            <a:r>
              <a:rPr lang="en-US" b="1" dirty="0"/>
              <a:t>most</a:t>
            </a:r>
            <a:r>
              <a:rPr lang="en-US" b="1" u="sng" dirty="0"/>
              <a:t> </a:t>
            </a:r>
            <a:r>
              <a:rPr lang="en-US" b="1" dirty="0"/>
              <a:t>common location</a:t>
            </a:r>
            <a:r>
              <a:rPr lang="en-US" dirty="0"/>
              <a:t> for services.</a:t>
            </a:r>
            <a:endParaRPr dirty="0"/>
          </a:p>
        </p:txBody>
      </p:sp>
      <p:pic>
        <p:nvPicPr>
          <p:cNvPr id="239" name="Google Shape;239;p9">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41737" y="1371600"/>
            <a:ext cx="5693063" cy="3799840"/>
          </a:xfrm>
          <a:prstGeom prst="rect">
            <a:avLst/>
          </a:prstGeom>
          <a:noFill/>
          <a:ln>
            <a:noFill/>
          </a:ln>
        </p:spPr>
      </p:pic>
      <p:sp>
        <p:nvSpPr>
          <p:cNvPr id="237" name="Google Shape;237;p9"/>
          <p:cNvSpPr txBox="1">
            <a:spLocks noGrp="1"/>
          </p:cNvSpPr>
          <p:nvPr>
            <p:ph type="body" idx="2"/>
          </p:nvPr>
        </p:nvSpPr>
        <p:spPr>
          <a:xfrm>
            <a:off x="457200" y="5751576"/>
            <a:ext cx="11274552" cy="192024"/>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r>
              <a:rPr lang="en-US" i="1" dirty="0"/>
              <a:t>Sources. </a:t>
            </a:r>
            <a:r>
              <a:rPr lang="en-US" dirty="0"/>
              <a:t>U.S. Department of Education, Office of Special Education and Rehabilitative Services (2021); </a:t>
            </a:r>
            <a:r>
              <a:rPr lang="en-US" b="0" i="0" dirty="0">
                <a:solidFill>
                  <a:srgbClr val="444444"/>
                </a:solidFill>
                <a:effectLst/>
                <a:latin typeface="inherit"/>
              </a:rPr>
              <a:t>National Association of School Psychologists (2021)</a:t>
            </a:r>
            <a:endParaRPr dirty="0"/>
          </a:p>
        </p:txBody>
      </p:sp>
      <p:sp>
        <p:nvSpPr>
          <p:cNvPr id="238" name="Google Shape;238;p9"/>
          <p:cNvSpPr txBox="1">
            <a:spLocks noGrp="1"/>
          </p:cNvSpPr>
          <p:nvPr>
            <p:ph type="sldNum" idx="12"/>
          </p:nvPr>
        </p:nvSpPr>
        <p:spPr>
          <a:xfrm>
            <a:off x="11734800" y="6704112"/>
            <a:ext cx="157094" cy="153888"/>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SzPts val="1000"/>
              <a:buNone/>
            </a:pPr>
            <a:fld id="{00000000-1234-1234-1234-123412341234}" type="slidenum">
              <a:rPr lang="en-US"/>
              <a:t>8</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0"/>
          <p:cNvSpPr txBox="1">
            <a:spLocks noGrp="1"/>
          </p:cNvSpPr>
          <p:nvPr>
            <p:ph type="title"/>
          </p:nvPr>
        </p:nvSpPr>
        <p:spPr>
          <a:xfrm>
            <a:off x="457200" y="0"/>
            <a:ext cx="11276100" cy="12801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SzPts val="4200"/>
              <a:buNone/>
            </a:pPr>
            <a:r>
              <a:rPr lang="en-US" dirty="0"/>
              <a:t>Schools as a Source of Support </a:t>
            </a:r>
            <a:endParaRPr dirty="0"/>
          </a:p>
        </p:txBody>
      </p:sp>
      <p:sp>
        <p:nvSpPr>
          <p:cNvPr id="246" name="Google Shape;246;p10"/>
          <p:cNvSpPr txBox="1">
            <a:spLocks noGrp="1"/>
          </p:cNvSpPr>
          <p:nvPr>
            <p:ph type="body" idx="1"/>
          </p:nvPr>
        </p:nvSpPr>
        <p:spPr>
          <a:xfrm>
            <a:off x="457200" y="1371600"/>
            <a:ext cx="7281332" cy="4343400"/>
          </a:xfrm>
          <a:prstGeom prst="rect">
            <a:avLst/>
          </a:prstGeom>
          <a:noFill/>
          <a:ln>
            <a:noFill/>
          </a:ln>
        </p:spPr>
        <p:txBody>
          <a:bodyPr spcFirstLastPara="1" wrap="square" lIns="0" tIns="0" rIns="0" bIns="0" anchor="t" anchorCtr="0">
            <a:normAutofit/>
          </a:bodyPr>
          <a:lstStyle/>
          <a:p>
            <a:pPr marL="342900" indent="-342900">
              <a:spcBef>
                <a:spcPts val="0"/>
              </a:spcBef>
            </a:pPr>
            <a:r>
              <a:rPr lang="en-US" sz="2500" dirty="0"/>
              <a:t>Opportunity for connectedness and belonging</a:t>
            </a:r>
            <a:endParaRPr sz="2500" dirty="0"/>
          </a:p>
          <a:p>
            <a:pPr marL="342900" indent="-342900"/>
            <a:r>
              <a:rPr lang="en-US" sz="2500" dirty="0"/>
              <a:t>Consistent place to go for needs being met</a:t>
            </a:r>
            <a:endParaRPr sz="2500" dirty="0"/>
          </a:p>
          <a:p>
            <a:pPr marL="342900" indent="-342900"/>
            <a:r>
              <a:rPr lang="en-US" sz="2500" b="1" dirty="0"/>
              <a:t>Multi-tiered systems that prioritize</a:t>
            </a:r>
            <a:endParaRPr sz="2500" dirty="0"/>
          </a:p>
          <a:p>
            <a:pPr marL="685800" lvl="1" indent="-342900"/>
            <a:r>
              <a:rPr lang="en-US" sz="2500" dirty="0"/>
              <a:t>Clear expectations</a:t>
            </a:r>
            <a:endParaRPr sz="2500" dirty="0"/>
          </a:p>
          <a:p>
            <a:pPr marL="685800" lvl="1" indent="-342900"/>
            <a:r>
              <a:rPr lang="en-US" sz="2500" dirty="0"/>
              <a:t>Positive social interactions with peers and adults</a:t>
            </a:r>
            <a:endParaRPr sz="2500" dirty="0"/>
          </a:p>
          <a:p>
            <a:pPr marL="685800" lvl="1" indent="-342900"/>
            <a:r>
              <a:rPr lang="en-US" sz="2500" dirty="0"/>
              <a:t>Interventions matched to need</a:t>
            </a:r>
            <a:endParaRPr sz="2500" dirty="0"/>
          </a:p>
          <a:p>
            <a:pPr marL="685800" lvl="1" indent="-342900"/>
            <a:r>
              <a:rPr lang="en-US" sz="2500" dirty="0"/>
              <a:t>Data-driven decisions</a:t>
            </a:r>
            <a:endParaRPr sz="2500" dirty="0"/>
          </a:p>
        </p:txBody>
      </p:sp>
      <p:sp>
        <p:nvSpPr>
          <p:cNvPr id="247" name="Google Shape;247;p10"/>
          <p:cNvSpPr txBox="1">
            <a:spLocks noGrp="1"/>
          </p:cNvSpPr>
          <p:nvPr>
            <p:ph type="body" idx="2"/>
          </p:nvPr>
        </p:nvSpPr>
        <p:spPr>
          <a:xfrm>
            <a:off x="457200" y="5751576"/>
            <a:ext cx="112746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endParaRPr dirty="0"/>
          </a:p>
        </p:txBody>
      </p:sp>
      <p:sp>
        <p:nvSpPr>
          <p:cNvPr id="248" name="Google Shape;248;p10"/>
          <p:cNvSpPr txBox="1">
            <a:spLocks noGrp="1"/>
          </p:cNvSpPr>
          <p:nvPr>
            <p:ph type="sldNum" idx="12"/>
          </p:nvPr>
        </p:nvSpPr>
        <p:spPr>
          <a:xfrm>
            <a:off x="11734800" y="6704112"/>
            <a:ext cx="157200" cy="153900"/>
          </a:xfrm>
          <a:prstGeom prst="rect">
            <a:avLst/>
          </a:prstGeom>
          <a:noFill/>
          <a:ln>
            <a:noFill/>
          </a:ln>
        </p:spPr>
        <p:txBody>
          <a:bodyPr spcFirstLastPara="1" wrap="square" lIns="0" tIns="0" rIns="0" bIns="0" anchor="b" anchorCtr="0">
            <a:sp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9</a:t>
            </a:fld>
            <a:endParaRPr dirty="0"/>
          </a:p>
        </p:txBody>
      </p:sp>
      <p:pic>
        <p:nvPicPr>
          <p:cNvPr id="249" name="Google Shape;249;p10">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r="32753"/>
          <a:stretch/>
        </p:blipFill>
        <p:spPr>
          <a:xfrm>
            <a:off x="7738532" y="1371600"/>
            <a:ext cx="3996268" cy="3965897"/>
          </a:xfrm>
          <a:prstGeom prst="rect">
            <a:avLst/>
          </a:prstGeom>
          <a:noFill/>
          <a:ln>
            <a:noFill/>
          </a:ln>
        </p:spPr>
      </p:pic>
    </p:spTree>
  </p:cSld>
  <p:clrMapOvr>
    <a:masterClrMapping/>
  </p:clrMapOvr>
</p:sld>
</file>

<file path=ppt/theme/theme1.xml><?xml version="1.0" encoding="utf-8"?>
<a:theme xmlns:a="http://schemas.openxmlformats.org/drawingml/2006/main" name="2018 NCII PPT">
  <a:themeElements>
    <a:clrScheme name="NCII PPT">
      <a:dk1>
        <a:srgbClr val="262626"/>
      </a:dk1>
      <a:lt1>
        <a:srgbClr val="FFFFFF"/>
      </a:lt1>
      <a:dk2>
        <a:srgbClr val="4D4D4F"/>
      </a:dk2>
      <a:lt2>
        <a:srgbClr val="F9EDEA"/>
      </a:lt2>
      <a:accent1>
        <a:srgbClr val="C25131"/>
      </a:accent1>
      <a:accent2>
        <a:srgbClr val="447939"/>
      </a:accent2>
      <a:accent3>
        <a:srgbClr val="2C517C"/>
      </a:accent3>
      <a:accent4>
        <a:srgbClr val="10719C"/>
      </a:accent4>
      <a:accent5>
        <a:srgbClr val="912B2A"/>
      </a:accent5>
      <a:accent6>
        <a:srgbClr val="672E6B"/>
      </a:accent6>
      <a:hlink>
        <a:srgbClr val="10719C"/>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A0D7E67984EF4ABEBACF74A4B1D294" ma:contentTypeVersion="18" ma:contentTypeDescription="Create a new document." ma:contentTypeScope="" ma:versionID="617e9a2e27362d20360b138b2149f575">
  <xsd:schema xmlns:xsd="http://www.w3.org/2001/XMLSchema" xmlns:xs="http://www.w3.org/2001/XMLSchema" xmlns:p="http://schemas.microsoft.com/office/2006/metadata/properties" xmlns:ns2="8ef39c64-a023-403b-b100-a285cfd6ef74" xmlns:ns3="89a51b02-0933-47a0-85eb-c3aa1e4e384a" targetNamespace="http://schemas.microsoft.com/office/2006/metadata/properties" ma:root="true" ma:fieldsID="9036fe3bf7a8134689ba1ccc5ba36990" ns2:_="" ns3:_="">
    <xsd:import namespace="8ef39c64-a023-403b-b100-a285cfd6ef74"/>
    <xsd:import namespace="89a51b02-0933-47a0-85eb-c3aa1e4e38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39c64-a023-403b-b100-a285cfd6ef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a51b02-0933-47a0-85eb-c3aa1e4e384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032057c-f782-4aa0-839e-eb6adbb354a7}" ma:internalName="TaxCatchAll" ma:showField="CatchAllData" ma:web="89a51b02-0933-47a0-85eb-c3aa1e4e38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D848CE-A4BA-47AC-B062-744BD55E9533}">
  <ds:schemaRefs>
    <ds:schemaRef ds:uri="http://schemas.microsoft.com/sharepoint/v3/contenttype/forms"/>
  </ds:schemaRefs>
</ds:datastoreItem>
</file>

<file path=customXml/itemProps2.xml><?xml version="1.0" encoding="utf-8"?>
<ds:datastoreItem xmlns:ds="http://schemas.openxmlformats.org/officeDocument/2006/customXml" ds:itemID="{A1F1B840-C751-4BD9-AAF1-FB73447C83DE}">
  <ds:schemaRefs>
    <ds:schemaRef ds:uri="89a51b02-0933-47a0-85eb-c3aa1e4e384a"/>
    <ds:schemaRef ds:uri="8ef39c64-a023-403b-b100-a285cfd6ef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804</TotalTime>
  <Words>2793</Words>
  <Application>Microsoft Office PowerPoint</Application>
  <PresentationFormat>Widescreen</PresentationFormat>
  <Paragraphs>316</Paragraphs>
  <Slides>45</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Aptos</vt:lpstr>
      <vt:lpstr>Arial</vt:lpstr>
      <vt:lpstr>Arial Narrow</vt:lpstr>
      <vt:lpstr>Calibri</vt:lpstr>
      <vt:lpstr>inherit</vt:lpstr>
      <vt:lpstr>Noto Sans Symbols</vt:lpstr>
      <vt:lpstr>Wingdings</vt:lpstr>
      <vt:lpstr>2018 NCII PPT</vt:lpstr>
      <vt:lpstr>From Data to Action: Supporting Students With Behavioral and Mental Health Challenges</vt:lpstr>
      <vt:lpstr>Our Panelists</vt:lpstr>
      <vt:lpstr>What is school mental health, and why does it matter?</vt:lpstr>
      <vt:lpstr>What is school mental health?</vt:lpstr>
      <vt:lpstr>  1 in 5 students faces mental health challenges </vt:lpstr>
      <vt:lpstr>Youth Risk Behavior Survey Report (2013-2023)</vt:lpstr>
      <vt:lpstr>50% of all lifetime cases of mental illness begin by age 14.</vt:lpstr>
      <vt:lpstr>Prevalence-to-Service Gap</vt:lpstr>
      <vt:lpstr>Schools as a Source of Support </vt:lpstr>
      <vt:lpstr>Multi-Tiered Systems of Support</vt:lpstr>
      <vt:lpstr>Tier 1</vt:lpstr>
      <vt:lpstr>Barriers to Effective Practice</vt:lpstr>
      <vt:lpstr>Barriers to Effective Practice 2</vt:lpstr>
      <vt:lpstr>How are decisions made?</vt:lpstr>
      <vt:lpstr>What’s in the building?</vt:lpstr>
      <vt:lpstr>Example: SAEBRS Tier II Intervention Resource Guide</vt:lpstr>
      <vt:lpstr>Example: SAEBRS Tier II Supports Table</vt:lpstr>
      <vt:lpstr>Example: SAEBRS Intervention Table</vt:lpstr>
      <vt:lpstr>Example: SAEBRS Resource Map</vt:lpstr>
      <vt:lpstr>What’s in the building? 2</vt:lpstr>
      <vt:lpstr>Determine level of Intervention</vt:lpstr>
      <vt:lpstr>Tier 2</vt:lpstr>
      <vt:lpstr>Example: SAEBRS</vt:lpstr>
      <vt:lpstr>Strengths and Difficulties Questionnaire</vt:lpstr>
      <vt:lpstr>Data-Based  Individualization</vt:lpstr>
      <vt:lpstr>Direct Behavior Rating (DBR): Standard Form</vt:lpstr>
      <vt:lpstr>Direct Observation</vt:lpstr>
      <vt:lpstr>Intervention-Based Measures</vt:lpstr>
      <vt:lpstr>Treatment Fidelity</vt:lpstr>
      <vt:lpstr>Tier 3</vt:lpstr>
      <vt:lpstr>Youth have many strengths— and complex needs.</vt:lpstr>
      <vt:lpstr>Evidence-based interventions can address youth needs.</vt:lpstr>
      <vt:lpstr>Therefore, adults, set goals.</vt:lpstr>
      <vt:lpstr>Adults: Mindfulness is for you.</vt:lpstr>
      <vt:lpstr>ABC Analysis Sets the Stage: A Common Pattern</vt:lpstr>
      <vt:lpstr>ABC Context for Evidence-Based Interventions</vt:lpstr>
      <vt:lpstr>Promising Findings</vt:lpstr>
      <vt:lpstr>Summary</vt:lpstr>
      <vt:lpstr>Q&amp;A</vt:lpstr>
      <vt:lpstr>Thank you!</vt:lpstr>
      <vt:lpstr>NCII Disclaimer</vt:lpstr>
      <vt:lpstr>References </vt:lpstr>
      <vt:lpstr>References 2 </vt:lpstr>
      <vt:lpstr>References 3 </vt:lpstr>
      <vt:lpstr>References 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Peterson, Amy</cp:lastModifiedBy>
  <cp:revision>17</cp:revision>
  <cp:lastPrinted>2024-10-21T11:38:28Z</cp:lastPrinted>
  <dcterms:modified xsi:type="dcterms:W3CDTF">2024-10-22T17:25:42Z</dcterms:modified>
</cp:coreProperties>
</file>