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7" r:id="rId5"/>
  </p:sldMasterIdLst>
  <p:notesMasterIdLst>
    <p:notesMasterId r:id="rId60"/>
  </p:notesMasterIdLst>
  <p:sldIdLst>
    <p:sldId id="504" r:id="rId6"/>
    <p:sldId id="556" r:id="rId7"/>
    <p:sldId id="420" r:id="rId8"/>
    <p:sldId id="457" r:id="rId9"/>
    <p:sldId id="513" r:id="rId10"/>
    <p:sldId id="417" r:id="rId11"/>
    <p:sldId id="1995" r:id="rId12"/>
    <p:sldId id="1959" r:id="rId13"/>
    <p:sldId id="525" r:id="rId14"/>
    <p:sldId id="526" r:id="rId15"/>
    <p:sldId id="547" r:id="rId16"/>
    <p:sldId id="482" r:id="rId17"/>
    <p:sldId id="527" r:id="rId18"/>
    <p:sldId id="528" r:id="rId19"/>
    <p:sldId id="529" r:id="rId20"/>
    <p:sldId id="530" r:id="rId21"/>
    <p:sldId id="1981" r:id="rId22"/>
    <p:sldId id="483" r:id="rId23"/>
    <p:sldId id="1979" r:id="rId24"/>
    <p:sldId id="467" r:id="rId25"/>
    <p:sldId id="488" r:id="rId26"/>
    <p:sldId id="531" r:id="rId27"/>
    <p:sldId id="470" r:id="rId28"/>
    <p:sldId id="1991" r:id="rId29"/>
    <p:sldId id="1770" r:id="rId30"/>
    <p:sldId id="489" r:id="rId31"/>
    <p:sldId id="535" r:id="rId32"/>
    <p:sldId id="474" r:id="rId33"/>
    <p:sldId id="475" r:id="rId34"/>
    <p:sldId id="1990" r:id="rId35"/>
    <p:sldId id="476" r:id="rId36"/>
    <p:sldId id="490" r:id="rId37"/>
    <p:sldId id="477" r:id="rId38"/>
    <p:sldId id="1994" r:id="rId39"/>
    <p:sldId id="538" r:id="rId40"/>
    <p:sldId id="1983" r:id="rId41"/>
    <p:sldId id="478" r:id="rId42"/>
    <p:sldId id="479" r:id="rId43"/>
    <p:sldId id="1984" r:id="rId44"/>
    <p:sldId id="540" r:id="rId45"/>
    <p:sldId id="541" r:id="rId46"/>
    <p:sldId id="485" r:id="rId47"/>
    <p:sldId id="492" r:id="rId48"/>
    <p:sldId id="1955" r:id="rId49"/>
    <p:sldId id="1980" r:id="rId50"/>
    <p:sldId id="1987" r:id="rId51"/>
    <p:sldId id="545" r:id="rId52"/>
    <p:sldId id="498" r:id="rId53"/>
    <p:sldId id="1986" r:id="rId54"/>
    <p:sldId id="1985" r:id="rId55"/>
    <p:sldId id="1992" r:id="rId56"/>
    <p:sldId id="1978" r:id="rId57"/>
    <p:sldId id="404" r:id="rId58"/>
    <p:sldId id="416"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orient="horz" pos="840" userDrawn="1">
          <p15:clr>
            <a:srgbClr val="A4A3A4"/>
          </p15:clr>
        </p15:guide>
        <p15:guide id="3" pos="3840" userDrawn="1">
          <p15:clr>
            <a:srgbClr val="A4A3A4"/>
          </p15:clr>
        </p15:guide>
        <p15:guide id="4" pos="288" userDrawn="1">
          <p15:clr>
            <a:srgbClr val="A4A3A4"/>
          </p15:clr>
        </p15:guide>
        <p15:guide id="5" pos="7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F52E3E-7225-615B-3475-DD7D7A185FC6}" name="Zumeta Edmonds, Rebecca" initials="RZ" userId="S::rzumetaedmonds@air.org::b2e63e99-418a-4446-86de-a1daf7a89e4a" providerId="AD"/>
  <p188:author id="{491DFF6A-D745-EBED-2959-A3CFA3278504}" name="Merkle, Cat" initials="CM" userId="S::cmerkle@air.org::a9581f9e-37bc-4cc6-a5d4-8f8234d67551" providerId="AD"/>
  <p188:author id="{A4289AC0-64CF-F5C1-30C0-36B2EC08C03F}" name="Sorensen, Diane" initials="DS" userId="S::dsorensen@air.org::a037c479-6e7a-4397-9e7c-25f2ee005050" providerId="AD"/>
  <p188:author id="{E07013DC-2912-E676-41ED-A30B52C72A8E}" name="Wenzel, Caryl" initials="CW" userId="S::cwenzel@air.org::885e63ff-4666-44cc-a176-59b78dc131a6" providerId="AD"/>
  <p188:author id="{0656F8FC-CB71-119C-B63C-3E58C2D49283}" name="Weingarten, Zachary" initials="ZW" userId="S::zweingarten@air.org::ffaec3ee-184f-423d-85c9-0dd6195329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len, Kyle" initials="AK" lastIdx="50" clrIdx="0">
    <p:extLst>
      <p:ext uri="{19B8F6BF-5375-455C-9EA6-DF929625EA0E}">
        <p15:presenceInfo xmlns:p15="http://schemas.microsoft.com/office/powerpoint/2012/main" userId="S::kyallen@air.org::498c2c66-41f9-4c4e-a33c-ba40f12a4d56" providerId="AD"/>
      </p:ext>
    </p:extLst>
  </p:cmAuthor>
  <p:cmAuthor id="2" name="Weingarten, Zachary" initials="WZ" lastIdx="73" clrIdx="1">
    <p:extLst>
      <p:ext uri="{19B8F6BF-5375-455C-9EA6-DF929625EA0E}">
        <p15:presenceInfo xmlns:p15="http://schemas.microsoft.com/office/powerpoint/2012/main" userId="S::zweingarten@air.org::ffaec3ee-184f-423d-85c9-0dd619532930" providerId="AD"/>
      </p:ext>
    </p:extLst>
  </p:cmAuthor>
  <p:cmAuthor id="3" name="Merkle, Cat" initials="MC" lastIdx="48" clrIdx="2">
    <p:extLst>
      <p:ext uri="{19B8F6BF-5375-455C-9EA6-DF929625EA0E}">
        <p15:presenceInfo xmlns:p15="http://schemas.microsoft.com/office/powerpoint/2012/main" userId="S::cmerkle@air.org::a9581f9e-37bc-4cc6-a5d4-8f8234d67551" providerId="AD"/>
      </p:ext>
    </p:extLst>
  </p:cmAuthor>
  <p:cmAuthor id="4" name="Jackson, Stephanie" initials="JS" lastIdx="1" clrIdx="3">
    <p:extLst>
      <p:ext uri="{19B8F6BF-5375-455C-9EA6-DF929625EA0E}">
        <p15:presenceInfo xmlns:p15="http://schemas.microsoft.com/office/powerpoint/2012/main" userId="S::sjackson@air.org::41507284-d238-4789-82df-dc9a05d89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2BE"/>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D6DE7-E857-4367-BB03-6F0FFA61F666}" v="43" dt="2024-10-15T19:38:27.337"/>
    <p1510:client id="{CDA84B88-230B-4576-94E1-88EAB2406E65}" v="4" dt="2024-10-17T19:08:35.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28"/>
        <p:guide orient="horz" pos="840"/>
        <p:guide pos="3840"/>
        <p:guide pos="288"/>
        <p:guide pos="739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kle, Cat" userId="S::cmerkle@air.org::a9581f9e-37bc-4cc6-a5d4-8f8234d67551" providerId="AD" clId="Web-{F5294AA7-5A7D-F199-47E5-873BF6B123D0}"/>
    <pc:docChg chg="modSld">
      <pc:chgData name="Merkle, Cat" userId="S::cmerkle@air.org::a9581f9e-37bc-4cc6-a5d4-8f8234d67551" providerId="AD" clId="Web-{F5294AA7-5A7D-F199-47E5-873BF6B123D0}" dt="2024-10-15T16:13:29.205" v="7" actId="20577"/>
      <pc:docMkLst>
        <pc:docMk/>
      </pc:docMkLst>
      <pc:sldChg chg="modSp">
        <pc:chgData name="Merkle, Cat" userId="S::cmerkle@air.org::a9581f9e-37bc-4cc6-a5d4-8f8234d67551" providerId="AD" clId="Web-{F5294AA7-5A7D-F199-47E5-873BF6B123D0}" dt="2024-10-15T16:13:29.205" v="7" actId="20577"/>
        <pc:sldMkLst>
          <pc:docMk/>
          <pc:sldMk cId="1006397809" sldId="528"/>
        </pc:sldMkLst>
        <pc:spChg chg="mod">
          <ac:chgData name="Merkle, Cat" userId="S::cmerkle@air.org::a9581f9e-37bc-4cc6-a5d4-8f8234d67551" providerId="AD" clId="Web-{F5294AA7-5A7D-F199-47E5-873BF6B123D0}" dt="2024-10-15T16:13:29.205" v="7" actId="20577"/>
          <ac:spMkLst>
            <pc:docMk/>
            <pc:sldMk cId="1006397809" sldId="528"/>
            <ac:spMk id="3" creationId="{C0A6B0ED-A0BC-FF53-2922-E5AA88CC015D}"/>
          </ac:spMkLst>
        </pc:spChg>
        <pc:spChg chg="mod">
          <ac:chgData name="Merkle, Cat" userId="S::cmerkle@air.org::a9581f9e-37bc-4cc6-a5d4-8f8234d67551" providerId="AD" clId="Web-{F5294AA7-5A7D-F199-47E5-873BF6B123D0}" dt="2024-10-15T16:13:13.611" v="3" actId="20577"/>
          <ac:spMkLst>
            <pc:docMk/>
            <pc:sldMk cId="1006397809" sldId="528"/>
            <ac:spMk id="6" creationId="{C98A9427-16EB-B23A-53AC-0C02E6C98B9F}"/>
          </ac:spMkLst>
        </pc:spChg>
      </pc:sldChg>
    </pc:docChg>
  </pc:docChgLst>
  <pc:docChgLst>
    <pc:chgData name="Merkle, Cat" userId="a9581f9e-37bc-4cc6-a5d4-8f8234d67551" providerId="ADAL" clId="{95B1C6CB-2C18-4983-8C56-B6E2A05B6085}"/>
    <pc:docChg chg="undo custSel addSld delSld modSld">
      <pc:chgData name="Merkle, Cat" userId="a9581f9e-37bc-4cc6-a5d4-8f8234d67551" providerId="ADAL" clId="{95B1C6CB-2C18-4983-8C56-B6E2A05B6085}" dt="2024-09-27T18:51:56.982" v="247" actId="20577"/>
      <pc:docMkLst>
        <pc:docMk/>
      </pc:docMkLst>
      <pc:sldChg chg="modSp del mod">
        <pc:chgData name="Merkle, Cat" userId="a9581f9e-37bc-4cc6-a5d4-8f8234d67551" providerId="ADAL" clId="{95B1C6CB-2C18-4983-8C56-B6E2A05B6085}" dt="2024-09-26T16:47:10.281" v="232" actId="47"/>
        <pc:sldMkLst>
          <pc:docMk/>
          <pc:sldMk cId="816987416" sldId="416"/>
        </pc:sldMkLst>
        <pc:spChg chg="mod">
          <ac:chgData name="Merkle, Cat" userId="a9581f9e-37bc-4cc6-a5d4-8f8234d67551" providerId="ADAL" clId="{95B1C6CB-2C18-4983-8C56-B6E2A05B6085}" dt="2024-09-17T16:41:17.122" v="92" actId="20577"/>
          <ac:spMkLst>
            <pc:docMk/>
            <pc:sldMk cId="816987416" sldId="416"/>
            <ac:spMk id="2" creationId="{AD9EC91D-A345-71FF-DEDA-FF88AFDB00EB}"/>
          </ac:spMkLst>
        </pc:spChg>
      </pc:sldChg>
      <pc:sldChg chg="modSp mod">
        <pc:chgData name="Merkle, Cat" userId="a9581f9e-37bc-4cc6-a5d4-8f8234d67551" providerId="ADAL" clId="{95B1C6CB-2C18-4983-8C56-B6E2A05B6085}" dt="2024-09-19T18:33:02.764" v="159" actId="962"/>
        <pc:sldMkLst>
          <pc:docMk/>
          <pc:sldMk cId="3138948217" sldId="457"/>
        </pc:sldMkLst>
        <pc:spChg chg="mod">
          <ac:chgData name="Merkle, Cat" userId="a9581f9e-37bc-4cc6-a5d4-8f8234d67551" providerId="ADAL" clId="{95B1C6CB-2C18-4983-8C56-B6E2A05B6085}" dt="2024-09-19T18:33:02.764" v="159" actId="962"/>
          <ac:spMkLst>
            <pc:docMk/>
            <pc:sldMk cId="3138948217" sldId="457"/>
            <ac:spMk id="7" creationId="{F0B74B25-F8C6-7632-6F49-CB6C8358F5D0}"/>
          </ac:spMkLst>
        </pc:spChg>
      </pc:sldChg>
      <pc:sldChg chg="modSp mod modNotesTx">
        <pc:chgData name="Merkle, Cat" userId="a9581f9e-37bc-4cc6-a5d4-8f8234d67551" providerId="ADAL" clId="{95B1C6CB-2C18-4983-8C56-B6E2A05B6085}" dt="2024-09-19T18:34:24.397" v="168" actId="13244"/>
        <pc:sldMkLst>
          <pc:docMk/>
          <pc:sldMk cId="1595431652" sldId="467"/>
        </pc:sldMkLst>
        <pc:spChg chg="ord">
          <ac:chgData name="Merkle, Cat" userId="a9581f9e-37bc-4cc6-a5d4-8f8234d67551" providerId="ADAL" clId="{95B1C6CB-2C18-4983-8C56-B6E2A05B6085}" dt="2024-09-19T18:34:24.397" v="168" actId="13244"/>
          <ac:spMkLst>
            <pc:docMk/>
            <pc:sldMk cId="1595431652" sldId="467"/>
            <ac:spMk id="4" creationId="{00000000-0000-0000-0000-000000000000}"/>
          </ac:spMkLst>
        </pc:spChg>
      </pc:sldChg>
      <pc:sldChg chg="modSp mod">
        <pc:chgData name="Merkle, Cat" userId="a9581f9e-37bc-4cc6-a5d4-8f8234d67551" providerId="ADAL" clId="{95B1C6CB-2C18-4983-8C56-B6E2A05B6085}" dt="2024-09-19T18:35:03.351" v="174" actId="13244"/>
        <pc:sldMkLst>
          <pc:docMk/>
          <pc:sldMk cId="695151101" sldId="470"/>
        </pc:sldMkLst>
        <pc:spChg chg="ord">
          <ac:chgData name="Merkle, Cat" userId="a9581f9e-37bc-4cc6-a5d4-8f8234d67551" providerId="ADAL" clId="{95B1C6CB-2C18-4983-8C56-B6E2A05B6085}" dt="2024-09-19T18:35:03.351" v="174" actId="13244"/>
          <ac:spMkLst>
            <pc:docMk/>
            <pc:sldMk cId="695151101" sldId="470"/>
            <ac:spMk id="3" creationId="{00000000-0000-0000-0000-000000000000}"/>
          </ac:spMkLst>
        </pc:spChg>
      </pc:sldChg>
      <pc:sldChg chg="modSp mod">
        <pc:chgData name="Merkle, Cat" userId="a9581f9e-37bc-4cc6-a5d4-8f8234d67551" providerId="ADAL" clId="{95B1C6CB-2C18-4983-8C56-B6E2A05B6085}" dt="2024-09-19T18:36:24.525" v="183" actId="13244"/>
        <pc:sldMkLst>
          <pc:docMk/>
          <pc:sldMk cId="3775529267" sldId="474"/>
        </pc:sldMkLst>
        <pc:spChg chg="ord">
          <ac:chgData name="Merkle, Cat" userId="a9581f9e-37bc-4cc6-a5d4-8f8234d67551" providerId="ADAL" clId="{95B1C6CB-2C18-4983-8C56-B6E2A05B6085}" dt="2024-09-19T18:36:24.525" v="183" actId="13244"/>
          <ac:spMkLst>
            <pc:docMk/>
            <pc:sldMk cId="3775529267" sldId="474"/>
            <ac:spMk id="5" creationId="{00000000-0000-0000-0000-000000000000}"/>
          </ac:spMkLst>
        </pc:spChg>
        <pc:graphicFrameChg chg="ord">
          <ac:chgData name="Merkle, Cat" userId="a9581f9e-37bc-4cc6-a5d4-8f8234d67551" providerId="ADAL" clId="{95B1C6CB-2C18-4983-8C56-B6E2A05B6085}" dt="2024-09-19T18:36:20.909" v="182" actId="13244"/>
          <ac:graphicFrameMkLst>
            <pc:docMk/>
            <pc:sldMk cId="3775529267" sldId="474"/>
            <ac:graphicFrameMk id="4" creationId="{00000000-0000-0000-0000-000000000000}"/>
          </ac:graphicFrameMkLst>
        </pc:graphicFrameChg>
      </pc:sldChg>
      <pc:sldChg chg="modSp mod">
        <pc:chgData name="Merkle, Cat" userId="a9581f9e-37bc-4cc6-a5d4-8f8234d67551" providerId="ADAL" clId="{95B1C6CB-2C18-4983-8C56-B6E2A05B6085}" dt="2024-09-19T18:37:02.665" v="187" actId="13244"/>
        <pc:sldMkLst>
          <pc:docMk/>
          <pc:sldMk cId="806253310" sldId="477"/>
        </pc:sldMkLst>
        <pc:spChg chg="ord">
          <ac:chgData name="Merkle, Cat" userId="a9581f9e-37bc-4cc6-a5d4-8f8234d67551" providerId="ADAL" clId="{95B1C6CB-2C18-4983-8C56-B6E2A05B6085}" dt="2024-09-19T18:37:02.665" v="187" actId="13244"/>
          <ac:spMkLst>
            <pc:docMk/>
            <pc:sldMk cId="806253310" sldId="477"/>
            <ac:spMk id="5" creationId="{00000000-0000-0000-0000-000000000000}"/>
          </ac:spMkLst>
        </pc:spChg>
        <pc:spChg chg="ord">
          <ac:chgData name="Merkle, Cat" userId="a9581f9e-37bc-4cc6-a5d4-8f8234d67551" providerId="ADAL" clId="{95B1C6CB-2C18-4983-8C56-B6E2A05B6085}" dt="2024-09-19T18:37:01.479" v="186" actId="13244"/>
          <ac:spMkLst>
            <pc:docMk/>
            <pc:sldMk cId="806253310" sldId="477"/>
            <ac:spMk id="11" creationId="{97FFFC54-A0FE-6506-033D-F41BC8038211}"/>
          </ac:spMkLst>
        </pc:spChg>
      </pc:sldChg>
      <pc:sldChg chg="modSp">
        <pc:chgData name="Merkle, Cat" userId="a9581f9e-37bc-4cc6-a5d4-8f8234d67551" providerId="ADAL" clId="{95B1C6CB-2C18-4983-8C56-B6E2A05B6085}" dt="2024-09-19T18:33:29.458" v="164" actId="13244"/>
        <pc:sldMkLst>
          <pc:docMk/>
          <pc:sldMk cId="3841263180" sldId="482"/>
        </pc:sldMkLst>
        <pc:picChg chg="mod">
          <ac:chgData name="Merkle, Cat" userId="a9581f9e-37bc-4cc6-a5d4-8f8234d67551" providerId="ADAL" clId="{95B1C6CB-2C18-4983-8C56-B6E2A05B6085}" dt="2024-09-19T18:33:29.458" v="164" actId="13244"/>
          <ac:picMkLst>
            <pc:docMk/>
            <pc:sldMk cId="3841263180" sldId="482"/>
            <ac:picMk id="5" creationId="{3746956F-E545-A637-F8C0-AA5E475B215D}"/>
          </ac:picMkLst>
        </pc:picChg>
      </pc:sldChg>
      <pc:sldChg chg="modSp">
        <pc:chgData name="Merkle, Cat" userId="a9581f9e-37bc-4cc6-a5d4-8f8234d67551" providerId="ADAL" clId="{95B1C6CB-2C18-4983-8C56-B6E2A05B6085}" dt="2024-09-19T18:34:15.696" v="167" actId="13244"/>
        <pc:sldMkLst>
          <pc:docMk/>
          <pc:sldMk cId="659975844" sldId="483"/>
        </pc:sldMkLst>
        <pc:picChg chg="mod">
          <ac:chgData name="Merkle, Cat" userId="a9581f9e-37bc-4cc6-a5d4-8f8234d67551" providerId="ADAL" clId="{95B1C6CB-2C18-4983-8C56-B6E2A05B6085}" dt="2024-09-19T18:34:15.696" v="167" actId="13244"/>
          <ac:picMkLst>
            <pc:docMk/>
            <pc:sldMk cId="659975844" sldId="483"/>
            <ac:picMk id="9" creationId="{64DD994E-9653-5EA1-3A8F-1D0254752FFC}"/>
          </ac:picMkLst>
        </pc:picChg>
      </pc:sldChg>
      <pc:sldChg chg="modSp">
        <pc:chgData name="Merkle, Cat" userId="a9581f9e-37bc-4cc6-a5d4-8f8234d67551" providerId="ADAL" clId="{95B1C6CB-2C18-4983-8C56-B6E2A05B6085}" dt="2024-09-19T18:37:42.895" v="193" actId="13244"/>
        <pc:sldMkLst>
          <pc:docMk/>
          <pc:sldMk cId="3826890631" sldId="485"/>
        </pc:sldMkLst>
        <pc:picChg chg="mod">
          <ac:chgData name="Merkle, Cat" userId="a9581f9e-37bc-4cc6-a5d4-8f8234d67551" providerId="ADAL" clId="{95B1C6CB-2C18-4983-8C56-B6E2A05B6085}" dt="2024-09-19T18:37:42.895" v="193" actId="13244"/>
          <ac:picMkLst>
            <pc:docMk/>
            <pc:sldMk cId="3826890631" sldId="485"/>
            <ac:picMk id="9" creationId="{1F3B6B2F-2211-A8EF-3A36-00FAD94A8552}"/>
          </ac:picMkLst>
        </pc:picChg>
      </pc:sldChg>
      <pc:sldChg chg="modSp mod">
        <pc:chgData name="Merkle, Cat" userId="a9581f9e-37bc-4cc6-a5d4-8f8234d67551" providerId="ADAL" clId="{95B1C6CB-2C18-4983-8C56-B6E2A05B6085}" dt="2024-09-19T18:34:56.953" v="173" actId="13244"/>
        <pc:sldMkLst>
          <pc:docMk/>
          <pc:sldMk cId="526771493" sldId="488"/>
        </pc:sldMkLst>
        <pc:spChg chg="ord">
          <ac:chgData name="Merkle, Cat" userId="a9581f9e-37bc-4cc6-a5d4-8f8234d67551" providerId="ADAL" clId="{95B1C6CB-2C18-4983-8C56-B6E2A05B6085}" dt="2024-09-19T18:34:44.395" v="170" actId="13244"/>
          <ac:spMkLst>
            <pc:docMk/>
            <pc:sldMk cId="526771493" sldId="488"/>
            <ac:spMk id="6" creationId="{87544AB2-C71D-0F0F-4E0E-811FA80688BD}"/>
          </ac:spMkLst>
        </pc:spChg>
        <pc:picChg chg="mod">
          <ac:chgData name="Merkle, Cat" userId="a9581f9e-37bc-4cc6-a5d4-8f8234d67551" providerId="ADAL" clId="{95B1C6CB-2C18-4983-8C56-B6E2A05B6085}" dt="2024-09-19T18:34:56.953" v="173" actId="13244"/>
          <ac:picMkLst>
            <pc:docMk/>
            <pc:sldMk cId="526771493" sldId="488"/>
            <ac:picMk id="7" creationId="{DA9D573B-42A3-F674-2017-D26D8B225963}"/>
          </ac:picMkLst>
        </pc:picChg>
        <pc:picChg chg="mod">
          <ac:chgData name="Merkle, Cat" userId="a9581f9e-37bc-4cc6-a5d4-8f8234d67551" providerId="ADAL" clId="{95B1C6CB-2C18-4983-8C56-B6E2A05B6085}" dt="2024-09-19T18:34:52.111" v="172" actId="1076"/>
          <ac:picMkLst>
            <pc:docMk/>
            <pc:sldMk cId="526771493" sldId="488"/>
            <ac:picMk id="2050" creationId="{3E6957EC-7B23-514E-9D9E-3A5E93C380AD}"/>
          </ac:picMkLst>
        </pc:picChg>
      </pc:sldChg>
      <pc:sldChg chg="modSp mod">
        <pc:chgData name="Merkle, Cat" userId="a9581f9e-37bc-4cc6-a5d4-8f8234d67551" providerId="ADAL" clId="{95B1C6CB-2C18-4983-8C56-B6E2A05B6085}" dt="2024-09-19T18:35:43.278" v="179" actId="13244"/>
        <pc:sldMkLst>
          <pc:docMk/>
          <pc:sldMk cId="1665358257" sldId="489"/>
        </pc:sldMkLst>
        <pc:graphicFrameChg chg="ord">
          <ac:chgData name="Merkle, Cat" userId="a9581f9e-37bc-4cc6-a5d4-8f8234d67551" providerId="ADAL" clId="{95B1C6CB-2C18-4983-8C56-B6E2A05B6085}" dt="2024-09-19T18:35:41.544" v="178" actId="13244"/>
          <ac:graphicFrameMkLst>
            <pc:docMk/>
            <pc:sldMk cId="1665358257" sldId="489"/>
            <ac:graphicFrameMk id="4" creationId="{00000000-0000-0000-0000-000000000000}"/>
          </ac:graphicFrameMkLst>
        </pc:graphicFrameChg>
        <pc:picChg chg="mod">
          <ac:chgData name="Merkle, Cat" userId="a9581f9e-37bc-4cc6-a5d4-8f8234d67551" providerId="ADAL" clId="{95B1C6CB-2C18-4983-8C56-B6E2A05B6085}" dt="2024-09-19T18:35:43.278" v="179" actId="13244"/>
          <ac:picMkLst>
            <pc:docMk/>
            <pc:sldMk cId="1665358257" sldId="489"/>
            <ac:picMk id="9" creationId="{88EA3150-676B-42FB-15D9-675EB11924E3}"/>
          </ac:picMkLst>
        </pc:picChg>
      </pc:sldChg>
      <pc:sldChg chg="modSp mod modNotesTx">
        <pc:chgData name="Merkle, Cat" userId="a9581f9e-37bc-4cc6-a5d4-8f8234d67551" providerId="ADAL" clId="{95B1C6CB-2C18-4983-8C56-B6E2A05B6085}" dt="2024-09-19T18:36:32.434" v="185" actId="13244"/>
        <pc:sldMkLst>
          <pc:docMk/>
          <pc:sldMk cId="1123017724" sldId="490"/>
        </pc:sldMkLst>
        <pc:spChg chg="ord">
          <ac:chgData name="Merkle, Cat" userId="a9581f9e-37bc-4cc6-a5d4-8f8234d67551" providerId="ADAL" clId="{95B1C6CB-2C18-4983-8C56-B6E2A05B6085}" dt="2024-09-19T18:36:32.434" v="185" actId="13244"/>
          <ac:spMkLst>
            <pc:docMk/>
            <pc:sldMk cId="1123017724" sldId="490"/>
            <ac:spMk id="4" creationId="{00000000-0000-0000-0000-000000000000}"/>
          </ac:spMkLst>
        </pc:spChg>
        <pc:spChg chg="mod">
          <ac:chgData name="Merkle, Cat" userId="a9581f9e-37bc-4cc6-a5d4-8f8234d67551" providerId="ADAL" clId="{95B1C6CB-2C18-4983-8C56-B6E2A05B6085}" dt="2024-09-17T16:37:42.703" v="65" actId="20577"/>
          <ac:spMkLst>
            <pc:docMk/>
            <pc:sldMk cId="1123017724" sldId="490"/>
            <ac:spMk id="9" creationId="{95A838C2-C1FD-A613-C350-801E0CCA9F19}"/>
          </ac:spMkLst>
        </pc:spChg>
        <pc:spChg chg="ord">
          <ac:chgData name="Merkle, Cat" userId="a9581f9e-37bc-4cc6-a5d4-8f8234d67551" providerId="ADAL" clId="{95B1C6CB-2C18-4983-8C56-B6E2A05B6085}" dt="2024-09-19T18:36:31.106" v="184" actId="13244"/>
          <ac:spMkLst>
            <pc:docMk/>
            <pc:sldMk cId="1123017724" sldId="490"/>
            <ac:spMk id="12" creationId="{7E436D7E-F819-D1BF-DA37-B52996DCCDEF}"/>
          </ac:spMkLst>
        </pc:spChg>
      </pc:sldChg>
      <pc:sldChg chg="modSp mod">
        <pc:chgData name="Merkle, Cat" userId="a9581f9e-37bc-4cc6-a5d4-8f8234d67551" providerId="ADAL" clId="{95B1C6CB-2C18-4983-8C56-B6E2A05B6085}" dt="2024-09-19T18:32:53.075" v="158" actId="962"/>
        <pc:sldMkLst>
          <pc:docMk/>
          <pc:sldMk cId="669041224" sldId="504"/>
        </pc:sldMkLst>
        <pc:picChg chg="mod">
          <ac:chgData name="Merkle, Cat" userId="a9581f9e-37bc-4cc6-a5d4-8f8234d67551" providerId="ADAL" clId="{95B1C6CB-2C18-4983-8C56-B6E2A05B6085}" dt="2024-09-19T18:32:53.075" v="158" actId="962"/>
          <ac:picMkLst>
            <pc:docMk/>
            <pc:sldMk cId="669041224" sldId="504"/>
            <ac:picMk id="9" creationId="{55034554-4F2C-6CC8-6E94-D79D3B92E78A}"/>
          </ac:picMkLst>
        </pc:picChg>
      </pc:sldChg>
      <pc:sldChg chg="modSp mod">
        <pc:chgData name="Merkle, Cat" userId="a9581f9e-37bc-4cc6-a5d4-8f8234d67551" providerId="ADAL" clId="{95B1C6CB-2C18-4983-8C56-B6E2A05B6085}" dt="2024-09-19T18:35:52.093" v="181" actId="13244"/>
        <pc:sldMkLst>
          <pc:docMk/>
          <pc:sldMk cId="404334083" sldId="535"/>
        </pc:sldMkLst>
        <pc:spChg chg="ord">
          <ac:chgData name="Merkle, Cat" userId="a9581f9e-37bc-4cc6-a5d4-8f8234d67551" providerId="ADAL" clId="{95B1C6CB-2C18-4983-8C56-B6E2A05B6085}" dt="2024-09-19T18:35:50.280" v="180" actId="13244"/>
          <ac:spMkLst>
            <pc:docMk/>
            <pc:sldMk cId="404334083" sldId="535"/>
            <ac:spMk id="2" creationId="{E9C72532-EA6C-A5CA-BCB7-7169CFFC982B}"/>
          </ac:spMkLst>
        </pc:spChg>
        <pc:spChg chg="ord">
          <ac:chgData name="Merkle, Cat" userId="a9581f9e-37bc-4cc6-a5d4-8f8234d67551" providerId="ADAL" clId="{95B1C6CB-2C18-4983-8C56-B6E2A05B6085}" dt="2024-09-19T18:35:52.093" v="181" actId="13244"/>
          <ac:spMkLst>
            <pc:docMk/>
            <pc:sldMk cId="404334083" sldId="535"/>
            <ac:spMk id="4" creationId="{00000000-0000-0000-0000-000000000000}"/>
          </ac:spMkLst>
        </pc:spChg>
      </pc:sldChg>
      <pc:sldChg chg="modSp mod">
        <pc:chgData name="Merkle, Cat" userId="a9581f9e-37bc-4cc6-a5d4-8f8234d67551" providerId="ADAL" clId="{95B1C6CB-2C18-4983-8C56-B6E2A05B6085}" dt="2024-09-19T18:37:18.216" v="190" actId="13244"/>
        <pc:sldMkLst>
          <pc:docMk/>
          <pc:sldMk cId="31532956" sldId="538"/>
        </pc:sldMkLst>
        <pc:spChg chg="ord">
          <ac:chgData name="Merkle, Cat" userId="a9581f9e-37bc-4cc6-a5d4-8f8234d67551" providerId="ADAL" clId="{95B1C6CB-2C18-4983-8C56-B6E2A05B6085}" dt="2024-09-19T18:37:18.216" v="190" actId="13244"/>
          <ac:spMkLst>
            <pc:docMk/>
            <pc:sldMk cId="31532956" sldId="538"/>
            <ac:spMk id="5" creationId="{00000000-0000-0000-0000-000000000000}"/>
          </ac:spMkLst>
        </pc:spChg>
        <pc:spChg chg="ord">
          <ac:chgData name="Merkle, Cat" userId="a9581f9e-37bc-4cc6-a5d4-8f8234d67551" providerId="ADAL" clId="{95B1C6CB-2C18-4983-8C56-B6E2A05B6085}" dt="2024-09-19T18:37:17.214" v="189" actId="13244"/>
          <ac:spMkLst>
            <pc:docMk/>
            <pc:sldMk cId="31532956" sldId="538"/>
            <ac:spMk id="17" creationId="{78538C5E-D158-AD49-6047-7F695869FF15}"/>
          </ac:spMkLst>
        </pc:spChg>
      </pc:sldChg>
      <pc:sldChg chg="addSp delSp modSp mod modCm">
        <pc:chgData name="Merkle, Cat" userId="a9581f9e-37bc-4cc6-a5d4-8f8234d67551" providerId="ADAL" clId="{95B1C6CB-2C18-4983-8C56-B6E2A05B6085}" dt="2024-09-19T18:37:23.978" v="191" actId="13244"/>
        <pc:sldMkLst>
          <pc:docMk/>
          <pc:sldMk cId="3491520956" sldId="540"/>
        </pc:sldMkLst>
        <pc:spChg chg="ord">
          <ac:chgData name="Merkle, Cat" userId="a9581f9e-37bc-4cc6-a5d4-8f8234d67551" providerId="ADAL" clId="{95B1C6CB-2C18-4983-8C56-B6E2A05B6085}" dt="2024-09-19T18:37:23.978" v="191" actId="13244"/>
          <ac:spMkLst>
            <pc:docMk/>
            <pc:sldMk cId="3491520956" sldId="540"/>
            <ac:spMk id="3" creationId="{00000000-0000-0000-0000-000000000000}"/>
          </ac:spMkLst>
        </pc:spChg>
        <pc:spChg chg="mod topLvl">
          <ac:chgData name="Merkle, Cat" userId="a9581f9e-37bc-4cc6-a5d4-8f8234d67551" providerId="ADAL" clId="{95B1C6CB-2C18-4983-8C56-B6E2A05B6085}" dt="2024-09-17T19:55:44.387" v="148" actId="164"/>
          <ac:spMkLst>
            <pc:docMk/>
            <pc:sldMk cId="3491520956" sldId="540"/>
            <ac:spMk id="9" creationId="{6B68A907-C58F-BCE2-CD95-6D45DD0D3311}"/>
          </ac:spMkLst>
        </pc:spChg>
        <pc:spChg chg="mod topLvl">
          <ac:chgData name="Merkle, Cat" userId="a9581f9e-37bc-4cc6-a5d4-8f8234d67551" providerId="ADAL" clId="{95B1C6CB-2C18-4983-8C56-B6E2A05B6085}" dt="2024-09-17T19:55:44.387" v="148" actId="164"/>
          <ac:spMkLst>
            <pc:docMk/>
            <pc:sldMk cId="3491520956" sldId="540"/>
            <ac:spMk id="10" creationId="{7DCCB345-705D-4541-318E-669CCFE7C8BB}"/>
          </ac:spMkLst>
        </pc:spChg>
        <pc:spChg chg="mod topLvl">
          <ac:chgData name="Merkle, Cat" userId="a9581f9e-37bc-4cc6-a5d4-8f8234d67551" providerId="ADAL" clId="{95B1C6CB-2C18-4983-8C56-B6E2A05B6085}" dt="2024-09-17T19:55:44.387" v="148" actId="164"/>
          <ac:spMkLst>
            <pc:docMk/>
            <pc:sldMk cId="3491520956" sldId="540"/>
            <ac:spMk id="11" creationId="{11AD9371-910B-868A-850C-E123B689F523}"/>
          </ac:spMkLst>
        </pc:spChg>
        <pc:spChg chg="mod topLvl">
          <ac:chgData name="Merkle, Cat" userId="a9581f9e-37bc-4cc6-a5d4-8f8234d67551" providerId="ADAL" clId="{95B1C6CB-2C18-4983-8C56-B6E2A05B6085}" dt="2024-09-17T19:55:44.387" v="148" actId="164"/>
          <ac:spMkLst>
            <pc:docMk/>
            <pc:sldMk cId="3491520956" sldId="540"/>
            <ac:spMk id="14" creationId="{79C8AED3-A777-AD73-C7D6-603FEEA54D39}"/>
          </ac:spMkLst>
        </pc:spChg>
        <pc:grpChg chg="add del mod">
          <ac:chgData name="Merkle, Cat" userId="a9581f9e-37bc-4cc6-a5d4-8f8234d67551" providerId="ADAL" clId="{95B1C6CB-2C18-4983-8C56-B6E2A05B6085}" dt="2024-09-17T19:53:37.065" v="135" actId="165"/>
          <ac:grpSpMkLst>
            <pc:docMk/>
            <pc:sldMk cId="3491520956" sldId="540"/>
            <ac:grpSpMk id="2" creationId="{25AA02EA-7F60-5A9D-7209-27F8A95ED4B6}"/>
          </ac:grpSpMkLst>
        </pc:grpChg>
        <pc:grpChg chg="add mod">
          <ac:chgData name="Merkle, Cat" userId="a9581f9e-37bc-4cc6-a5d4-8f8234d67551" providerId="ADAL" clId="{95B1C6CB-2C18-4983-8C56-B6E2A05B6085}" dt="2024-09-17T19:55:37.426" v="147" actId="164"/>
          <ac:grpSpMkLst>
            <pc:docMk/>
            <pc:sldMk cId="3491520956" sldId="540"/>
            <ac:grpSpMk id="20" creationId="{DF6406AA-1510-8C6D-F587-3263EC9A707D}"/>
          </ac:grpSpMkLst>
        </pc:grpChg>
        <pc:grpChg chg="add mod">
          <ac:chgData name="Merkle, Cat" userId="a9581f9e-37bc-4cc6-a5d4-8f8234d67551" providerId="ADAL" clId="{95B1C6CB-2C18-4983-8C56-B6E2A05B6085}" dt="2024-09-18T15:08:47.702" v="154" actId="962"/>
          <ac:grpSpMkLst>
            <pc:docMk/>
            <pc:sldMk cId="3491520956" sldId="540"/>
            <ac:grpSpMk id="21" creationId="{8D48F496-9734-F54D-B5B7-DC766011C056}"/>
          </ac:grpSpMkLst>
        </pc:grpChg>
        <pc:graphicFrameChg chg="add mod">
          <ac:chgData name="Merkle, Cat" userId="a9581f9e-37bc-4cc6-a5d4-8f8234d67551" providerId="ADAL" clId="{95B1C6CB-2C18-4983-8C56-B6E2A05B6085}" dt="2024-09-17T19:52:05.050" v="109"/>
          <ac:graphicFrameMkLst>
            <pc:docMk/>
            <pc:sldMk cId="3491520956" sldId="540"/>
            <ac:graphicFrameMk id="6" creationId="{018A1D5D-5E37-787E-2B10-26B71A29166B}"/>
          </ac:graphicFrameMkLst>
        </pc:graphicFrameChg>
        <pc:graphicFrameChg chg="add del mod">
          <ac:chgData name="Merkle, Cat" userId="a9581f9e-37bc-4cc6-a5d4-8f8234d67551" providerId="ADAL" clId="{95B1C6CB-2C18-4983-8C56-B6E2A05B6085}" dt="2024-09-17T19:53:26.979" v="133"/>
          <ac:graphicFrameMkLst>
            <pc:docMk/>
            <pc:sldMk cId="3491520956" sldId="540"/>
            <ac:graphicFrameMk id="7" creationId="{018A1D5D-5E37-787E-2B10-26B71A29166B}"/>
          </ac:graphicFrameMkLst>
        </pc:graphicFrameChg>
        <pc:picChg chg="add del mod">
          <ac:chgData name="Merkle, Cat" userId="a9581f9e-37bc-4cc6-a5d4-8f8234d67551" providerId="ADAL" clId="{95B1C6CB-2C18-4983-8C56-B6E2A05B6085}" dt="2024-09-17T19:53:24.878" v="127" actId="22"/>
          <ac:picMkLst>
            <pc:docMk/>
            <pc:sldMk cId="3491520956" sldId="540"/>
            <ac:picMk id="12" creationId="{A11A8241-4A12-DD2C-03DD-09E63F6BA3A7}"/>
          </ac:picMkLst>
        </pc:picChg>
        <pc:picChg chg="add del">
          <ac:chgData name="Merkle, Cat" userId="a9581f9e-37bc-4cc6-a5d4-8f8234d67551" providerId="ADAL" clId="{95B1C6CB-2C18-4983-8C56-B6E2A05B6085}" dt="2024-09-17T19:54:01.360" v="137" actId="22"/>
          <ac:picMkLst>
            <pc:docMk/>
            <pc:sldMk cId="3491520956" sldId="540"/>
            <ac:picMk id="15" creationId="{9A17FC6C-B444-90D5-5DDF-12459C297FED}"/>
          </ac:picMkLst>
        </pc:picChg>
        <pc:picChg chg="add del mod topLvl">
          <ac:chgData name="Merkle, Cat" userId="a9581f9e-37bc-4cc6-a5d4-8f8234d67551" providerId="ADAL" clId="{95B1C6CB-2C18-4983-8C56-B6E2A05B6085}" dt="2024-09-17T19:54:11.357" v="142" actId="478"/>
          <ac:picMkLst>
            <pc:docMk/>
            <pc:sldMk cId="3491520956" sldId="540"/>
            <ac:picMk id="16" creationId="{9D333043-D232-3695-5E16-22FF9F606C18}"/>
          </ac:picMkLst>
        </pc:picChg>
        <pc:picChg chg="add del mod">
          <ac:chgData name="Merkle, Cat" userId="a9581f9e-37bc-4cc6-a5d4-8f8234d67551" providerId="ADAL" clId="{95B1C6CB-2C18-4983-8C56-B6E2A05B6085}" dt="2024-09-17T19:54:09.712" v="141" actId="478"/>
          <ac:picMkLst>
            <pc:docMk/>
            <pc:sldMk cId="3491520956" sldId="540"/>
            <ac:picMk id="18" creationId="{2880EA0B-64BD-854E-2702-9F19AC3B0050}"/>
          </ac:picMkLst>
        </pc:picChg>
        <pc:picChg chg="add mod ord">
          <ac:chgData name="Merkle, Cat" userId="a9581f9e-37bc-4cc6-a5d4-8f8234d67551" providerId="ADAL" clId="{95B1C6CB-2C18-4983-8C56-B6E2A05B6085}" dt="2024-09-17T19:58:39.709" v="151" actId="1076"/>
          <ac:picMkLst>
            <pc:docMk/>
            <pc:sldMk cId="3491520956" sldId="540"/>
            <ac:picMk id="19" creationId="{3DAC43D4-7CE7-D77B-E270-00C003DC0A78}"/>
          </ac:picMkLst>
        </pc:picChg>
        <pc:extLst>
          <p:ext xmlns:p="http://schemas.openxmlformats.org/presentationml/2006/main" uri="{D6D511B9-2390-475A-947B-AFAB55BFBCF1}">
            <pc226:cmChg xmlns:pc226="http://schemas.microsoft.com/office/powerpoint/2022/06/main/command" chg="mod">
              <pc226:chgData name="Merkle, Cat" userId="a9581f9e-37bc-4cc6-a5d4-8f8234d67551" providerId="ADAL" clId="{95B1C6CB-2C18-4983-8C56-B6E2A05B6085}" dt="2024-09-17T19:51:53.022" v="104" actId="478"/>
              <pc2:cmMkLst xmlns:pc2="http://schemas.microsoft.com/office/powerpoint/2019/9/main/command">
                <pc:docMk/>
                <pc:sldMk cId="3491520956" sldId="540"/>
                <pc2:cmMk id="{788FCA89-04A8-4631-AF6C-2A4ED874FD74}"/>
              </pc2:cmMkLst>
            </pc226:cmChg>
          </p:ext>
        </pc:extLst>
      </pc:sldChg>
      <pc:sldChg chg="modSp mod">
        <pc:chgData name="Merkle, Cat" userId="a9581f9e-37bc-4cc6-a5d4-8f8234d67551" providerId="ADAL" clId="{95B1C6CB-2C18-4983-8C56-B6E2A05B6085}" dt="2024-09-19T18:37:31.027" v="192" actId="13244"/>
        <pc:sldMkLst>
          <pc:docMk/>
          <pc:sldMk cId="3835697767" sldId="541"/>
        </pc:sldMkLst>
        <pc:spChg chg="ord">
          <ac:chgData name="Merkle, Cat" userId="a9581f9e-37bc-4cc6-a5d4-8f8234d67551" providerId="ADAL" clId="{95B1C6CB-2C18-4983-8C56-B6E2A05B6085}" dt="2024-09-19T18:37:31.027" v="192" actId="13244"/>
          <ac:spMkLst>
            <pc:docMk/>
            <pc:sldMk cId="3835697767" sldId="541"/>
            <ac:spMk id="3" creationId="{00000000-0000-0000-0000-000000000000}"/>
          </ac:spMkLst>
        </pc:spChg>
      </pc:sldChg>
      <pc:sldChg chg="addSp delSp modSp mod modNotesTx">
        <pc:chgData name="Merkle, Cat" userId="a9581f9e-37bc-4cc6-a5d4-8f8234d67551" providerId="ADAL" clId="{95B1C6CB-2C18-4983-8C56-B6E2A05B6085}" dt="2024-09-23T17:52:57.186" v="230" actId="14100"/>
        <pc:sldMkLst>
          <pc:docMk/>
          <pc:sldMk cId="1303770092" sldId="1770"/>
        </pc:sldMkLst>
        <pc:spChg chg="add del mod">
          <ac:chgData name="Merkle, Cat" userId="a9581f9e-37bc-4cc6-a5d4-8f8234d67551" providerId="ADAL" clId="{95B1C6CB-2C18-4983-8C56-B6E2A05B6085}" dt="2024-09-23T17:50:37.362" v="220" actId="478"/>
          <ac:spMkLst>
            <pc:docMk/>
            <pc:sldMk cId="1303770092" sldId="1770"/>
            <ac:spMk id="8" creationId="{9CB1B2F1-A954-836F-6A55-F932B035E10A}"/>
          </ac:spMkLst>
        </pc:spChg>
        <pc:picChg chg="del mod">
          <ac:chgData name="Merkle, Cat" userId="a9581f9e-37bc-4cc6-a5d4-8f8234d67551" providerId="ADAL" clId="{95B1C6CB-2C18-4983-8C56-B6E2A05B6085}" dt="2024-09-23T17:51:38.239" v="222" actId="478"/>
          <ac:picMkLst>
            <pc:docMk/>
            <pc:sldMk cId="1303770092" sldId="1770"/>
            <ac:picMk id="5" creationId="{559AA1B5-DF10-4E63-B01C-6F27A4604FA4}"/>
          </ac:picMkLst>
        </pc:picChg>
        <pc:picChg chg="mod modCrop">
          <ac:chgData name="Merkle, Cat" userId="a9581f9e-37bc-4cc6-a5d4-8f8234d67551" providerId="ADAL" clId="{95B1C6CB-2C18-4983-8C56-B6E2A05B6085}" dt="2024-09-23T17:52:00.271" v="228" actId="732"/>
          <ac:picMkLst>
            <pc:docMk/>
            <pc:sldMk cId="1303770092" sldId="1770"/>
            <ac:picMk id="10" creationId="{4CE8B03C-8CCF-4777-BC64-3750CE626728}"/>
          </ac:picMkLst>
        </pc:picChg>
        <pc:picChg chg="add mod">
          <ac:chgData name="Merkle, Cat" userId="a9581f9e-37bc-4cc6-a5d4-8f8234d67551" providerId="ADAL" clId="{95B1C6CB-2C18-4983-8C56-B6E2A05B6085}" dt="2024-09-23T17:52:57.186" v="230" actId="14100"/>
          <ac:picMkLst>
            <pc:docMk/>
            <pc:sldMk cId="1303770092" sldId="1770"/>
            <ac:picMk id="11" creationId="{962CC86E-DA3E-5FAF-268D-40025BE7A16C}"/>
          </ac:picMkLst>
        </pc:picChg>
      </pc:sldChg>
      <pc:sldChg chg="modSp mod">
        <pc:chgData name="Merkle, Cat" userId="a9581f9e-37bc-4cc6-a5d4-8f8234d67551" providerId="ADAL" clId="{95B1C6CB-2C18-4983-8C56-B6E2A05B6085}" dt="2024-09-19T18:37:57.622" v="196" actId="962"/>
        <pc:sldMkLst>
          <pc:docMk/>
          <pc:sldMk cId="754772789" sldId="1955"/>
        </pc:sldMkLst>
        <pc:spChg chg="mod">
          <ac:chgData name="Merkle, Cat" userId="a9581f9e-37bc-4cc6-a5d4-8f8234d67551" providerId="ADAL" clId="{95B1C6CB-2C18-4983-8C56-B6E2A05B6085}" dt="2024-09-19T18:37:57.622" v="196" actId="962"/>
          <ac:spMkLst>
            <pc:docMk/>
            <pc:sldMk cId="754772789" sldId="1955"/>
            <ac:spMk id="5" creationId="{F9D8C1B0-E7B2-FE51-9B36-52C8D86D8123}"/>
          </ac:spMkLst>
        </pc:spChg>
        <pc:spChg chg="ord">
          <ac:chgData name="Merkle, Cat" userId="a9581f9e-37bc-4cc6-a5d4-8f8234d67551" providerId="ADAL" clId="{95B1C6CB-2C18-4983-8C56-B6E2A05B6085}" dt="2024-09-19T18:37:50.079" v="195" actId="13244"/>
          <ac:spMkLst>
            <pc:docMk/>
            <pc:sldMk cId="754772789" sldId="1955"/>
            <ac:spMk id="10" creationId="{FB472D57-16B2-183B-95F2-2C71CF30060E}"/>
          </ac:spMkLst>
        </pc:spChg>
        <pc:spChg chg="ord">
          <ac:chgData name="Merkle, Cat" userId="a9581f9e-37bc-4cc6-a5d4-8f8234d67551" providerId="ADAL" clId="{95B1C6CB-2C18-4983-8C56-B6E2A05B6085}" dt="2024-09-19T18:37:48.878" v="194" actId="13244"/>
          <ac:spMkLst>
            <pc:docMk/>
            <pc:sldMk cId="754772789" sldId="1955"/>
            <ac:spMk id="17" creationId="{5555EC24-77E1-54B1-C61A-101ED5FFFFD5}"/>
          </ac:spMkLst>
        </pc:spChg>
      </pc:sldChg>
      <pc:sldChg chg="modSp mod">
        <pc:chgData name="Merkle, Cat" userId="a9581f9e-37bc-4cc6-a5d4-8f8234d67551" providerId="ADAL" clId="{95B1C6CB-2C18-4983-8C56-B6E2A05B6085}" dt="2024-09-19T18:32:42.288" v="157" actId="13244"/>
        <pc:sldMkLst>
          <pc:docMk/>
          <pc:sldMk cId="1877886285" sldId="1959"/>
        </pc:sldMkLst>
        <pc:picChg chg="ord">
          <ac:chgData name="Merkle, Cat" userId="a9581f9e-37bc-4cc6-a5d4-8f8234d67551" providerId="ADAL" clId="{95B1C6CB-2C18-4983-8C56-B6E2A05B6085}" dt="2024-09-19T18:32:42.288" v="157" actId="13244"/>
          <ac:picMkLst>
            <pc:docMk/>
            <pc:sldMk cId="1877886285" sldId="1959"/>
            <ac:picMk id="13" creationId="{6D7B74C4-08BF-12D3-88B9-8743C3271CF7}"/>
          </ac:picMkLst>
        </pc:picChg>
      </pc:sldChg>
      <pc:sldChg chg="modSp mod">
        <pc:chgData name="Merkle, Cat" userId="a9581f9e-37bc-4cc6-a5d4-8f8234d67551" providerId="ADAL" clId="{95B1C6CB-2C18-4983-8C56-B6E2A05B6085}" dt="2024-09-26T16:48:03.427" v="233" actId="20577"/>
        <pc:sldMkLst>
          <pc:docMk/>
          <pc:sldMk cId="2302258839" sldId="1967"/>
        </pc:sldMkLst>
        <pc:spChg chg="mod">
          <ac:chgData name="Merkle, Cat" userId="a9581f9e-37bc-4cc6-a5d4-8f8234d67551" providerId="ADAL" clId="{95B1C6CB-2C18-4983-8C56-B6E2A05B6085}" dt="2024-09-26T16:48:03.427" v="233" actId="20577"/>
          <ac:spMkLst>
            <pc:docMk/>
            <pc:sldMk cId="2302258839" sldId="1967"/>
            <ac:spMk id="3" creationId="{00000000-0000-0000-0000-000000000000}"/>
          </ac:spMkLst>
        </pc:spChg>
      </pc:sldChg>
      <pc:sldChg chg="addSp delSp modSp mod">
        <pc:chgData name="Merkle, Cat" userId="a9581f9e-37bc-4cc6-a5d4-8f8234d67551" providerId="ADAL" clId="{95B1C6CB-2C18-4983-8C56-B6E2A05B6085}" dt="2024-09-19T18:33:47.832" v="165" actId="13244"/>
        <pc:sldMkLst>
          <pc:docMk/>
          <pc:sldMk cId="310586697" sldId="1981"/>
        </pc:sldMkLst>
        <pc:spChg chg="add del mod">
          <ac:chgData name="Merkle, Cat" userId="a9581f9e-37bc-4cc6-a5d4-8f8234d67551" providerId="ADAL" clId="{95B1C6CB-2C18-4983-8C56-B6E2A05B6085}" dt="2024-09-17T16:31:15.370" v="50" actId="478"/>
          <ac:spMkLst>
            <pc:docMk/>
            <pc:sldMk cId="310586697" sldId="1981"/>
            <ac:spMk id="3" creationId="{636C46CA-F4EF-8AAE-A96F-574C5C496DC9}"/>
          </ac:spMkLst>
        </pc:spChg>
        <pc:spChg chg="ord">
          <ac:chgData name="Merkle, Cat" userId="a9581f9e-37bc-4cc6-a5d4-8f8234d67551" providerId="ADAL" clId="{95B1C6CB-2C18-4983-8C56-B6E2A05B6085}" dt="2024-09-19T18:33:47.832" v="165" actId="13244"/>
          <ac:spMkLst>
            <pc:docMk/>
            <pc:sldMk cId="310586697" sldId="1981"/>
            <ac:spMk id="16" creationId="{2C303199-7317-D113-52A3-F5B5E4984C7C}"/>
          </ac:spMkLst>
        </pc:spChg>
      </pc:sldChg>
      <pc:sldChg chg="modSp mod">
        <pc:chgData name="Merkle, Cat" userId="a9581f9e-37bc-4cc6-a5d4-8f8234d67551" providerId="ADAL" clId="{95B1C6CB-2C18-4983-8C56-B6E2A05B6085}" dt="2024-09-19T18:38:10.717" v="198" actId="13244"/>
        <pc:sldMkLst>
          <pc:docMk/>
          <pc:sldMk cId="3640305514" sldId="1987"/>
        </pc:sldMkLst>
        <pc:spChg chg="ord">
          <ac:chgData name="Merkle, Cat" userId="a9581f9e-37bc-4cc6-a5d4-8f8234d67551" providerId="ADAL" clId="{95B1C6CB-2C18-4983-8C56-B6E2A05B6085}" dt="2024-09-19T18:38:08.758" v="197" actId="13244"/>
          <ac:spMkLst>
            <pc:docMk/>
            <pc:sldMk cId="3640305514" sldId="1987"/>
            <ac:spMk id="4" creationId="{265E2F10-D46F-EB6B-3A45-AA27EFF4ABC2}"/>
          </ac:spMkLst>
        </pc:spChg>
        <pc:spChg chg="ord">
          <ac:chgData name="Merkle, Cat" userId="a9581f9e-37bc-4cc6-a5d4-8f8234d67551" providerId="ADAL" clId="{95B1C6CB-2C18-4983-8C56-B6E2A05B6085}" dt="2024-09-19T18:38:10.717" v="198" actId="13244"/>
          <ac:spMkLst>
            <pc:docMk/>
            <pc:sldMk cId="3640305514" sldId="1987"/>
            <ac:spMk id="16" creationId="{2D313964-D1CB-CD81-9607-D6D0D94EE773}"/>
          </ac:spMkLst>
        </pc:spChg>
      </pc:sldChg>
      <pc:sldChg chg="modSp mod">
        <pc:chgData name="Merkle, Cat" userId="a9581f9e-37bc-4cc6-a5d4-8f8234d67551" providerId="ADAL" clId="{95B1C6CB-2C18-4983-8C56-B6E2A05B6085}" dt="2024-09-23T14:33:31.523" v="200" actId="14100"/>
        <pc:sldMkLst>
          <pc:docMk/>
          <pc:sldMk cId="2543896270" sldId="1991"/>
        </pc:sldMkLst>
        <pc:spChg chg="mod">
          <ac:chgData name="Merkle, Cat" userId="a9581f9e-37bc-4cc6-a5d4-8f8234d67551" providerId="ADAL" clId="{95B1C6CB-2C18-4983-8C56-B6E2A05B6085}" dt="2024-09-23T14:33:31.523" v="200" actId="14100"/>
          <ac:spMkLst>
            <pc:docMk/>
            <pc:sldMk cId="2543896270" sldId="1991"/>
            <ac:spMk id="11" creationId="{87592553-4E29-1761-9525-F863D72FD49D}"/>
          </ac:spMkLst>
        </pc:spChg>
        <pc:grpChg chg="ord">
          <ac:chgData name="Merkle, Cat" userId="a9581f9e-37bc-4cc6-a5d4-8f8234d67551" providerId="ADAL" clId="{95B1C6CB-2C18-4983-8C56-B6E2A05B6085}" dt="2024-09-19T18:35:16.398" v="176" actId="13244"/>
          <ac:grpSpMkLst>
            <pc:docMk/>
            <pc:sldMk cId="2543896270" sldId="1991"/>
            <ac:grpSpMk id="13" creationId="{B6C8B4B6-BB72-22B8-A03F-0321E5189706}"/>
          </ac:grpSpMkLst>
        </pc:grpChg>
        <pc:picChg chg="mod">
          <ac:chgData name="Merkle, Cat" userId="a9581f9e-37bc-4cc6-a5d4-8f8234d67551" providerId="ADAL" clId="{95B1C6CB-2C18-4983-8C56-B6E2A05B6085}" dt="2024-09-19T18:35:13.966" v="175" actId="13244"/>
          <ac:picMkLst>
            <pc:docMk/>
            <pc:sldMk cId="2543896270" sldId="1991"/>
            <ac:picMk id="6" creationId="{E9D96AE4-B71B-DE2F-1802-D6CFF4E0A8F6}"/>
          </ac:picMkLst>
        </pc:picChg>
      </pc:sldChg>
      <pc:sldChg chg="modSp mod modNotesTx">
        <pc:chgData name="Merkle, Cat" userId="a9581f9e-37bc-4cc6-a5d4-8f8234d67551" providerId="ADAL" clId="{95B1C6CB-2C18-4983-8C56-B6E2A05B6085}" dt="2024-09-19T18:38:22.905" v="199" actId="13244"/>
        <pc:sldMkLst>
          <pc:docMk/>
          <pc:sldMk cId="283499703" sldId="1992"/>
        </pc:sldMkLst>
        <pc:spChg chg="mod">
          <ac:chgData name="Merkle, Cat" userId="a9581f9e-37bc-4cc6-a5d4-8f8234d67551" providerId="ADAL" clId="{95B1C6CB-2C18-4983-8C56-B6E2A05B6085}" dt="2024-09-17T16:40:43.500" v="81" actId="20577"/>
          <ac:spMkLst>
            <pc:docMk/>
            <pc:sldMk cId="283499703" sldId="1992"/>
            <ac:spMk id="3" creationId="{3E744AD5-2007-334C-41A2-E1D0113AB405}"/>
          </ac:spMkLst>
        </pc:spChg>
        <pc:picChg chg="mod">
          <ac:chgData name="Merkle, Cat" userId="a9581f9e-37bc-4cc6-a5d4-8f8234d67551" providerId="ADAL" clId="{95B1C6CB-2C18-4983-8C56-B6E2A05B6085}" dt="2024-09-19T18:38:22.905" v="199" actId="13244"/>
          <ac:picMkLst>
            <pc:docMk/>
            <pc:sldMk cId="283499703" sldId="1992"/>
            <ac:picMk id="5" creationId="{10B77370-4434-7F95-DAB3-05569FAF6CC6}"/>
          </ac:picMkLst>
        </pc:picChg>
      </pc:sldChg>
      <pc:sldChg chg="modSp mod modCm">
        <pc:chgData name="Merkle, Cat" userId="a9581f9e-37bc-4cc6-a5d4-8f8234d67551" providerId="ADAL" clId="{95B1C6CB-2C18-4983-8C56-B6E2A05B6085}" dt="2024-09-27T18:51:56.982" v="247" actId="20577"/>
        <pc:sldMkLst>
          <pc:docMk/>
          <pc:sldMk cId="4202583363" sldId="1994"/>
        </pc:sldMkLst>
        <pc:spChg chg="mod">
          <ac:chgData name="Merkle, Cat" userId="a9581f9e-37bc-4cc6-a5d4-8f8234d67551" providerId="ADAL" clId="{95B1C6CB-2C18-4983-8C56-B6E2A05B6085}" dt="2024-09-27T18:51:56.982" v="247" actId="20577"/>
          <ac:spMkLst>
            <pc:docMk/>
            <pc:sldMk cId="4202583363" sldId="1994"/>
            <ac:spMk id="6" creationId="{0D16BDDF-54FB-2AE4-7805-E6CB5204375C}"/>
          </ac:spMkLst>
        </pc:spChg>
        <pc:picChg chg="mod">
          <ac:chgData name="Merkle, Cat" userId="a9581f9e-37bc-4cc6-a5d4-8f8234d67551" providerId="ADAL" clId="{95B1C6CB-2C18-4983-8C56-B6E2A05B6085}" dt="2024-09-19T18:37:10.813" v="188" actId="962"/>
          <ac:picMkLst>
            <pc:docMk/>
            <pc:sldMk cId="4202583363" sldId="1994"/>
            <ac:picMk id="5" creationId="{5F8CABA9-80E1-27A0-46E6-C1EAE50F331C}"/>
          </ac:picMkLst>
        </pc:picChg>
        <pc:extLst>
          <p:ext xmlns:p="http://schemas.openxmlformats.org/presentationml/2006/main" uri="{D6D511B9-2390-475A-947B-AFAB55BFBCF1}">
            <pc226:cmChg xmlns:pc226="http://schemas.microsoft.com/office/powerpoint/2022/06/main/command" chg="mod">
              <pc226:chgData name="Merkle, Cat" userId="a9581f9e-37bc-4cc6-a5d4-8f8234d67551" providerId="ADAL" clId="{95B1C6CB-2C18-4983-8C56-B6E2A05B6085}" dt="2024-09-27T18:51:56.982" v="247" actId="20577"/>
              <pc2:cmMkLst xmlns:pc2="http://schemas.microsoft.com/office/powerpoint/2019/9/main/command">
                <pc:docMk/>
                <pc:sldMk cId="4202583363" sldId="1994"/>
                <pc2:cmMk id="{9AD3A375-439A-492A-8DEF-628CB7F3A11A}"/>
              </pc2:cmMkLst>
            </pc226:cmChg>
          </p:ext>
        </pc:extLst>
      </pc:sldChg>
      <pc:sldChg chg="modSp">
        <pc:chgData name="Merkle, Cat" userId="a9581f9e-37bc-4cc6-a5d4-8f8234d67551" providerId="ADAL" clId="{95B1C6CB-2C18-4983-8C56-B6E2A05B6085}" dt="2024-09-19T18:33:18.322" v="163" actId="962"/>
        <pc:sldMkLst>
          <pc:docMk/>
          <pc:sldMk cId="1656316784" sldId="1995"/>
        </pc:sldMkLst>
        <pc:picChg chg="mod">
          <ac:chgData name="Merkle, Cat" userId="a9581f9e-37bc-4cc6-a5d4-8f8234d67551" providerId="ADAL" clId="{95B1C6CB-2C18-4983-8C56-B6E2A05B6085}" dt="2024-09-19T18:33:16.319" v="160" actId="962"/>
          <ac:picMkLst>
            <pc:docMk/>
            <pc:sldMk cId="1656316784" sldId="1995"/>
            <ac:picMk id="5122" creationId="{9C7BC4B9-E2FD-AD4A-4B31-53B1202BB9EC}"/>
          </ac:picMkLst>
        </pc:picChg>
        <pc:picChg chg="mod">
          <ac:chgData name="Merkle, Cat" userId="a9581f9e-37bc-4cc6-a5d4-8f8234d67551" providerId="ADAL" clId="{95B1C6CB-2C18-4983-8C56-B6E2A05B6085}" dt="2024-09-19T18:33:16.800" v="161" actId="962"/>
          <ac:picMkLst>
            <pc:docMk/>
            <pc:sldMk cId="1656316784" sldId="1995"/>
            <ac:picMk id="5124" creationId="{2345F3AE-8E4D-07FD-4821-DE8321262BE9}"/>
          </ac:picMkLst>
        </pc:picChg>
        <pc:picChg chg="mod">
          <ac:chgData name="Merkle, Cat" userId="a9581f9e-37bc-4cc6-a5d4-8f8234d67551" providerId="ADAL" clId="{95B1C6CB-2C18-4983-8C56-B6E2A05B6085}" dt="2024-09-19T18:33:17.393" v="162" actId="962"/>
          <ac:picMkLst>
            <pc:docMk/>
            <pc:sldMk cId="1656316784" sldId="1995"/>
            <ac:picMk id="5126" creationId="{C0637F6D-6ADD-F2C7-6D94-B240C7C6B7F5}"/>
          </ac:picMkLst>
        </pc:picChg>
        <pc:picChg chg="mod">
          <ac:chgData name="Merkle, Cat" userId="a9581f9e-37bc-4cc6-a5d4-8f8234d67551" providerId="ADAL" clId="{95B1C6CB-2C18-4983-8C56-B6E2A05B6085}" dt="2024-09-19T18:33:18.322" v="163" actId="962"/>
          <ac:picMkLst>
            <pc:docMk/>
            <pc:sldMk cId="1656316784" sldId="1995"/>
            <ac:picMk id="5128" creationId="{FFED87F4-7AFC-0A6B-7B31-0AD0363E1C30}"/>
          </ac:picMkLst>
        </pc:picChg>
      </pc:sldChg>
      <pc:sldChg chg="add">
        <pc:chgData name="Merkle, Cat" userId="a9581f9e-37bc-4cc6-a5d4-8f8234d67551" providerId="ADAL" clId="{95B1C6CB-2C18-4983-8C56-B6E2A05B6085}" dt="2024-09-26T16:47:08.419" v="231"/>
        <pc:sldMkLst>
          <pc:docMk/>
          <pc:sldMk cId="1439991184" sldId="2001"/>
        </pc:sldMkLst>
      </pc:sldChg>
    </pc:docChg>
  </pc:docChgLst>
  <pc:docChgLst>
    <pc:chgData name="Peterson, Amy" userId="S::ampeterson@air.org::8c14dd6b-6031-4383-8241-8af97fa7035b" providerId="AD" clId="Web-{9F1C9E88-33D9-D7EF-4C2B-2651680B3F2F}"/>
    <pc:docChg chg="modSld">
      <pc:chgData name="Peterson, Amy" userId="S::ampeterson@air.org::8c14dd6b-6031-4383-8241-8af97fa7035b" providerId="AD" clId="Web-{9F1C9E88-33D9-D7EF-4C2B-2651680B3F2F}" dt="2024-10-16T14:39:40.092" v="6"/>
      <pc:docMkLst>
        <pc:docMk/>
      </pc:docMkLst>
      <pc:sldChg chg="addSp delSp modSp">
        <pc:chgData name="Peterson, Amy" userId="S::ampeterson@air.org::8c14dd6b-6031-4383-8241-8af97fa7035b" providerId="AD" clId="Web-{9F1C9E88-33D9-D7EF-4C2B-2651680B3F2F}" dt="2024-10-16T14:39:40.092" v="6"/>
        <pc:sldMkLst>
          <pc:docMk/>
          <pc:sldMk cId="669041224" sldId="504"/>
        </pc:sldMkLst>
        <pc:spChg chg="add del mod">
          <ac:chgData name="Peterson, Amy" userId="S::ampeterson@air.org::8c14dd6b-6031-4383-8241-8af97fa7035b" providerId="AD" clId="Web-{9F1C9E88-33D9-D7EF-4C2B-2651680B3F2F}" dt="2024-10-16T14:39:40.092" v="6"/>
          <ac:spMkLst>
            <pc:docMk/>
            <pc:sldMk cId="669041224" sldId="504"/>
            <ac:spMk id="4" creationId="{83938E3D-B901-9BAE-291E-5AC895928D03}"/>
          </ac:spMkLst>
        </pc:spChg>
        <pc:spChg chg="add del">
          <ac:chgData name="Peterson, Amy" userId="S::ampeterson@air.org::8c14dd6b-6031-4383-8241-8af97fa7035b" providerId="AD" clId="Web-{9F1C9E88-33D9-D7EF-4C2B-2651680B3F2F}" dt="2024-10-16T14:39:40.092" v="6"/>
          <ac:spMkLst>
            <pc:docMk/>
            <pc:sldMk cId="669041224" sldId="504"/>
            <ac:spMk id="64" creationId="{D696619A-DFC9-4B23-9F02-2ECE00E31650}"/>
          </ac:spMkLst>
        </pc:spChg>
        <pc:spChg chg="del mod">
          <ac:chgData name="Peterson, Amy" userId="S::ampeterson@air.org::8c14dd6b-6031-4383-8241-8af97fa7035b" providerId="AD" clId="Web-{9F1C9E88-33D9-D7EF-4C2B-2651680B3F2F}" dt="2024-10-16T14:39:30.936" v="4"/>
          <ac:spMkLst>
            <pc:docMk/>
            <pc:sldMk cId="669041224" sldId="504"/>
            <ac:spMk id="65" creationId="{87C14096-0648-4A3A-A80B-83B2C548DDE7}"/>
          </ac:spMkLst>
        </pc:spChg>
      </pc:sldChg>
    </pc:docChg>
  </pc:docChgLst>
  <pc:docChgLst>
    <pc:chgData name="Weingarten, Zachary" userId="ffaec3ee-184f-423d-85c9-0dd619532930" providerId="ADAL" clId="{78647D21-9C7F-48DD-82D9-1B1A1C0B4E4C}"/>
    <pc:docChg chg="modSld">
      <pc:chgData name="Weingarten, Zachary" userId="ffaec3ee-184f-423d-85c9-0dd619532930" providerId="ADAL" clId="{78647D21-9C7F-48DD-82D9-1B1A1C0B4E4C}" dt="2024-09-27T18:59:50.510" v="9" actId="20577"/>
      <pc:docMkLst>
        <pc:docMk/>
      </pc:docMkLst>
      <pc:sldChg chg="modSp mod">
        <pc:chgData name="Weingarten, Zachary" userId="ffaec3ee-184f-423d-85c9-0dd619532930" providerId="ADAL" clId="{78647D21-9C7F-48DD-82D9-1B1A1C0B4E4C}" dt="2024-09-27T18:59:50.510" v="9" actId="20577"/>
        <pc:sldMkLst>
          <pc:docMk/>
          <pc:sldMk cId="3491520956" sldId="540"/>
        </pc:sldMkLst>
        <pc:spChg chg="mod">
          <ac:chgData name="Weingarten, Zachary" userId="ffaec3ee-184f-423d-85c9-0dd619532930" providerId="ADAL" clId="{78647D21-9C7F-48DD-82D9-1B1A1C0B4E4C}" dt="2024-09-27T18:59:50.510" v="9" actId="20577"/>
          <ac:spMkLst>
            <pc:docMk/>
            <pc:sldMk cId="3491520956" sldId="540"/>
            <ac:spMk id="10" creationId="{7DCCB345-705D-4541-318E-669CCFE7C8BB}"/>
          </ac:spMkLst>
        </pc:spChg>
      </pc:sldChg>
      <pc:sldChg chg="modSp mod">
        <pc:chgData name="Weingarten, Zachary" userId="ffaec3ee-184f-423d-85c9-0dd619532930" providerId="ADAL" clId="{78647D21-9C7F-48DD-82D9-1B1A1C0B4E4C}" dt="2024-09-23T20:26:13.260" v="8" actId="20577"/>
        <pc:sldMkLst>
          <pc:docMk/>
          <pc:sldMk cId="1895862317" sldId="1990"/>
        </pc:sldMkLst>
        <pc:spChg chg="mod">
          <ac:chgData name="Weingarten, Zachary" userId="ffaec3ee-184f-423d-85c9-0dd619532930" providerId="ADAL" clId="{78647D21-9C7F-48DD-82D9-1B1A1C0B4E4C}" dt="2024-09-23T20:26:13.260" v="8" actId="20577"/>
          <ac:spMkLst>
            <pc:docMk/>
            <pc:sldMk cId="1895862317" sldId="1990"/>
            <ac:spMk id="12" creationId="{541186EE-D22C-681D-1CFE-C91427DA5D68}"/>
          </ac:spMkLst>
        </pc:spChg>
      </pc:sldChg>
    </pc:docChg>
  </pc:docChgLst>
  <pc:docChgLst>
    <pc:chgData name="Weingarten, Zachary" userId="ffaec3ee-184f-423d-85c9-0dd619532930" providerId="ADAL" clId="{B6FD6DE7-E857-4367-BB03-6F0FFA61F666}"/>
    <pc:docChg chg="undo custSel modSld sldOrd">
      <pc:chgData name="Weingarten, Zachary" userId="ffaec3ee-184f-423d-85c9-0dd619532930" providerId="ADAL" clId="{B6FD6DE7-E857-4367-BB03-6F0FFA61F666}" dt="2024-10-15T19:39:28.340" v="527" actId="33524"/>
      <pc:docMkLst>
        <pc:docMk/>
      </pc:docMkLst>
      <pc:sldChg chg="modSp">
        <pc:chgData name="Weingarten, Zachary" userId="ffaec3ee-184f-423d-85c9-0dd619532930" providerId="ADAL" clId="{B6FD6DE7-E857-4367-BB03-6F0FFA61F666}" dt="2024-10-15T19:24:22.022" v="18" actId="20577"/>
        <pc:sldMkLst>
          <pc:docMk/>
          <pc:sldMk cId="3837642444" sldId="475"/>
        </pc:sldMkLst>
        <pc:spChg chg="mod">
          <ac:chgData name="Weingarten, Zachary" userId="ffaec3ee-184f-423d-85c9-0dd619532930" providerId="ADAL" clId="{B6FD6DE7-E857-4367-BB03-6F0FFA61F666}" dt="2024-10-15T19:24:22.022" v="18" actId="20577"/>
          <ac:spMkLst>
            <pc:docMk/>
            <pc:sldMk cId="3837642444" sldId="475"/>
            <ac:spMk id="16" creationId="{E3B56DF2-7B55-8F47-8112-A7B0FC910159}"/>
          </ac:spMkLst>
        </pc:spChg>
      </pc:sldChg>
      <pc:sldChg chg="modSp mod">
        <pc:chgData name="Weingarten, Zachary" userId="ffaec3ee-184f-423d-85c9-0dd619532930" providerId="ADAL" clId="{B6FD6DE7-E857-4367-BB03-6F0FFA61F666}" dt="2024-10-15T19:38:15.908" v="469" actId="20577"/>
        <pc:sldMkLst>
          <pc:docMk/>
          <pc:sldMk cId="806253310" sldId="477"/>
        </pc:sldMkLst>
        <pc:spChg chg="mod">
          <ac:chgData name="Weingarten, Zachary" userId="ffaec3ee-184f-423d-85c9-0dd619532930" providerId="ADAL" clId="{B6FD6DE7-E857-4367-BB03-6F0FFA61F666}" dt="2024-10-15T19:38:15.908" v="469" actId="20577"/>
          <ac:spMkLst>
            <pc:docMk/>
            <pc:sldMk cId="806253310" sldId="477"/>
            <ac:spMk id="3" creationId="{00000000-0000-0000-0000-000000000000}"/>
          </ac:spMkLst>
        </pc:spChg>
      </pc:sldChg>
      <pc:sldChg chg="modSp mod modNotesTx">
        <pc:chgData name="Weingarten, Zachary" userId="ffaec3ee-184f-423d-85c9-0dd619532930" providerId="ADAL" clId="{B6FD6DE7-E857-4367-BB03-6F0FFA61F666}" dt="2024-10-15T19:35:15.227" v="365" actId="20577"/>
        <pc:sldMkLst>
          <pc:docMk/>
          <pc:sldMk cId="253321276" sldId="478"/>
        </pc:sldMkLst>
        <pc:spChg chg="mod">
          <ac:chgData name="Weingarten, Zachary" userId="ffaec3ee-184f-423d-85c9-0dd619532930" providerId="ADAL" clId="{B6FD6DE7-E857-4367-BB03-6F0FFA61F666}" dt="2024-10-15T19:34:50.143" v="344" actId="20577"/>
          <ac:spMkLst>
            <pc:docMk/>
            <pc:sldMk cId="253321276" sldId="478"/>
            <ac:spMk id="2" creationId="{00000000-0000-0000-0000-000000000000}"/>
          </ac:spMkLst>
        </pc:spChg>
      </pc:sldChg>
      <pc:sldChg chg="modSp mod modNotesTx">
        <pc:chgData name="Weingarten, Zachary" userId="ffaec3ee-184f-423d-85c9-0dd619532930" providerId="ADAL" clId="{B6FD6DE7-E857-4367-BB03-6F0FFA61F666}" dt="2024-10-15T19:38:07.914" v="458" actId="20577"/>
        <pc:sldMkLst>
          <pc:docMk/>
          <pc:sldMk cId="3826890631" sldId="485"/>
        </pc:sldMkLst>
        <pc:spChg chg="mod">
          <ac:chgData name="Weingarten, Zachary" userId="ffaec3ee-184f-423d-85c9-0dd619532930" providerId="ADAL" clId="{B6FD6DE7-E857-4367-BB03-6F0FFA61F666}" dt="2024-10-15T19:36:58.413" v="430" actId="20577"/>
          <ac:spMkLst>
            <pc:docMk/>
            <pc:sldMk cId="3826890631" sldId="485"/>
            <ac:spMk id="2" creationId="{00000000-0000-0000-0000-000000000000}"/>
          </ac:spMkLst>
        </pc:spChg>
      </pc:sldChg>
      <pc:sldChg chg="modNotesTx">
        <pc:chgData name="Weingarten, Zachary" userId="ffaec3ee-184f-423d-85c9-0dd619532930" providerId="ADAL" clId="{B6FD6DE7-E857-4367-BB03-6F0FFA61F666}" dt="2024-10-15T12:32:03.423" v="10" actId="20577"/>
        <pc:sldMkLst>
          <pc:docMk/>
          <pc:sldMk cId="1665358257" sldId="489"/>
        </pc:sldMkLst>
      </pc:sldChg>
      <pc:sldChg chg="modNotesTx">
        <pc:chgData name="Weingarten, Zachary" userId="ffaec3ee-184f-423d-85c9-0dd619532930" providerId="ADAL" clId="{B6FD6DE7-E857-4367-BB03-6F0FFA61F666}" dt="2024-10-15T19:30:35.230" v="66" actId="20577"/>
        <pc:sldMkLst>
          <pc:docMk/>
          <pc:sldMk cId="1123017724" sldId="490"/>
        </pc:sldMkLst>
      </pc:sldChg>
      <pc:sldChg chg="modNotesTx">
        <pc:chgData name="Weingarten, Zachary" userId="ffaec3ee-184f-423d-85c9-0dd619532930" providerId="ADAL" clId="{B6FD6DE7-E857-4367-BB03-6F0FFA61F666}" dt="2024-10-15T12:27:20.340" v="0" actId="20577"/>
        <pc:sldMkLst>
          <pc:docMk/>
          <pc:sldMk cId="2144887970" sldId="525"/>
        </pc:sldMkLst>
      </pc:sldChg>
      <pc:sldChg chg="modSp mod modCm">
        <pc:chgData name="Weingarten, Zachary" userId="ffaec3ee-184f-423d-85c9-0dd619532930" providerId="ADAL" clId="{B6FD6DE7-E857-4367-BB03-6F0FFA61F666}" dt="2024-10-15T19:21:57.662" v="14" actId="20577"/>
        <pc:sldMkLst>
          <pc:docMk/>
          <pc:sldMk cId="1006397809" sldId="528"/>
        </pc:sldMkLst>
        <pc:spChg chg="mod">
          <ac:chgData name="Weingarten, Zachary" userId="ffaec3ee-184f-423d-85c9-0dd619532930" providerId="ADAL" clId="{B6FD6DE7-E857-4367-BB03-6F0FFA61F666}" dt="2024-10-15T19:21:57.662" v="14" actId="20577"/>
          <ac:spMkLst>
            <pc:docMk/>
            <pc:sldMk cId="1006397809" sldId="528"/>
            <ac:spMk id="6" creationId="{C98A9427-16EB-B23A-53AC-0C02E6C98B9F}"/>
          </ac:spMkLst>
        </pc:spChg>
        <pc:extLst>
          <p:ext xmlns:p="http://schemas.openxmlformats.org/presentationml/2006/main" uri="{D6D511B9-2390-475A-947B-AFAB55BFBCF1}">
            <pc226:cmChg xmlns:pc226="http://schemas.microsoft.com/office/powerpoint/2022/06/main/command" chg="mod">
              <pc226:chgData name="Weingarten, Zachary" userId="ffaec3ee-184f-423d-85c9-0dd619532930" providerId="ADAL" clId="{B6FD6DE7-E857-4367-BB03-6F0FFA61F666}" dt="2024-10-15T19:21:57.662" v="14" actId="20577"/>
              <pc2:cmMkLst xmlns:pc2="http://schemas.microsoft.com/office/powerpoint/2019/9/main/command">
                <pc:docMk/>
                <pc:sldMk cId="1006397809" sldId="528"/>
                <pc2:cmMk id="{3E1C03D7-E311-430D-8C70-6A1BB2E333E3}"/>
              </pc2:cmMkLst>
            </pc226:cmChg>
          </p:ext>
        </pc:extLst>
      </pc:sldChg>
      <pc:sldChg chg="modSp mod modNotesTx">
        <pc:chgData name="Weingarten, Zachary" userId="ffaec3ee-184f-423d-85c9-0dd619532930" providerId="ADAL" clId="{B6FD6DE7-E857-4367-BB03-6F0FFA61F666}" dt="2024-10-15T19:28:15.818" v="62" actId="1036"/>
        <pc:sldMkLst>
          <pc:docMk/>
          <pc:sldMk cId="404334083" sldId="535"/>
        </pc:sldMkLst>
        <pc:spChg chg="mod">
          <ac:chgData name="Weingarten, Zachary" userId="ffaec3ee-184f-423d-85c9-0dd619532930" providerId="ADAL" clId="{B6FD6DE7-E857-4367-BB03-6F0FFA61F666}" dt="2024-10-15T19:28:15.818" v="62" actId="1036"/>
          <ac:spMkLst>
            <pc:docMk/>
            <pc:sldMk cId="404334083" sldId="535"/>
            <ac:spMk id="9" creationId="{2625E4DA-B763-BD0D-C042-BD1A9F0ED186}"/>
          </ac:spMkLst>
        </pc:spChg>
      </pc:sldChg>
      <pc:sldChg chg="modSp mod modNotesTx">
        <pc:chgData name="Weingarten, Zachary" userId="ffaec3ee-184f-423d-85c9-0dd619532930" providerId="ADAL" clId="{B6FD6DE7-E857-4367-BB03-6F0FFA61F666}" dt="2024-10-15T19:33:49.469" v="299" actId="20577"/>
        <pc:sldMkLst>
          <pc:docMk/>
          <pc:sldMk cId="31532956" sldId="538"/>
        </pc:sldMkLst>
        <pc:spChg chg="mod">
          <ac:chgData name="Weingarten, Zachary" userId="ffaec3ee-184f-423d-85c9-0dd619532930" providerId="ADAL" clId="{B6FD6DE7-E857-4367-BB03-6F0FFA61F666}" dt="2024-10-15T19:32:37.841" v="243" actId="20577"/>
          <ac:spMkLst>
            <pc:docMk/>
            <pc:sldMk cId="31532956" sldId="538"/>
            <ac:spMk id="6" creationId="{C6BB19AB-B13F-355D-FEFD-136A98A10A8F}"/>
          </ac:spMkLst>
        </pc:spChg>
        <pc:spChg chg="mod">
          <ac:chgData name="Weingarten, Zachary" userId="ffaec3ee-184f-423d-85c9-0dd619532930" providerId="ADAL" clId="{B6FD6DE7-E857-4367-BB03-6F0FFA61F666}" dt="2024-10-15T19:31:51.206" v="122" actId="20577"/>
          <ac:spMkLst>
            <pc:docMk/>
            <pc:sldMk cId="31532956" sldId="538"/>
            <ac:spMk id="8" creationId="{F333FAE8-FFB5-3D52-0F6E-8319531D122C}"/>
          </ac:spMkLst>
        </pc:spChg>
        <pc:spChg chg="mod">
          <ac:chgData name="Weingarten, Zachary" userId="ffaec3ee-184f-423d-85c9-0dd619532930" providerId="ADAL" clId="{B6FD6DE7-E857-4367-BB03-6F0FFA61F666}" dt="2024-10-15T19:24:44.506" v="24" actId="20577"/>
          <ac:spMkLst>
            <pc:docMk/>
            <pc:sldMk cId="31532956" sldId="538"/>
            <ac:spMk id="11" creationId="{F478F152-0661-BEF2-EE3E-B3A3CD9954DE}"/>
          </ac:spMkLst>
        </pc:spChg>
      </pc:sldChg>
      <pc:sldChg chg="modNotesTx">
        <pc:chgData name="Weingarten, Zachary" userId="ffaec3ee-184f-423d-85c9-0dd619532930" providerId="ADAL" clId="{B6FD6DE7-E857-4367-BB03-6F0FFA61F666}" dt="2024-10-15T19:35:57.644" v="376" actId="20577"/>
        <pc:sldMkLst>
          <pc:docMk/>
          <pc:sldMk cId="3491520956" sldId="540"/>
        </pc:sldMkLst>
      </pc:sldChg>
      <pc:sldChg chg="modSp mod modNotesTx">
        <pc:chgData name="Weingarten, Zachary" userId="ffaec3ee-184f-423d-85c9-0dd619532930" providerId="ADAL" clId="{B6FD6DE7-E857-4367-BB03-6F0FFA61F666}" dt="2024-10-15T19:39:28.340" v="527" actId="33524"/>
        <pc:sldMkLst>
          <pc:docMk/>
          <pc:sldMk cId="3835697767" sldId="541"/>
        </pc:sldMkLst>
        <pc:spChg chg="mod">
          <ac:chgData name="Weingarten, Zachary" userId="ffaec3ee-184f-423d-85c9-0dd619532930" providerId="ADAL" clId="{B6FD6DE7-E857-4367-BB03-6F0FFA61F666}" dt="2024-10-15T19:39:28.340" v="527" actId="33524"/>
          <ac:spMkLst>
            <pc:docMk/>
            <pc:sldMk cId="3835697767" sldId="541"/>
            <ac:spMk id="9" creationId="{114CAF4E-5A77-E5C7-1F48-7DC18F03DF00}"/>
          </ac:spMkLst>
        </pc:spChg>
      </pc:sldChg>
      <pc:sldChg chg="modSp modNotesTx">
        <pc:chgData name="Weingarten, Zachary" userId="ffaec3ee-184f-423d-85c9-0dd619532930" providerId="ADAL" clId="{B6FD6DE7-E857-4367-BB03-6F0FFA61F666}" dt="2024-10-15T19:38:51.738" v="519" actId="20577"/>
        <pc:sldMkLst>
          <pc:docMk/>
          <pc:sldMk cId="762385183" sldId="1983"/>
        </pc:sldMkLst>
        <pc:spChg chg="mod">
          <ac:chgData name="Weingarten, Zachary" userId="ffaec3ee-184f-423d-85c9-0dd619532930" providerId="ADAL" clId="{B6FD6DE7-E857-4367-BB03-6F0FFA61F666}" dt="2024-10-15T19:38:27.337" v="474" actId="20577"/>
          <ac:spMkLst>
            <pc:docMk/>
            <pc:sldMk cId="762385183" sldId="1983"/>
            <ac:spMk id="3" creationId="{30A77E71-C1A1-3D0D-A6FB-54C03D72A685}"/>
          </ac:spMkLst>
        </pc:spChg>
      </pc:sldChg>
      <pc:sldChg chg="modSp">
        <pc:chgData name="Weingarten, Zachary" userId="ffaec3ee-184f-423d-85c9-0dd619532930" providerId="ADAL" clId="{B6FD6DE7-E857-4367-BB03-6F0FFA61F666}" dt="2024-10-15T19:35:37.551" v="375" actId="20577"/>
        <pc:sldMkLst>
          <pc:docMk/>
          <pc:sldMk cId="1635802880" sldId="1984"/>
        </pc:sldMkLst>
        <pc:spChg chg="mod">
          <ac:chgData name="Weingarten, Zachary" userId="ffaec3ee-184f-423d-85c9-0dd619532930" providerId="ADAL" clId="{B6FD6DE7-E857-4367-BB03-6F0FFA61F666}" dt="2024-10-15T19:35:37.551" v="375" actId="20577"/>
          <ac:spMkLst>
            <pc:docMk/>
            <pc:sldMk cId="1635802880" sldId="1984"/>
            <ac:spMk id="7" creationId="{593568AD-DE56-E72E-DB98-DBD08F4B7CC0}"/>
          </ac:spMkLst>
        </pc:spChg>
      </pc:sldChg>
      <pc:sldChg chg="ord">
        <pc:chgData name="Weingarten, Zachary" userId="ffaec3ee-184f-423d-85c9-0dd619532930" providerId="ADAL" clId="{B6FD6DE7-E857-4367-BB03-6F0FFA61F666}" dt="2024-10-15T12:35:46.867" v="12"/>
        <pc:sldMkLst>
          <pc:docMk/>
          <pc:sldMk cId="1895862317" sldId="1990"/>
        </pc:sldMkLst>
      </pc:sldChg>
      <pc:sldChg chg="modSp mod">
        <pc:chgData name="Weingarten, Zachary" userId="ffaec3ee-184f-423d-85c9-0dd619532930" providerId="ADAL" clId="{B6FD6DE7-E857-4367-BB03-6F0FFA61F666}" dt="2024-10-15T19:32:48.478" v="262" actId="20577"/>
        <pc:sldMkLst>
          <pc:docMk/>
          <pc:sldMk cId="4202583363" sldId="1994"/>
        </pc:sldMkLst>
        <pc:spChg chg="mod">
          <ac:chgData name="Weingarten, Zachary" userId="ffaec3ee-184f-423d-85c9-0dd619532930" providerId="ADAL" clId="{B6FD6DE7-E857-4367-BB03-6F0FFA61F666}" dt="2024-10-15T19:32:48.478" v="262" actId="20577"/>
          <ac:spMkLst>
            <pc:docMk/>
            <pc:sldMk cId="4202583363" sldId="1994"/>
            <ac:spMk id="6" creationId="{0D16BDDF-54FB-2AE4-7805-E6CB5204375C}"/>
          </ac:spMkLst>
        </pc:spChg>
      </pc:sldChg>
    </pc:docChg>
  </pc:docChgLst>
  <pc:docChgLst>
    <pc:chgData name="Merkle, Cat" userId="S::cmerkle@air.org::a9581f9e-37bc-4cc6-a5d4-8f8234d67551" providerId="AD" clId="Web-{826B2314-2271-64E7-B7D0-09B08803E85C}"/>
    <pc:docChg chg="modSld">
      <pc:chgData name="Merkle, Cat" userId="S::cmerkle@air.org::a9581f9e-37bc-4cc6-a5d4-8f8234d67551" providerId="AD" clId="Web-{826B2314-2271-64E7-B7D0-09B08803E85C}" dt="2024-09-30T15:40:12.742" v="11"/>
      <pc:docMkLst>
        <pc:docMk/>
      </pc:docMkLst>
      <pc:sldChg chg="addSp delSp modSp">
        <pc:chgData name="Merkle, Cat" userId="S::cmerkle@air.org::a9581f9e-37bc-4cc6-a5d4-8f8234d67551" providerId="AD" clId="Web-{826B2314-2271-64E7-B7D0-09B08803E85C}" dt="2024-09-30T15:40:12.742" v="11"/>
        <pc:sldMkLst>
          <pc:docMk/>
          <pc:sldMk cId="3491520956" sldId="540"/>
        </pc:sldMkLst>
        <pc:spChg chg="topLvl">
          <ac:chgData name="Merkle, Cat" userId="S::cmerkle@air.org::a9581f9e-37bc-4cc6-a5d4-8f8234d67551" providerId="AD" clId="Web-{826B2314-2271-64E7-B7D0-09B08803E85C}" dt="2024-09-30T15:39:31.913" v="3"/>
          <ac:spMkLst>
            <pc:docMk/>
            <pc:sldMk cId="3491520956" sldId="540"/>
            <ac:spMk id="9" creationId="{6B68A907-C58F-BCE2-CD95-6D45DD0D3311}"/>
          </ac:spMkLst>
        </pc:spChg>
        <pc:spChg chg="topLvl">
          <ac:chgData name="Merkle, Cat" userId="S::cmerkle@air.org::a9581f9e-37bc-4cc6-a5d4-8f8234d67551" providerId="AD" clId="Web-{826B2314-2271-64E7-B7D0-09B08803E85C}" dt="2024-09-30T15:39:31.913" v="3"/>
          <ac:spMkLst>
            <pc:docMk/>
            <pc:sldMk cId="3491520956" sldId="540"/>
            <ac:spMk id="10" creationId="{7DCCB345-705D-4541-318E-669CCFE7C8BB}"/>
          </ac:spMkLst>
        </pc:spChg>
        <pc:spChg chg="topLvl">
          <ac:chgData name="Merkle, Cat" userId="S::cmerkle@air.org::a9581f9e-37bc-4cc6-a5d4-8f8234d67551" providerId="AD" clId="Web-{826B2314-2271-64E7-B7D0-09B08803E85C}" dt="2024-09-30T15:39:31.913" v="3"/>
          <ac:spMkLst>
            <pc:docMk/>
            <pc:sldMk cId="3491520956" sldId="540"/>
            <ac:spMk id="11" creationId="{11AD9371-910B-868A-850C-E123B689F523}"/>
          </ac:spMkLst>
        </pc:spChg>
        <pc:spChg chg="topLvl">
          <ac:chgData name="Merkle, Cat" userId="S::cmerkle@air.org::a9581f9e-37bc-4cc6-a5d4-8f8234d67551" providerId="AD" clId="Web-{826B2314-2271-64E7-B7D0-09B08803E85C}" dt="2024-09-30T15:39:31.913" v="3"/>
          <ac:spMkLst>
            <pc:docMk/>
            <pc:sldMk cId="3491520956" sldId="540"/>
            <ac:spMk id="14" creationId="{79C8AED3-A777-AD73-C7D6-603FEEA54D39}"/>
          </ac:spMkLst>
        </pc:spChg>
        <pc:grpChg chg="add mod">
          <ac:chgData name="Merkle, Cat" userId="S::cmerkle@air.org::a9581f9e-37bc-4cc6-a5d4-8f8234d67551" providerId="AD" clId="Web-{826B2314-2271-64E7-B7D0-09B08803E85C}" dt="2024-09-30T15:40:12.742" v="11"/>
          <ac:grpSpMkLst>
            <pc:docMk/>
            <pc:sldMk cId="3491520956" sldId="540"/>
            <ac:grpSpMk id="6" creationId="{0E706C4A-9C0B-120B-4DFE-D54C5265037F}"/>
          </ac:grpSpMkLst>
        </pc:grpChg>
        <pc:grpChg chg="del">
          <ac:chgData name="Merkle, Cat" userId="S::cmerkle@air.org::a9581f9e-37bc-4cc6-a5d4-8f8234d67551" providerId="AD" clId="Web-{826B2314-2271-64E7-B7D0-09B08803E85C}" dt="2024-09-30T15:39:31.913" v="3"/>
          <ac:grpSpMkLst>
            <pc:docMk/>
            <pc:sldMk cId="3491520956" sldId="540"/>
            <ac:grpSpMk id="21" creationId="{8D48F496-9734-F54D-B5B7-DC766011C056}"/>
          </ac:grpSpMkLst>
        </pc:grpChg>
        <pc:picChg chg="add mod ord">
          <ac:chgData name="Merkle, Cat" userId="S::cmerkle@air.org::a9581f9e-37bc-4cc6-a5d4-8f8234d67551" providerId="AD" clId="Web-{826B2314-2271-64E7-B7D0-09B08803E85C}" dt="2024-09-30T15:39:54.007" v="9" actId="1076"/>
          <ac:picMkLst>
            <pc:docMk/>
            <pc:sldMk cId="3491520956" sldId="540"/>
            <ac:picMk id="2" creationId="{F85AE1BC-FC52-E093-68C4-49CCF1F7CCAB}"/>
          </ac:picMkLst>
        </pc:picChg>
        <pc:picChg chg="del topLvl">
          <ac:chgData name="Merkle, Cat" userId="S::cmerkle@air.org::a9581f9e-37bc-4cc6-a5d4-8f8234d67551" providerId="AD" clId="Web-{826B2314-2271-64E7-B7D0-09B08803E85C}" dt="2024-09-30T15:39:36.350" v="4"/>
          <ac:picMkLst>
            <pc:docMk/>
            <pc:sldMk cId="3491520956" sldId="540"/>
            <ac:picMk id="19" creationId="{3DAC43D4-7CE7-D77B-E270-00C003DC0A78}"/>
          </ac:picMkLst>
        </pc:picChg>
      </pc:sldChg>
    </pc:docChg>
  </pc:docChgLst>
  <pc:docChgLst>
    <pc:chgData name="Merkle, Cat" userId="a9581f9e-37bc-4cc6-a5d4-8f8234d67551" providerId="ADAL" clId="{3F7D752D-997F-4872-9ED9-A5D78FB101FD}"/>
    <pc:docChg chg="custSel addSld delSld modSld">
      <pc:chgData name="Merkle, Cat" userId="a9581f9e-37bc-4cc6-a5d4-8f8234d67551" providerId="ADAL" clId="{3F7D752D-997F-4872-9ED9-A5D78FB101FD}" dt="2024-10-15T20:51:53.515" v="143" actId="13244"/>
      <pc:docMkLst>
        <pc:docMk/>
      </pc:docMkLst>
      <pc:sldChg chg="modSp add mod">
        <pc:chgData name="Merkle, Cat" userId="a9581f9e-37bc-4cc6-a5d4-8f8234d67551" providerId="ADAL" clId="{3F7D752D-997F-4872-9ED9-A5D78FB101FD}" dt="2024-10-15T20:51:36.598" v="141" actId="962"/>
        <pc:sldMkLst>
          <pc:docMk/>
          <pc:sldMk cId="816987416" sldId="416"/>
        </pc:sldMkLst>
        <pc:picChg chg="mod">
          <ac:chgData name="Merkle, Cat" userId="a9581f9e-37bc-4cc6-a5d4-8f8234d67551" providerId="ADAL" clId="{3F7D752D-997F-4872-9ED9-A5D78FB101FD}" dt="2024-10-15T20:51:36.598" v="141" actId="962"/>
          <ac:picMkLst>
            <pc:docMk/>
            <pc:sldMk cId="816987416" sldId="416"/>
            <ac:picMk id="15" creationId="{A0064369-10A3-4C10-B79E-0416C6A742B2}"/>
          </ac:picMkLst>
        </pc:picChg>
      </pc:sldChg>
      <pc:sldChg chg="delSp modSp mod modAnim">
        <pc:chgData name="Merkle, Cat" userId="a9581f9e-37bc-4cc6-a5d4-8f8234d67551" providerId="ADAL" clId="{3F7D752D-997F-4872-9ED9-A5D78FB101FD}" dt="2024-10-15T20:51:53.515" v="143" actId="13244"/>
        <pc:sldMkLst>
          <pc:docMk/>
          <pc:sldMk cId="3837642444" sldId="475"/>
        </pc:sldMkLst>
        <pc:spChg chg="ord">
          <ac:chgData name="Merkle, Cat" userId="a9581f9e-37bc-4cc6-a5d4-8f8234d67551" providerId="ADAL" clId="{3F7D752D-997F-4872-9ED9-A5D78FB101FD}" dt="2024-10-15T20:51:51.361" v="142" actId="13244"/>
          <ac:spMkLst>
            <pc:docMk/>
            <pc:sldMk cId="3837642444" sldId="475"/>
            <ac:spMk id="4" creationId="{00000000-0000-0000-0000-000000000000}"/>
          </ac:spMkLst>
        </pc:spChg>
        <pc:spChg chg="ord">
          <ac:chgData name="Merkle, Cat" userId="a9581f9e-37bc-4cc6-a5d4-8f8234d67551" providerId="ADAL" clId="{3F7D752D-997F-4872-9ED9-A5D78FB101FD}" dt="2024-10-15T20:51:53.515" v="143" actId="13244"/>
          <ac:spMkLst>
            <pc:docMk/>
            <pc:sldMk cId="3837642444" sldId="475"/>
            <ac:spMk id="20" creationId="{75713C8E-72C4-28F6-CCAA-13856A9D9FCD}"/>
          </ac:spMkLst>
        </pc:spChg>
        <pc:picChg chg="del mod">
          <ac:chgData name="Merkle, Cat" userId="a9581f9e-37bc-4cc6-a5d4-8f8234d67551" providerId="ADAL" clId="{3F7D752D-997F-4872-9ED9-A5D78FB101FD}" dt="2024-10-14T21:03:37.696" v="44" actId="478"/>
          <ac:picMkLst>
            <pc:docMk/>
            <pc:sldMk cId="3837642444" sldId="475"/>
            <ac:picMk id="15" creationId="{090D7CFC-6E75-AC52-D856-D96206A185A9}"/>
          </ac:picMkLst>
        </pc:picChg>
      </pc:sldChg>
      <pc:sldChg chg="delSp">
        <pc:chgData name="Merkle, Cat" userId="a9581f9e-37bc-4cc6-a5d4-8f8234d67551" providerId="ADAL" clId="{3F7D752D-997F-4872-9ED9-A5D78FB101FD}" dt="2024-10-14T20:59:38.109" v="32" actId="478"/>
        <pc:sldMkLst>
          <pc:docMk/>
          <pc:sldMk cId="3841263180" sldId="482"/>
        </pc:sldMkLst>
        <pc:picChg chg="del">
          <ac:chgData name="Merkle, Cat" userId="a9581f9e-37bc-4cc6-a5d4-8f8234d67551" providerId="ADAL" clId="{3F7D752D-997F-4872-9ED9-A5D78FB101FD}" dt="2024-10-14T20:59:38.109" v="32" actId="478"/>
          <ac:picMkLst>
            <pc:docMk/>
            <pc:sldMk cId="3841263180" sldId="482"/>
            <ac:picMk id="5" creationId="{3746956F-E545-A637-F8C0-AA5E475B215D}"/>
          </ac:picMkLst>
        </pc:picChg>
      </pc:sldChg>
      <pc:sldChg chg="delSp modNotesTx">
        <pc:chgData name="Merkle, Cat" userId="a9581f9e-37bc-4cc6-a5d4-8f8234d67551" providerId="ADAL" clId="{3F7D752D-997F-4872-9ED9-A5D78FB101FD}" dt="2024-10-14T21:14:36.670" v="127" actId="20577"/>
        <pc:sldMkLst>
          <pc:docMk/>
          <pc:sldMk cId="659975844" sldId="483"/>
        </pc:sldMkLst>
        <pc:picChg chg="del">
          <ac:chgData name="Merkle, Cat" userId="a9581f9e-37bc-4cc6-a5d4-8f8234d67551" providerId="ADAL" clId="{3F7D752D-997F-4872-9ED9-A5D78FB101FD}" dt="2024-10-14T20:59:58.563" v="33" actId="478"/>
          <ac:picMkLst>
            <pc:docMk/>
            <pc:sldMk cId="659975844" sldId="483"/>
            <ac:picMk id="9" creationId="{64DD994E-9653-5EA1-3A8F-1D0254752FFC}"/>
          </ac:picMkLst>
        </pc:picChg>
      </pc:sldChg>
      <pc:sldChg chg="delSp modSp mod modNotesTx">
        <pc:chgData name="Merkle, Cat" userId="a9581f9e-37bc-4cc6-a5d4-8f8234d67551" providerId="ADAL" clId="{3F7D752D-997F-4872-9ED9-A5D78FB101FD}" dt="2024-10-14T21:07:49.203" v="98" actId="20577"/>
        <pc:sldMkLst>
          <pc:docMk/>
          <pc:sldMk cId="3826890631" sldId="485"/>
        </pc:sldMkLst>
        <pc:spChg chg="mod">
          <ac:chgData name="Merkle, Cat" userId="a9581f9e-37bc-4cc6-a5d4-8f8234d67551" providerId="ADAL" clId="{3F7D752D-997F-4872-9ED9-A5D78FB101FD}" dt="2024-10-14T21:07:41.903" v="90" actId="27636"/>
          <ac:spMkLst>
            <pc:docMk/>
            <pc:sldMk cId="3826890631" sldId="485"/>
            <ac:spMk id="2" creationId="{00000000-0000-0000-0000-000000000000}"/>
          </ac:spMkLst>
        </pc:spChg>
        <pc:picChg chg="del">
          <ac:chgData name="Merkle, Cat" userId="a9581f9e-37bc-4cc6-a5d4-8f8234d67551" providerId="ADAL" clId="{3F7D752D-997F-4872-9ED9-A5D78FB101FD}" dt="2024-10-14T21:07:39.324" v="88" actId="478"/>
          <ac:picMkLst>
            <pc:docMk/>
            <pc:sldMk cId="3826890631" sldId="485"/>
            <ac:picMk id="9" creationId="{1F3B6B2F-2211-A8EF-3A36-00FAD94A8552}"/>
          </ac:picMkLst>
        </pc:picChg>
      </pc:sldChg>
      <pc:sldChg chg="delSp">
        <pc:chgData name="Merkle, Cat" userId="a9581f9e-37bc-4cc6-a5d4-8f8234d67551" providerId="ADAL" clId="{3F7D752D-997F-4872-9ED9-A5D78FB101FD}" dt="2024-10-14T21:02:46.801" v="42" actId="478"/>
        <pc:sldMkLst>
          <pc:docMk/>
          <pc:sldMk cId="526771493" sldId="488"/>
        </pc:sldMkLst>
        <pc:picChg chg="del">
          <ac:chgData name="Merkle, Cat" userId="a9581f9e-37bc-4cc6-a5d4-8f8234d67551" providerId="ADAL" clId="{3F7D752D-997F-4872-9ED9-A5D78FB101FD}" dt="2024-10-14T21:02:46.801" v="42" actId="478"/>
          <ac:picMkLst>
            <pc:docMk/>
            <pc:sldMk cId="526771493" sldId="488"/>
            <ac:picMk id="7" creationId="{DA9D573B-42A3-F674-2017-D26D8B225963}"/>
          </ac:picMkLst>
        </pc:picChg>
      </pc:sldChg>
      <pc:sldChg chg="delSp modSp mod modNotesTx">
        <pc:chgData name="Merkle, Cat" userId="a9581f9e-37bc-4cc6-a5d4-8f8234d67551" providerId="ADAL" clId="{3F7D752D-997F-4872-9ED9-A5D78FB101FD}" dt="2024-10-14T21:06:36.886" v="86" actId="20577"/>
        <pc:sldMkLst>
          <pc:docMk/>
          <pc:sldMk cId="1665358257" sldId="489"/>
        </pc:sldMkLst>
        <pc:spChg chg="mod">
          <ac:chgData name="Merkle, Cat" userId="a9581f9e-37bc-4cc6-a5d4-8f8234d67551" providerId="ADAL" clId="{3F7D752D-997F-4872-9ED9-A5D78FB101FD}" dt="2024-10-14T21:02:40.307" v="41" actId="20577"/>
          <ac:spMkLst>
            <pc:docMk/>
            <pc:sldMk cId="1665358257" sldId="489"/>
            <ac:spMk id="6" creationId="{0DBAF4B0-571F-FC0C-4F75-5DD54EC951AD}"/>
          </ac:spMkLst>
        </pc:spChg>
        <pc:picChg chg="del">
          <ac:chgData name="Merkle, Cat" userId="a9581f9e-37bc-4cc6-a5d4-8f8234d67551" providerId="ADAL" clId="{3F7D752D-997F-4872-9ED9-A5D78FB101FD}" dt="2024-10-14T21:02:28.389" v="35" actId="478"/>
          <ac:picMkLst>
            <pc:docMk/>
            <pc:sldMk cId="1665358257" sldId="489"/>
            <ac:picMk id="9" creationId="{88EA3150-676B-42FB-15D9-675EB11924E3}"/>
          </ac:picMkLst>
        </pc:picChg>
      </pc:sldChg>
      <pc:sldChg chg="delSp modSp mod modNotesTx">
        <pc:chgData name="Merkle, Cat" userId="a9581f9e-37bc-4cc6-a5d4-8f8234d67551" providerId="ADAL" clId="{3F7D752D-997F-4872-9ED9-A5D78FB101FD}" dt="2024-10-14T21:12:32.498" v="105" actId="20577"/>
        <pc:sldMkLst>
          <pc:docMk/>
          <pc:sldMk cId="1123017724" sldId="490"/>
        </pc:sldMkLst>
        <pc:spChg chg="mod">
          <ac:chgData name="Merkle, Cat" userId="a9581f9e-37bc-4cc6-a5d4-8f8234d67551" providerId="ADAL" clId="{3F7D752D-997F-4872-9ED9-A5D78FB101FD}" dt="2024-10-14T21:03:54.812" v="48" actId="27636"/>
          <ac:spMkLst>
            <pc:docMk/>
            <pc:sldMk cId="1123017724" sldId="490"/>
            <ac:spMk id="9" creationId="{95A838C2-C1FD-A613-C350-801E0CCA9F19}"/>
          </ac:spMkLst>
        </pc:spChg>
        <pc:picChg chg="del">
          <ac:chgData name="Merkle, Cat" userId="a9581f9e-37bc-4cc6-a5d4-8f8234d67551" providerId="ADAL" clId="{3F7D752D-997F-4872-9ED9-A5D78FB101FD}" dt="2024-10-14T21:03:51.538" v="46" actId="478"/>
          <ac:picMkLst>
            <pc:docMk/>
            <pc:sldMk cId="1123017724" sldId="490"/>
            <ac:picMk id="8" creationId="{C2289424-6330-C45A-8595-571164A3FECF}"/>
          </ac:picMkLst>
        </pc:picChg>
      </pc:sldChg>
      <pc:sldChg chg="modAnim">
        <pc:chgData name="Merkle, Cat" userId="a9581f9e-37bc-4cc6-a5d4-8f8234d67551" providerId="ADAL" clId="{3F7D752D-997F-4872-9ED9-A5D78FB101FD}" dt="2024-10-09T17:47:27.403" v="30"/>
        <pc:sldMkLst>
          <pc:docMk/>
          <pc:sldMk cId="2144887970" sldId="525"/>
        </pc:sldMkLst>
      </pc:sldChg>
      <pc:sldChg chg="modAnim">
        <pc:chgData name="Merkle, Cat" userId="a9581f9e-37bc-4cc6-a5d4-8f8234d67551" providerId="ADAL" clId="{3F7D752D-997F-4872-9ED9-A5D78FB101FD}" dt="2024-10-09T17:47:21.317" v="28"/>
        <pc:sldMkLst>
          <pc:docMk/>
          <pc:sldMk cId="1006397809" sldId="528"/>
        </pc:sldMkLst>
      </pc:sldChg>
      <pc:sldChg chg="modAnim">
        <pc:chgData name="Merkle, Cat" userId="a9581f9e-37bc-4cc6-a5d4-8f8234d67551" providerId="ADAL" clId="{3F7D752D-997F-4872-9ED9-A5D78FB101FD}" dt="2024-10-09T17:47:17.935" v="26"/>
        <pc:sldMkLst>
          <pc:docMk/>
          <pc:sldMk cId="3754257526" sldId="529"/>
        </pc:sldMkLst>
      </pc:sldChg>
      <pc:sldChg chg="modAnim">
        <pc:chgData name="Merkle, Cat" userId="a9581f9e-37bc-4cc6-a5d4-8f8234d67551" providerId="ADAL" clId="{3F7D752D-997F-4872-9ED9-A5D78FB101FD}" dt="2024-10-09T17:47:14.408" v="23"/>
        <pc:sldMkLst>
          <pc:docMk/>
          <pc:sldMk cId="3570740895" sldId="530"/>
        </pc:sldMkLst>
      </pc:sldChg>
      <pc:sldChg chg="modAnim">
        <pc:chgData name="Merkle, Cat" userId="a9581f9e-37bc-4cc6-a5d4-8f8234d67551" providerId="ADAL" clId="{3F7D752D-997F-4872-9ED9-A5D78FB101FD}" dt="2024-10-09T16:39:54.677" v="3"/>
        <pc:sldMkLst>
          <pc:docMk/>
          <pc:sldMk cId="2877704385" sldId="531"/>
        </pc:sldMkLst>
      </pc:sldChg>
      <pc:sldChg chg="delSp modNotesTx">
        <pc:chgData name="Merkle, Cat" userId="a9581f9e-37bc-4cc6-a5d4-8f8234d67551" providerId="ADAL" clId="{3F7D752D-997F-4872-9ED9-A5D78FB101FD}" dt="2024-10-14T21:15:31.120" v="135" actId="20577"/>
        <pc:sldMkLst>
          <pc:docMk/>
          <pc:sldMk cId="3835697767" sldId="541"/>
        </pc:sldMkLst>
        <pc:picChg chg="del">
          <ac:chgData name="Merkle, Cat" userId="a9581f9e-37bc-4cc6-a5d4-8f8234d67551" providerId="ADAL" clId="{3F7D752D-997F-4872-9ED9-A5D78FB101FD}" dt="2024-10-14T21:07:35.872" v="87" actId="478"/>
          <ac:picMkLst>
            <pc:docMk/>
            <pc:sldMk cId="3835697767" sldId="541"/>
            <ac:picMk id="7" creationId="{AFB57158-D9CE-3581-3582-838FB5ADF503}"/>
          </ac:picMkLst>
        </pc:picChg>
      </pc:sldChg>
      <pc:sldChg chg="modAnim">
        <pc:chgData name="Merkle, Cat" userId="a9581f9e-37bc-4cc6-a5d4-8f8234d67551" providerId="ADAL" clId="{3F7D752D-997F-4872-9ED9-A5D78FB101FD}" dt="2024-10-09T16:40:13.443" v="18"/>
        <pc:sldMkLst>
          <pc:docMk/>
          <pc:sldMk cId="754772789" sldId="1955"/>
        </pc:sldMkLst>
      </pc:sldChg>
      <pc:sldChg chg="del">
        <pc:chgData name="Merkle, Cat" userId="a9581f9e-37bc-4cc6-a5d4-8f8234d67551" providerId="ADAL" clId="{3F7D752D-997F-4872-9ED9-A5D78FB101FD}" dt="2024-10-14T20:59:30.569" v="31" actId="47"/>
        <pc:sldMkLst>
          <pc:docMk/>
          <pc:sldMk cId="2302258839" sldId="1967"/>
        </pc:sldMkLst>
      </pc:sldChg>
      <pc:sldChg chg="modAnim">
        <pc:chgData name="Merkle, Cat" userId="a9581f9e-37bc-4cc6-a5d4-8f8234d67551" providerId="ADAL" clId="{3F7D752D-997F-4872-9ED9-A5D78FB101FD}" dt="2024-10-09T16:39:49.485" v="0"/>
        <pc:sldMkLst>
          <pc:docMk/>
          <pc:sldMk cId="310586697" sldId="1981"/>
        </pc:sldMkLst>
      </pc:sldChg>
      <pc:sldChg chg="modAnim">
        <pc:chgData name="Merkle, Cat" userId="a9581f9e-37bc-4cc6-a5d4-8f8234d67551" providerId="ADAL" clId="{3F7D752D-997F-4872-9ED9-A5D78FB101FD}" dt="2024-10-09T16:40:05.677" v="16"/>
        <pc:sldMkLst>
          <pc:docMk/>
          <pc:sldMk cId="762385183" sldId="1983"/>
        </pc:sldMkLst>
      </pc:sldChg>
      <pc:sldChg chg="modAnim">
        <pc:chgData name="Merkle, Cat" userId="a9581f9e-37bc-4cc6-a5d4-8f8234d67551" providerId="ADAL" clId="{3F7D752D-997F-4872-9ED9-A5D78FB101FD}" dt="2024-10-09T16:40:09.612" v="17"/>
        <pc:sldMkLst>
          <pc:docMk/>
          <pc:sldMk cId="1635802880" sldId="1984"/>
        </pc:sldMkLst>
      </pc:sldChg>
      <pc:sldChg chg="delSp modNotesTx">
        <pc:chgData name="Merkle, Cat" userId="a9581f9e-37bc-4cc6-a5d4-8f8234d67551" providerId="ADAL" clId="{3F7D752D-997F-4872-9ED9-A5D78FB101FD}" dt="2024-10-14T21:15:21.260" v="131" actId="20577"/>
        <pc:sldMkLst>
          <pc:docMk/>
          <pc:sldMk cId="1895862317" sldId="1990"/>
        </pc:sldMkLst>
        <pc:picChg chg="del">
          <ac:chgData name="Merkle, Cat" userId="a9581f9e-37bc-4cc6-a5d4-8f8234d67551" providerId="ADAL" clId="{3F7D752D-997F-4872-9ED9-A5D78FB101FD}" dt="2024-10-14T21:03:43.634" v="45" actId="478"/>
          <ac:picMkLst>
            <pc:docMk/>
            <pc:sldMk cId="1895862317" sldId="1990"/>
            <ac:picMk id="6" creationId="{D8B8C7D6-891E-0A5B-60BB-D3CF7EC631D0}"/>
          </ac:picMkLst>
        </pc:picChg>
      </pc:sldChg>
      <pc:sldChg chg="delSp modNotesTx">
        <pc:chgData name="Merkle, Cat" userId="a9581f9e-37bc-4cc6-a5d4-8f8234d67551" providerId="ADAL" clId="{3F7D752D-997F-4872-9ED9-A5D78FB101FD}" dt="2024-10-14T21:15:14.832" v="129" actId="20577"/>
        <pc:sldMkLst>
          <pc:docMk/>
          <pc:sldMk cId="2543896270" sldId="1991"/>
        </pc:sldMkLst>
        <pc:picChg chg="del">
          <ac:chgData name="Merkle, Cat" userId="a9581f9e-37bc-4cc6-a5d4-8f8234d67551" providerId="ADAL" clId="{3F7D752D-997F-4872-9ED9-A5D78FB101FD}" dt="2024-10-14T21:02:23.753" v="34" actId="478"/>
          <ac:picMkLst>
            <pc:docMk/>
            <pc:sldMk cId="2543896270" sldId="1991"/>
            <ac:picMk id="6" creationId="{E9D96AE4-B71B-DE2F-1802-D6CFF4E0A8F6}"/>
          </ac:picMkLst>
        </pc:picChg>
      </pc:sldChg>
      <pc:sldChg chg="delSp modNotesTx">
        <pc:chgData name="Merkle, Cat" userId="a9581f9e-37bc-4cc6-a5d4-8f8234d67551" providerId="ADAL" clId="{3F7D752D-997F-4872-9ED9-A5D78FB101FD}" dt="2024-10-14T21:15:48.457" v="140" actId="20577"/>
        <pc:sldMkLst>
          <pc:docMk/>
          <pc:sldMk cId="283499703" sldId="1992"/>
        </pc:sldMkLst>
        <pc:picChg chg="del">
          <ac:chgData name="Merkle, Cat" userId="a9581f9e-37bc-4cc6-a5d4-8f8234d67551" providerId="ADAL" clId="{3F7D752D-997F-4872-9ED9-A5D78FB101FD}" dt="2024-10-14T21:08:10.387" v="99" actId="478"/>
          <ac:picMkLst>
            <pc:docMk/>
            <pc:sldMk cId="283499703" sldId="1992"/>
            <ac:picMk id="5" creationId="{10B77370-4434-7F95-DAB3-05569FAF6CC6}"/>
          </ac:picMkLst>
        </pc:picChg>
      </pc:sldChg>
      <pc:sldChg chg="del">
        <pc:chgData name="Merkle, Cat" userId="a9581f9e-37bc-4cc6-a5d4-8f8234d67551" providerId="ADAL" clId="{3F7D752D-997F-4872-9ED9-A5D78FB101FD}" dt="2024-10-09T16:47:22.943" v="20" actId="47"/>
        <pc:sldMkLst>
          <pc:docMk/>
          <pc:sldMk cId="1439991184" sldId="2001"/>
        </pc:sldMkLst>
      </pc:sldChg>
    </pc:docChg>
  </pc:docChgLst>
  <pc:docChgLst>
    <pc:chgData name="Peterson, Amy" userId="8c14dd6b-6031-4383-8241-8af97fa7035b" providerId="ADAL" clId="{CDA84B88-230B-4576-94E1-88EAB2406E65}"/>
    <pc:docChg chg="custSel modSld">
      <pc:chgData name="Peterson, Amy" userId="8c14dd6b-6031-4383-8241-8af97fa7035b" providerId="ADAL" clId="{CDA84B88-230B-4576-94E1-88EAB2406E65}" dt="2024-10-17T19:08:35.591" v="3" actId="478"/>
      <pc:docMkLst>
        <pc:docMk/>
      </pc:docMkLst>
      <pc:sldChg chg="addSp delSp modSp mod modNotesTx">
        <pc:chgData name="Peterson, Amy" userId="8c14dd6b-6031-4383-8241-8af97fa7035b" providerId="ADAL" clId="{CDA84B88-230B-4576-94E1-88EAB2406E65}" dt="2024-10-17T19:08:35.591" v="3" actId="478"/>
        <pc:sldMkLst>
          <pc:docMk/>
          <pc:sldMk cId="669041224" sldId="504"/>
        </pc:sldMkLst>
        <pc:spChg chg="mod">
          <ac:chgData name="Peterson, Amy" userId="8c14dd6b-6031-4383-8241-8af97fa7035b" providerId="ADAL" clId="{CDA84B88-230B-4576-94E1-88EAB2406E65}" dt="2024-10-17T19:08:00.080" v="1"/>
          <ac:spMkLst>
            <pc:docMk/>
            <pc:sldMk cId="669041224" sldId="504"/>
            <ac:spMk id="2" creationId="{3B1F6AB5-6012-2310-42FA-BEA157168831}"/>
          </ac:spMkLst>
        </pc:spChg>
        <pc:spChg chg="add mod">
          <ac:chgData name="Peterson, Amy" userId="8c14dd6b-6031-4383-8241-8af97fa7035b" providerId="ADAL" clId="{CDA84B88-230B-4576-94E1-88EAB2406E65}" dt="2024-10-17T19:08:35.591" v="3" actId="478"/>
          <ac:spMkLst>
            <pc:docMk/>
            <pc:sldMk cId="669041224" sldId="504"/>
            <ac:spMk id="4" creationId="{2A043837-ABBB-17E9-5FDE-704B45A2E340}"/>
          </ac:spMkLst>
        </pc:spChg>
        <pc:spChg chg="del">
          <ac:chgData name="Peterson, Amy" userId="8c14dd6b-6031-4383-8241-8af97fa7035b" providerId="ADAL" clId="{CDA84B88-230B-4576-94E1-88EAB2406E65}" dt="2024-10-17T19:08:35.591" v="3" actId="478"/>
          <ac:spMkLst>
            <pc:docMk/>
            <pc:sldMk cId="669041224" sldId="504"/>
            <ac:spMk id="64" creationId="{D696619A-DFC9-4B23-9F02-2ECE00E3165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5A8A0-E75F-470B-A8A7-CCD7E6C446E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1ABACA3-8F96-4DCC-A0E3-9D39D52E7452}">
      <dgm:prSet phldrT="[Text]"/>
      <dgm:spPr/>
      <dgm:t>
        <a:bodyPr/>
        <a:lstStyle/>
        <a:p>
          <a:r>
            <a:rPr lang="en-US"/>
            <a:t>Reading</a:t>
          </a:r>
        </a:p>
      </dgm:t>
    </dgm:pt>
    <dgm:pt modelId="{AE83599F-774B-44B1-BE06-DEEC16CC8B7A}" type="parTrans" cxnId="{454B7B2B-E027-4C26-B6D6-05D09F767D71}">
      <dgm:prSet/>
      <dgm:spPr/>
      <dgm:t>
        <a:bodyPr/>
        <a:lstStyle/>
        <a:p>
          <a:endParaRPr lang="en-US"/>
        </a:p>
      </dgm:t>
    </dgm:pt>
    <dgm:pt modelId="{8A8EC7A7-0400-4AAB-8C02-8343732D15BA}" type="sibTrans" cxnId="{454B7B2B-E027-4C26-B6D6-05D09F767D71}">
      <dgm:prSet/>
      <dgm:spPr/>
      <dgm:t>
        <a:bodyPr/>
        <a:lstStyle/>
        <a:p>
          <a:endParaRPr lang="en-US"/>
        </a:p>
      </dgm:t>
    </dgm:pt>
    <dgm:pt modelId="{71F8D600-0F7C-4EC7-A234-39FC1E501B52}">
      <dgm:prSet phldrT="[Text]"/>
      <dgm:spPr/>
      <dgm:t>
        <a:bodyPr/>
        <a:lstStyle/>
        <a:p>
          <a:r>
            <a:rPr lang="en-US"/>
            <a:t>In which of the five big ideas will the intervention focus?</a:t>
          </a:r>
        </a:p>
      </dgm:t>
    </dgm:pt>
    <dgm:pt modelId="{8AEA0F60-EBC6-4749-8C6A-5D28E39AC2A2}" type="parTrans" cxnId="{802EC9F0-A865-42B1-9330-10254824A6DC}">
      <dgm:prSet/>
      <dgm:spPr/>
      <dgm:t>
        <a:bodyPr/>
        <a:lstStyle/>
        <a:p>
          <a:endParaRPr lang="en-US"/>
        </a:p>
      </dgm:t>
    </dgm:pt>
    <dgm:pt modelId="{9E56A077-EA98-4F4B-81AF-88E8162D433B}" type="sibTrans" cxnId="{802EC9F0-A865-42B1-9330-10254824A6DC}">
      <dgm:prSet/>
      <dgm:spPr/>
      <dgm:t>
        <a:bodyPr/>
        <a:lstStyle/>
        <a:p>
          <a:endParaRPr lang="en-US"/>
        </a:p>
      </dgm:t>
    </dgm:pt>
    <dgm:pt modelId="{3EF3E988-9EDF-401D-B493-CCAF08926E5C}">
      <dgm:prSet phldrT="[Text]"/>
      <dgm:spPr/>
      <dgm:t>
        <a:bodyPr/>
        <a:lstStyle/>
        <a:p>
          <a:r>
            <a:rPr lang="en-US"/>
            <a:t>Mathematics</a:t>
          </a:r>
        </a:p>
      </dgm:t>
    </dgm:pt>
    <dgm:pt modelId="{6A5A8F4A-57E6-44F6-B1DA-7BF807EE6010}" type="parTrans" cxnId="{884C39C1-21E7-4426-AB1D-BBD1407EEF28}">
      <dgm:prSet/>
      <dgm:spPr/>
      <dgm:t>
        <a:bodyPr/>
        <a:lstStyle/>
        <a:p>
          <a:endParaRPr lang="en-US"/>
        </a:p>
      </dgm:t>
    </dgm:pt>
    <dgm:pt modelId="{9FF1AD40-0ED7-4A63-84F9-7CD429F55FDA}" type="sibTrans" cxnId="{884C39C1-21E7-4426-AB1D-BBD1407EEF28}">
      <dgm:prSet/>
      <dgm:spPr/>
      <dgm:t>
        <a:bodyPr/>
        <a:lstStyle/>
        <a:p>
          <a:endParaRPr lang="en-US"/>
        </a:p>
      </dgm:t>
    </dgm:pt>
    <dgm:pt modelId="{F2D7A7D6-A508-4341-981C-ADEA5457A56B}">
      <dgm:prSet phldrT="[Text]"/>
      <dgm:spPr/>
      <dgm:t>
        <a:bodyPr/>
        <a:lstStyle/>
        <a:p>
          <a:r>
            <a:rPr lang="en-US"/>
            <a:t>Will the intervention focus on early numeracy skills, computation, or concepts and application?</a:t>
          </a:r>
        </a:p>
      </dgm:t>
    </dgm:pt>
    <dgm:pt modelId="{E2E33464-942C-4643-A4AD-0F943A7BE180}" type="parTrans" cxnId="{9E13B2FD-CC6A-451E-BB13-B1373341EE72}">
      <dgm:prSet/>
      <dgm:spPr/>
      <dgm:t>
        <a:bodyPr/>
        <a:lstStyle/>
        <a:p>
          <a:endParaRPr lang="en-US"/>
        </a:p>
      </dgm:t>
    </dgm:pt>
    <dgm:pt modelId="{96D4E5ED-BB24-4C60-A74E-34B209548D13}" type="sibTrans" cxnId="{9E13B2FD-CC6A-451E-BB13-B1373341EE72}">
      <dgm:prSet/>
      <dgm:spPr/>
      <dgm:t>
        <a:bodyPr/>
        <a:lstStyle/>
        <a:p>
          <a:endParaRPr lang="en-US"/>
        </a:p>
      </dgm:t>
    </dgm:pt>
    <dgm:pt modelId="{D1AEA2B5-8FA2-4F71-A5B7-B67AA880638E}">
      <dgm:prSet phldrT="[Text]"/>
      <dgm:spPr/>
      <dgm:t>
        <a:bodyPr/>
        <a:lstStyle/>
        <a:p>
          <a:r>
            <a:rPr lang="en-US"/>
            <a:t>Spelling and Written Expression</a:t>
          </a:r>
        </a:p>
      </dgm:t>
    </dgm:pt>
    <dgm:pt modelId="{C072AC80-EEFC-4D33-9319-4F33CF596CE0}" type="parTrans" cxnId="{67C6A1B1-A483-46BB-8B12-A137169A42DC}">
      <dgm:prSet/>
      <dgm:spPr/>
      <dgm:t>
        <a:bodyPr/>
        <a:lstStyle/>
        <a:p>
          <a:endParaRPr lang="en-US"/>
        </a:p>
      </dgm:t>
    </dgm:pt>
    <dgm:pt modelId="{E3E20A81-AAF4-44E6-8CE5-055301225A82}" type="sibTrans" cxnId="{67C6A1B1-A483-46BB-8B12-A137169A42DC}">
      <dgm:prSet/>
      <dgm:spPr/>
      <dgm:t>
        <a:bodyPr/>
        <a:lstStyle/>
        <a:p>
          <a:endParaRPr lang="en-US"/>
        </a:p>
      </dgm:t>
    </dgm:pt>
    <dgm:pt modelId="{A619EA79-8DD9-4276-A46F-B0A3D837AD48}">
      <dgm:prSet phldrT="[Text]"/>
      <dgm:spPr/>
      <dgm:t>
        <a:bodyPr/>
        <a:lstStyle/>
        <a:p>
          <a:r>
            <a:rPr lang="en-US"/>
            <a:t>Will the intervention focus on improving spelling or writing fluency?</a:t>
          </a:r>
        </a:p>
      </dgm:t>
    </dgm:pt>
    <dgm:pt modelId="{6DDA6F15-DE75-4B0F-8F41-BBC8F590A7C6}" type="parTrans" cxnId="{A5B2CEC3-D322-4713-9C31-7D41194FCE69}">
      <dgm:prSet/>
      <dgm:spPr/>
      <dgm:t>
        <a:bodyPr/>
        <a:lstStyle/>
        <a:p>
          <a:endParaRPr lang="en-US"/>
        </a:p>
      </dgm:t>
    </dgm:pt>
    <dgm:pt modelId="{649FAEA1-512A-4EF5-8A90-1D8CD1EFBD81}" type="sibTrans" cxnId="{A5B2CEC3-D322-4713-9C31-7D41194FCE69}">
      <dgm:prSet/>
      <dgm:spPr/>
      <dgm:t>
        <a:bodyPr/>
        <a:lstStyle/>
        <a:p>
          <a:endParaRPr lang="en-US"/>
        </a:p>
      </dgm:t>
    </dgm:pt>
    <dgm:pt modelId="{69D1CA5C-2784-44A0-8F0B-DA263BF8CB86}" type="pres">
      <dgm:prSet presAssocID="{66E5A8A0-E75F-470B-A8A7-CCD7E6C446E3}" presName="Name0" presStyleCnt="0">
        <dgm:presLayoutVars>
          <dgm:dir/>
          <dgm:animLvl val="lvl"/>
          <dgm:resizeHandles val="exact"/>
        </dgm:presLayoutVars>
      </dgm:prSet>
      <dgm:spPr/>
    </dgm:pt>
    <dgm:pt modelId="{3F70DD2B-CFDA-4853-A908-62AFA8AF0067}" type="pres">
      <dgm:prSet presAssocID="{C1ABACA3-8F96-4DCC-A0E3-9D39D52E7452}" presName="linNode" presStyleCnt="0"/>
      <dgm:spPr/>
    </dgm:pt>
    <dgm:pt modelId="{433F274E-74AE-4F80-9576-94F558C5E05B}" type="pres">
      <dgm:prSet presAssocID="{C1ABACA3-8F96-4DCC-A0E3-9D39D52E7452}" presName="parTx" presStyleLbl="revTx" presStyleIdx="0" presStyleCnt="3">
        <dgm:presLayoutVars>
          <dgm:chMax val="1"/>
          <dgm:bulletEnabled val="1"/>
        </dgm:presLayoutVars>
      </dgm:prSet>
      <dgm:spPr/>
    </dgm:pt>
    <dgm:pt modelId="{2E75B1D5-ABBC-4563-8D3D-9FDEC2EFC321}" type="pres">
      <dgm:prSet presAssocID="{C1ABACA3-8F96-4DCC-A0E3-9D39D52E7452}" presName="bracket" presStyleLbl="parChTrans1D1" presStyleIdx="0" presStyleCnt="3"/>
      <dgm:spPr/>
    </dgm:pt>
    <dgm:pt modelId="{6D62DC80-4811-49D2-A725-6BEBC1DEB007}" type="pres">
      <dgm:prSet presAssocID="{C1ABACA3-8F96-4DCC-A0E3-9D39D52E7452}" presName="spH" presStyleCnt="0"/>
      <dgm:spPr/>
    </dgm:pt>
    <dgm:pt modelId="{85677D3D-2D0B-4011-95E4-446B1B2CFF4B}" type="pres">
      <dgm:prSet presAssocID="{C1ABACA3-8F96-4DCC-A0E3-9D39D52E7452}" presName="desTx" presStyleLbl="node1" presStyleIdx="0" presStyleCnt="3">
        <dgm:presLayoutVars>
          <dgm:bulletEnabled val="1"/>
        </dgm:presLayoutVars>
      </dgm:prSet>
      <dgm:spPr/>
    </dgm:pt>
    <dgm:pt modelId="{1F57E81C-545E-45EC-8851-270464D9DD61}" type="pres">
      <dgm:prSet presAssocID="{8A8EC7A7-0400-4AAB-8C02-8343732D15BA}" presName="spV" presStyleCnt="0"/>
      <dgm:spPr/>
    </dgm:pt>
    <dgm:pt modelId="{4BBEEB55-ED8E-4540-A220-279256E0141E}" type="pres">
      <dgm:prSet presAssocID="{3EF3E988-9EDF-401D-B493-CCAF08926E5C}" presName="linNode" presStyleCnt="0"/>
      <dgm:spPr/>
    </dgm:pt>
    <dgm:pt modelId="{A9615C4C-0727-4123-8A6F-E427F1AE3210}" type="pres">
      <dgm:prSet presAssocID="{3EF3E988-9EDF-401D-B493-CCAF08926E5C}" presName="parTx" presStyleLbl="revTx" presStyleIdx="1" presStyleCnt="3">
        <dgm:presLayoutVars>
          <dgm:chMax val="1"/>
          <dgm:bulletEnabled val="1"/>
        </dgm:presLayoutVars>
      </dgm:prSet>
      <dgm:spPr/>
    </dgm:pt>
    <dgm:pt modelId="{6666C4B9-914D-49E9-99CB-B553C235EB05}" type="pres">
      <dgm:prSet presAssocID="{3EF3E988-9EDF-401D-B493-CCAF08926E5C}" presName="bracket" presStyleLbl="parChTrans1D1" presStyleIdx="1" presStyleCnt="3"/>
      <dgm:spPr/>
    </dgm:pt>
    <dgm:pt modelId="{710BBB01-DAFD-4DF2-9840-827E1305FAEE}" type="pres">
      <dgm:prSet presAssocID="{3EF3E988-9EDF-401D-B493-CCAF08926E5C}" presName="spH" presStyleCnt="0"/>
      <dgm:spPr/>
    </dgm:pt>
    <dgm:pt modelId="{D0EFAA8B-1912-4971-BEA6-F109F4974BC0}" type="pres">
      <dgm:prSet presAssocID="{3EF3E988-9EDF-401D-B493-CCAF08926E5C}" presName="desTx" presStyleLbl="node1" presStyleIdx="1" presStyleCnt="3">
        <dgm:presLayoutVars>
          <dgm:bulletEnabled val="1"/>
        </dgm:presLayoutVars>
      </dgm:prSet>
      <dgm:spPr/>
    </dgm:pt>
    <dgm:pt modelId="{A0A0CCE5-825C-4309-8633-9DB4C14B1453}" type="pres">
      <dgm:prSet presAssocID="{9FF1AD40-0ED7-4A63-84F9-7CD429F55FDA}" presName="spV" presStyleCnt="0"/>
      <dgm:spPr/>
    </dgm:pt>
    <dgm:pt modelId="{0DC4A85C-E394-43D1-BA6B-FFF44383ADE2}" type="pres">
      <dgm:prSet presAssocID="{D1AEA2B5-8FA2-4F71-A5B7-B67AA880638E}" presName="linNode" presStyleCnt="0"/>
      <dgm:spPr/>
    </dgm:pt>
    <dgm:pt modelId="{19C9E748-EEA8-424A-B2B1-B4BE2D5AFDE5}" type="pres">
      <dgm:prSet presAssocID="{D1AEA2B5-8FA2-4F71-A5B7-B67AA880638E}" presName="parTx" presStyleLbl="revTx" presStyleIdx="2" presStyleCnt="3">
        <dgm:presLayoutVars>
          <dgm:chMax val="1"/>
          <dgm:bulletEnabled val="1"/>
        </dgm:presLayoutVars>
      </dgm:prSet>
      <dgm:spPr/>
    </dgm:pt>
    <dgm:pt modelId="{39F62BD8-3F32-41C5-8A51-8132FA48C488}" type="pres">
      <dgm:prSet presAssocID="{D1AEA2B5-8FA2-4F71-A5B7-B67AA880638E}" presName="bracket" presStyleLbl="parChTrans1D1" presStyleIdx="2" presStyleCnt="3"/>
      <dgm:spPr/>
    </dgm:pt>
    <dgm:pt modelId="{60A854F4-D2A2-4202-99CC-A434E8BF3DC4}" type="pres">
      <dgm:prSet presAssocID="{D1AEA2B5-8FA2-4F71-A5B7-B67AA880638E}" presName="spH" presStyleCnt="0"/>
      <dgm:spPr/>
    </dgm:pt>
    <dgm:pt modelId="{4D01CF64-919B-491C-8E9F-CEF65140758D}" type="pres">
      <dgm:prSet presAssocID="{D1AEA2B5-8FA2-4F71-A5B7-B67AA880638E}" presName="desTx" presStyleLbl="node1" presStyleIdx="2" presStyleCnt="3">
        <dgm:presLayoutVars>
          <dgm:bulletEnabled val="1"/>
        </dgm:presLayoutVars>
      </dgm:prSet>
      <dgm:spPr/>
    </dgm:pt>
  </dgm:ptLst>
  <dgm:cxnLst>
    <dgm:cxn modelId="{78C21B0F-169A-4E5D-9450-6323867512AA}" type="presOf" srcId="{C1ABACA3-8F96-4DCC-A0E3-9D39D52E7452}" destId="{433F274E-74AE-4F80-9576-94F558C5E05B}" srcOrd="0" destOrd="0" presId="urn:diagrams.loki3.com/BracketList"/>
    <dgm:cxn modelId="{454B7B2B-E027-4C26-B6D6-05D09F767D71}" srcId="{66E5A8A0-E75F-470B-A8A7-CCD7E6C446E3}" destId="{C1ABACA3-8F96-4DCC-A0E3-9D39D52E7452}" srcOrd="0" destOrd="0" parTransId="{AE83599F-774B-44B1-BE06-DEEC16CC8B7A}" sibTransId="{8A8EC7A7-0400-4AAB-8C02-8343732D15BA}"/>
    <dgm:cxn modelId="{C223AD48-17B3-4C93-829C-D3325E7B86B7}" type="presOf" srcId="{D1AEA2B5-8FA2-4F71-A5B7-B67AA880638E}" destId="{19C9E748-EEA8-424A-B2B1-B4BE2D5AFDE5}" srcOrd="0" destOrd="0" presId="urn:diagrams.loki3.com/BracketList"/>
    <dgm:cxn modelId="{9434234D-8311-4C02-97EC-C8C98C4A7F5C}" type="presOf" srcId="{A619EA79-8DD9-4276-A46F-B0A3D837AD48}" destId="{4D01CF64-919B-491C-8E9F-CEF65140758D}" srcOrd="0" destOrd="0" presId="urn:diagrams.loki3.com/BracketList"/>
    <dgm:cxn modelId="{B8F82E78-ADCF-4E9B-A9D0-5822C26F7D4F}" type="presOf" srcId="{F2D7A7D6-A508-4341-981C-ADEA5457A56B}" destId="{D0EFAA8B-1912-4971-BEA6-F109F4974BC0}" srcOrd="0" destOrd="0" presId="urn:diagrams.loki3.com/BracketList"/>
    <dgm:cxn modelId="{5601EB78-BCBA-4C13-968F-1CD65EE3167F}" type="presOf" srcId="{71F8D600-0F7C-4EC7-A234-39FC1E501B52}" destId="{85677D3D-2D0B-4011-95E4-446B1B2CFF4B}" srcOrd="0" destOrd="0" presId="urn:diagrams.loki3.com/BracketList"/>
    <dgm:cxn modelId="{1A183A80-FFCC-4206-9D7B-5B75BAC9C96E}" type="presOf" srcId="{3EF3E988-9EDF-401D-B493-CCAF08926E5C}" destId="{A9615C4C-0727-4123-8A6F-E427F1AE3210}" srcOrd="0" destOrd="0" presId="urn:diagrams.loki3.com/BracketList"/>
    <dgm:cxn modelId="{2DCDF69F-0202-44D1-AF44-2071F1FEE586}" type="presOf" srcId="{66E5A8A0-E75F-470B-A8A7-CCD7E6C446E3}" destId="{69D1CA5C-2784-44A0-8F0B-DA263BF8CB86}" srcOrd="0" destOrd="0" presId="urn:diagrams.loki3.com/BracketList"/>
    <dgm:cxn modelId="{67C6A1B1-A483-46BB-8B12-A137169A42DC}" srcId="{66E5A8A0-E75F-470B-A8A7-CCD7E6C446E3}" destId="{D1AEA2B5-8FA2-4F71-A5B7-B67AA880638E}" srcOrd="2" destOrd="0" parTransId="{C072AC80-EEFC-4D33-9319-4F33CF596CE0}" sibTransId="{E3E20A81-AAF4-44E6-8CE5-055301225A82}"/>
    <dgm:cxn modelId="{884C39C1-21E7-4426-AB1D-BBD1407EEF28}" srcId="{66E5A8A0-E75F-470B-A8A7-CCD7E6C446E3}" destId="{3EF3E988-9EDF-401D-B493-CCAF08926E5C}" srcOrd="1" destOrd="0" parTransId="{6A5A8F4A-57E6-44F6-B1DA-7BF807EE6010}" sibTransId="{9FF1AD40-0ED7-4A63-84F9-7CD429F55FDA}"/>
    <dgm:cxn modelId="{A5B2CEC3-D322-4713-9C31-7D41194FCE69}" srcId="{D1AEA2B5-8FA2-4F71-A5B7-B67AA880638E}" destId="{A619EA79-8DD9-4276-A46F-B0A3D837AD48}" srcOrd="0" destOrd="0" parTransId="{6DDA6F15-DE75-4B0F-8F41-BBC8F590A7C6}" sibTransId="{649FAEA1-512A-4EF5-8A90-1D8CD1EFBD81}"/>
    <dgm:cxn modelId="{802EC9F0-A865-42B1-9330-10254824A6DC}" srcId="{C1ABACA3-8F96-4DCC-A0E3-9D39D52E7452}" destId="{71F8D600-0F7C-4EC7-A234-39FC1E501B52}" srcOrd="0" destOrd="0" parTransId="{8AEA0F60-EBC6-4749-8C6A-5D28E39AC2A2}" sibTransId="{9E56A077-EA98-4F4B-81AF-88E8162D433B}"/>
    <dgm:cxn modelId="{9E13B2FD-CC6A-451E-BB13-B1373341EE72}" srcId="{3EF3E988-9EDF-401D-B493-CCAF08926E5C}" destId="{F2D7A7D6-A508-4341-981C-ADEA5457A56B}" srcOrd="0" destOrd="0" parTransId="{E2E33464-942C-4643-A4AD-0F943A7BE180}" sibTransId="{96D4E5ED-BB24-4C60-A74E-34B209548D13}"/>
    <dgm:cxn modelId="{112DF789-6DD5-45AC-A111-761C506128E5}" type="presParOf" srcId="{69D1CA5C-2784-44A0-8F0B-DA263BF8CB86}" destId="{3F70DD2B-CFDA-4853-A908-62AFA8AF0067}" srcOrd="0" destOrd="0" presId="urn:diagrams.loki3.com/BracketList"/>
    <dgm:cxn modelId="{9AAA9881-FB4B-4832-8DCF-645CD1F3FBB0}" type="presParOf" srcId="{3F70DD2B-CFDA-4853-A908-62AFA8AF0067}" destId="{433F274E-74AE-4F80-9576-94F558C5E05B}" srcOrd="0" destOrd="0" presId="urn:diagrams.loki3.com/BracketList"/>
    <dgm:cxn modelId="{0D41B594-C937-4E99-B5CE-58029E8FAEF9}" type="presParOf" srcId="{3F70DD2B-CFDA-4853-A908-62AFA8AF0067}" destId="{2E75B1D5-ABBC-4563-8D3D-9FDEC2EFC321}" srcOrd="1" destOrd="0" presId="urn:diagrams.loki3.com/BracketList"/>
    <dgm:cxn modelId="{F2116473-30CA-47A3-806A-EE5BCD124EE3}" type="presParOf" srcId="{3F70DD2B-CFDA-4853-A908-62AFA8AF0067}" destId="{6D62DC80-4811-49D2-A725-6BEBC1DEB007}" srcOrd="2" destOrd="0" presId="urn:diagrams.loki3.com/BracketList"/>
    <dgm:cxn modelId="{B66C2717-A0B0-42C7-A3ED-C3F84AC2760F}" type="presParOf" srcId="{3F70DD2B-CFDA-4853-A908-62AFA8AF0067}" destId="{85677D3D-2D0B-4011-95E4-446B1B2CFF4B}" srcOrd="3" destOrd="0" presId="urn:diagrams.loki3.com/BracketList"/>
    <dgm:cxn modelId="{2E6A95F1-73C2-4C31-A88F-9B82B8DE3C85}" type="presParOf" srcId="{69D1CA5C-2784-44A0-8F0B-DA263BF8CB86}" destId="{1F57E81C-545E-45EC-8851-270464D9DD61}" srcOrd="1" destOrd="0" presId="urn:diagrams.loki3.com/BracketList"/>
    <dgm:cxn modelId="{C5DF411E-785A-4126-ABE0-A1F33A78D50D}" type="presParOf" srcId="{69D1CA5C-2784-44A0-8F0B-DA263BF8CB86}" destId="{4BBEEB55-ED8E-4540-A220-279256E0141E}" srcOrd="2" destOrd="0" presId="urn:diagrams.loki3.com/BracketList"/>
    <dgm:cxn modelId="{73BB609A-7D79-42AC-AA7B-82050A134252}" type="presParOf" srcId="{4BBEEB55-ED8E-4540-A220-279256E0141E}" destId="{A9615C4C-0727-4123-8A6F-E427F1AE3210}" srcOrd="0" destOrd="0" presId="urn:diagrams.loki3.com/BracketList"/>
    <dgm:cxn modelId="{DA892DD5-95AE-414E-A5DA-6B90290B7623}" type="presParOf" srcId="{4BBEEB55-ED8E-4540-A220-279256E0141E}" destId="{6666C4B9-914D-49E9-99CB-B553C235EB05}" srcOrd="1" destOrd="0" presId="urn:diagrams.loki3.com/BracketList"/>
    <dgm:cxn modelId="{D6C82AC7-3D25-4B04-AD55-336CA79420DF}" type="presParOf" srcId="{4BBEEB55-ED8E-4540-A220-279256E0141E}" destId="{710BBB01-DAFD-4DF2-9840-827E1305FAEE}" srcOrd="2" destOrd="0" presId="urn:diagrams.loki3.com/BracketList"/>
    <dgm:cxn modelId="{5DC95895-5961-4B88-8D0C-D72CEF2FE2EF}" type="presParOf" srcId="{4BBEEB55-ED8E-4540-A220-279256E0141E}" destId="{D0EFAA8B-1912-4971-BEA6-F109F4974BC0}" srcOrd="3" destOrd="0" presId="urn:diagrams.loki3.com/BracketList"/>
    <dgm:cxn modelId="{D2F49EE4-AF43-4EAB-A0DD-119334DFBC82}" type="presParOf" srcId="{69D1CA5C-2784-44A0-8F0B-DA263BF8CB86}" destId="{A0A0CCE5-825C-4309-8633-9DB4C14B1453}" srcOrd="3" destOrd="0" presId="urn:diagrams.loki3.com/BracketList"/>
    <dgm:cxn modelId="{CC0614CA-E8BD-41B0-901F-73D5BB39FB47}" type="presParOf" srcId="{69D1CA5C-2784-44A0-8F0B-DA263BF8CB86}" destId="{0DC4A85C-E394-43D1-BA6B-FFF44383ADE2}" srcOrd="4" destOrd="0" presId="urn:diagrams.loki3.com/BracketList"/>
    <dgm:cxn modelId="{9D6BC103-42E7-476B-A74D-5FD6C2CFB878}" type="presParOf" srcId="{0DC4A85C-E394-43D1-BA6B-FFF44383ADE2}" destId="{19C9E748-EEA8-424A-B2B1-B4BE2D5AFDE5}" srcOrd="0" destOrd="0" presId="urn:diagrams.loki3.com/BracketList"/>
    <dgm:cxn modelId="{E76933F0-0C2E-4D44-A6F9-D172BD6BF577}" type="presParOf" srcId="{0DC4A85C-E394-43D1-BA6B-FFF44383ADE2}" destId="{39F62BD8-3F32-41C5-8A51-8132FA48C488}" srcOrd="1" destOrd="0" presId="urn:diagrams.loki3.com/BracketList"/>
    <dgm:cxn modelId="{F1FABE89-AEF0-4CA0-9CF0-63CD8D97684D}" type="presParOf" srcId="{0DC4A85C-E394-43D1-BA6B-FFF44383ADE2}" destId="{60A854F4-D2A2-4202-99CC-A434E8BF3DC4}" srcOrd="2" destOrd="0" presId="urn:diagrams.loki3.com/BracketList"/>
    <dgm:cxn modelId="{8A33273C-3F7C-407C-A783-7DE47BBC8049}" type="presParOf" srcId="{0DC4A85C-E394-43D1-BA6B-FFF44383ADE2}" destId="{4D01CF64-919B-491C-8E9F-CEF65140758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F274E-74AE-4F80-9576-94F558C5E05B}">
      <dsp:nvSpPr>
        <dsp:cNvPr id="0" name=""/>
        <dsp:cNvSpPr/>
      </dsp:nvSpPr>
      <dsp:spPr>
        <a:xfrm>
          <a:off x="0" y="250089"/>
          <a:ext cx="2795195"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a:t>Reading</a:t>
          </a:r>
        </a:p>
      </dsp:txBody>
      <dsp:txXfrm>
        <a:off x="0" y="250089"/>
        <a:ext cx="2795195" cy="554400"/>
      </dsp:txXfrm>
    </dsp:sp>
    <dsp:sp modelId="{2E75B1D5-ABBC-4563-8D3D-9FDEC2EFC321}">
      <dsp:nvSpPr>
        <dsp:cNvPr id="0" name=""/>
        <dsp:cNvSpPr/>
      </dsp:nvSpPr>
      <dsp:spPr>
        <a:xfrm>
          <a:off x="2795195" y="24863"/>
          <a:ext cx="559039" cy="10048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77D3D-2D0B-4011-95E4-446B1B2CFF4B}">
      <dsp:nvSpPr>
        <dsp:cNvPr id="0" name=""/>
        <dsp:cNvSpPr/>
      </dsp:nvSpPr>
      <dsp:spPr>
        <a:xfrm>
          <a:off x="3577850" y="24863"/>
          <a:ext cx="7602931" cy="1004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In which of the five big ideas will the intervention focus?</a:t>
          </a:r>
        </a:p>
      </dsp:txBody>
      <dsp:txXfrm>
        <a:off x="3577850" y="24863"/>
        <a:ext cx="7602931" cy="1004850"/>
      </dsp:txXfrm>
    </dsp:sp>
    <dsp:sp modelId="{A9615C4C-0727-4123-8A6F-E427F1AE3210}">
      <dsp:nvSpPr>
        <dsp:cNvPr id="0" name=""/>
        <dsp:cNvSpPr/>
      </dsp:nvSpPr>
      <dsp:spPr>
        <a:xfrm>
          <a:off x="0" y="1355739"/>
          <a:ext cx="2792465"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a:t>Mathematics</a:t>
          </a:r>
        </a:p>
      </dsp:txBody>
      <dsp:txXfrm>
        <a:off x="0" y="1355739"/>
        <a:ext cx="2792465" cy="554400"/>
      </dsp:txXfrm>
    </dsp:sp>
    <dsp:sp modelId="{6666C4B9-914D-49E9-99CB-B553C235EB05}">
      <dsp:nvSpPr>
        <dsp:cNvPr id="0" name=""/>
        <dsp:cNvSpPr/>
      </dsp:nvSpPr>
      <dsp:spPr>
        <a:xfrm>
          <a:off x="2792465" y="1130514"/>
          <a:ext cx="558493" cy="10048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EFAA8B-1912-4971-BEA6-F109F4974BC0}">
      <dsp:nvSpPr>
        <dsp:cNvPr id="0" name=""/>
        <dsp:cNvSpPr/>
      </dsp:nvSpPr>
      <dsp:spPr>
        <a:xfrm>
          <a:off x="3574356" y="1130514"/>
          <a:ext cx="7595507" cy="10048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Will the intervention focus on early numeracy skills, computation, or concepts and application?</a:t>
          </a:r>
        </a:p>
      </dsp:txBody>
      <dsp:txXfrm>
        <a:off x="3574356" y="1130514"/>
        <a:ext cx="7595507" cy="1004850"/>
      </dsp:txXfrm>
    </dsp:sp>
    <dsp:sp modelId="{19C9E748-EEA8-424A-B2B1-B4BE2D5AFDE5}">
      <dsp:nvSpPr>
        <dsp:cNvPr id="0" name=""/>
        <dsp:cNvSpPr/>
      </dsp:nvSpPr>
      <dsp:spPr>
        <a:xfrm>
          <a:off x="0" y="2236164"/>
          <a:ext cx="2792465" cy="131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a:t>Spelling and Written Expression</a:t>
          </a:r>
        </a:p>
      </dsp:txBody>
      <dsp:txXfrm>
        <a:off x="0" y="2236164"/>
        <a:ext cx="2792465" cy="1316699"/>
      </dsp:txXfrm>
    </dsp:sp>
    <dsp:sp modelId="{39F62BD8-3F32-41C5-8A51-8132FA48C488}">
      <dsp:nvSpPr>
        <dsp:cNvPr id="0" name=""/>
        <dsp:cNvSpPr/>
      </dsp:nvSpPr>
      <dsp:spPr>
        <a:xfrm>
          <a:off x="2792465" y="2236164"/>
          <a:ext cx="558493" cy="131669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1CF64-919B-491C-8E9F-CEF65140758D}">
      <dsp:nvSpPr>
        <dsp:cNvPr id="0" name=""/>
        <dsp:cNvSpPr/>
      </dsp:nvSpPr>
      <dsp:spPr>
        <a:xfrm>
          <a:off x="3574356" y="2236164"/>
          <a:ext cx="7595507" cy="1316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Will the intervention focus on improving spelling or writing fluency?</a:t>
          </a:r>
        </a:p>
      </dsp:txBody>
      <dsp:txXfrm>
        <a:off x="3574356" y="2236164"/>
        <a:ext cx="7595507" cy="131669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2E78A1-376A-4E44-ACAF-DBE9824B35A2}" type="datetimeFigureOut">
              <a:rPr lang="en-US" smtClean="0"/>
              <a:t>10/17/2024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21E6E4-51C0-4B0D-8ECD-82F9AAD05AC2}" type="slidenum">
              <a:rPr lang="en-US" smtClean="0"/>
              <a:t>‹#›</a:t>
            </a:fld>
            <a:endParaRPr lang="en-US"/>
          </a:p>
        </p:txBody>
      </p:sp>
    </p:spTree>
    <p:extLst>
      <p:ext uri="{BB962C8B-B14F-4D97-AF65-F5344CB8AC3E}">
        <p14:creationId xmlns:p14="http://schemas.microsoft.com/office/powerpoint/2010/main" val="227275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ntensiveintervention.org/resource/overview-academic-goal-sett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intensiveintervention.org/resource/update-compiled-orf-norm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harts.intensiveintervention.org/chart/progress-monitorin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promotingprogress.org/training/what-why-measurable-annual-goal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s://view.officeapps.live.com/op/view.aspx?src=https%3A%2F%2Fintensiveintervention.org%2Fsites%2Fdefault%2Ffiles%2FStudent%2520Progress%2520Monitoring%2520Tool.xlsx&amp;wdOrigin=BROWSELINK" TargetMode="External"/><Relationship Id="rId3" Type="http://schemas.openxmlformats.org/officeDocument/2006/relationships/hyperlink" Target="https://intensiveintervention.org/sites/default/files/Student_Intervention_Plan_508.pdf" TargetMode="External"/><Relationship Id="rId7" Type="http://schemas.openxmlformats.org/officeDocument/2006/relationships/hyperlink" Target="https://intensiveintervention.org/sites/default/files/DataFidelity_Final508.pdf"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intensiveintervention.org/sites/default/files/NCII-SetAcademicIEPGoals508.pdf" TargetMode="External"/><Relationship Id="rId5" Type="http://schemas.openxmlformats.org/officeDocument/2006/relationships/hyperlink" Target="https://charts.intensiveintervention.org/aprogressmonitoring" TargetMode="External"/><Relationship Id="rId4" Type="http://schemas.openxmlformats.org/officeDocument/2006/relationships/hyperlink" Target="https://intensiveintervention.org/sites/default/files/resources/tools-tips/academic_goal_setting_handout.pdf" TargetMode="External"/><Relationship Id="rId9" Type="http://schemas.openxmlformats.org/officeDocument/2006/relationships/hyperlink" Target="https://promotingprogress.org/training/what-why-measurable-annual-goals"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tensiveintervention.org/sites/default/files/Student_Intervention_Plan_50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a:solidFill>
                  <a:srgbClr val="595959"/>
                </a:solidFill>
                <a:effectLst/>
                <a:latin typeface="Calibri" panose="020F0502020204030204" pitchFamily="34" charset="0"/>
              </a:rPr>
              <a:t>Presenter should add their name and title.</a:t>
            </a:r>
            <a:endParaRPr lang="en-US"/>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1</a:t>
            </a:fld>
            <a:endParaRPr lang="en-US">
              <a:solidFill>
                <a:srgbClr val="595959"/>
              </a:solidFill>
              <a:latin typeface="Calibri"/>
            </a:endParaRPr>
          </a:p>
        </p:txBody>
      </p:sp>
    </p:spTree>
    <p:extLst>
      <p:ext uri="{BB962C8B-B14F-4D97-AF65-F5344CB8AC3E}">
        <p14:creationId xmlns:p14="http://schemas.microsoft.com/office/powerpoint/2010/main" val="420080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teacher needs to follow three main steps to set an academic progress monitoring goal: establish baseline performance, choose which goal-setting strategy to use, and write the goal in a measurable way. We’ll discuss each step in detail. </a:t>
            </a:r>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10</a:t>
            </a:fld>
            <a:endParaRPr lang="en-US">
              <a:solidFill>
                <a:srgbClr val="595959"/>
              </a:solidFill>
              <a:latin typeface="Calibri"/>
            </a:endParaRPr>
          </a:p>
        </p:txBody>
      </p:sp>
    </p:spTree>
    <p:extLst>
      <p:ext uri="{BB962C8B-B14F-4D97-AF65-F5344CB8AC3E}">
        <p14:creationId xmlns:p14="http://schemas.microsoft.com/office/powerpoint/2010/main" val="1154949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will discuss how to establish a student’s baseline and why it is useful for goal setting.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381365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i="1"/>
              <a:t>Read</a:t>
            </a:r>
            <a:r>
              <a:rPr lang="en-US" i="1" baseline="0"/>
              <a:t> slide.</a:t>
            </a:r>
            <a:endParaRPr lang="en-US" i="1"/>
          </a:p>
          <a:p>
            <a:endParaRPr lang="en-US"/>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12</a:t>
            </a:fld>
            <a:endParaRPr lang="en-US">
              <a:solidFill>
                <a:srgbClr val="595959"/>
              </a:solidFill>
              <a:latin typeface="Calibri"/>
            </a:endParaRPr>
          </a:p>
        </p:txBody>
      </p:sp>
    </p:spTree>
    <p:extLst>
      <p:ext uri="{BB962C8B-B14F-4D97-AF65-F5344CB8AC3E}">
        <p14:creationId xmlns:p14="http://schemas.microsoft.com/office/powerpoint/2010/main" val="350562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is establishing the baseline. The baseline indicates the student’s initial performance on the target academic skill. In other words, it is the starting point for which we will measure progress. For students with disabilities, baseline data should be part of their present levels statement.  </a:t>
            </a:r>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13</a:t>
            </a:fld>
            <a:endParaRPr lang="en-US">
              <a:solidFill>
                <a:srgbClr val="595959"/>
              </a:solidFill>
              <a:latin typeface="Calibri"/>
            </a:endParaRPr>
          </a:p>
        </p:txBody>
      </p:sp>
    </p:spTree>
    <p:extLst>
      <p:ext uri="{BB962C8B-B14F-4D97-AF65-F5344CB8AC3E}">
        <p14:creationId xmlns:p14="http://schemas.microsoft.com/office/powerpoint/2010/main" val="341162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baseline scores should be established using the same tool used to collect ongoing progress monitoring data. This training covers two primary ways to establish a baseline score: </a:t>
            </a:r>
          </a:p>
          <a:p>
            <a:pPr marL="174708" indent="-174708">
              <a:buFont typeface="Arial" panose="020B0604020202020204" pitchFamily="34" charset="0"/>
              <a:buChar char="•"/>
            </a:pPr>
            <a:r>
              <a:rPr lang="en-US"/>
              <a:t>Option 1: Identify the student’s score from universal screening and use that score as the baseline. </a:t>
            </a:r>
          </a:p>
          <a:p>
            <a:pPr marL="174708" indent="-174708">
              <a:buFont typeface="Arial" panose="020B0604020202020204" pitchFamily="34" charset="0"/>
              <a:buChar char="•"/>
            </a:pPr>
            <a:r>
              <a:rPr lang="en-US"/>
              <a:t>Option 2: Administer three progress monitoring probes and select the median score. </a:t>
            </a:r>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14</a:t>
            </a:fld>
            <a:endParaRPr lang="en-US">
              <a:solidFill>
                <a:srgbClr val="595959"/>
              </a:solidFill>
              <a:latin typeface="Calibri"/>
            </a:endParaRPr>
          </a:p>
        </p:txBody>
      </p:sp>
    </p:spTree>
    <p:extLst>
      <p:ext uri="{BB962C8B-B14F-4D97-AF65-F5344CB8AC3E}">
        <p14:creationId xmlns:p14="http://schemas.microsoft.com/office/powerpoint/2010/main" val="363257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is the easiest option. This option simply uses the student’s score from the most recent universal screening assessment. This score can be used only if the screening measure is the same as the progress monitoring measure and the baseline is set immediately after the screening occurred. For example, you can use this option if you use Aimsweb for both universal screening and progress monitoring and you are setting the goal shortly after the fall screening administration. </a:t>
            </a:r>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15</a:t>
            </a:fld>
            <a:endParaRPr lang="en-US">
              <a:solidFill>
                <a:srgbClr val="595959"/>
              </a:solidFill>
              <a:latin typeface="Calibri"/>
            </a:endParaRPr>
          </a:p>
        </p:txBody>
      </p:sp>
    </p:spTree>
    <p:extLst>
      <p:ext uri="{BB962C8B-B14F-4D97-AF65-F5344CB8AC3E}">
        <p14:creationId xmlns:p14="http://schemas.microsoft.com/office/powerpoint/2010/main" val="328670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2 is to administer three progress monitoring probes and use the median score. The median is the middle score when you line the scores up in order from lowest to highest. The median is used because it can help reduce the influence of outliers, or extreme scores. </a:t>
            </a:r>
          </a:p>
          <a:p>
            <a:endParaRPr lang="en-US"/>
          </a:p>
          <a:p>
            <a:r>
              <a:rPr lang="en-US"/>
              <a:t>This method for setting the baseline should be used if the same tool is not being used for screening and progress monitoring or if you are not setting the baseline directly after a screening administration. For example, if your universal screener is STAR but you use DIBELS for progress monitoring, you would not be able to use option 1. In this case, you would use the median of three DIBELS probes to establish the baseline. </a:t>
            </a:r>
          </a:p>
          <a:p>
            <a:endParaRPr lang="en-US"/>
          </a:p>
          <a:p>
            <a:r>
              <a:rPr lang="en-US"/>
              <a:t>The progress monitoring probe should be administered over a relatively short period of time (e.g., one testing session or during the course of 1 week). </a:t>
            </a:r>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16</a:t>
            </a:fld>
            <a:endParaRPr lang="en-US">
              <a:solidFill>
                <a:srgbClr val="595959"/>
              </a:solidFill>
              <a:latin typeface="Calibri"/>
            </a:endParaRPr>
          </a:p>
        </p:txBody>
      </p:sp>
    </p:spTree>
    <p:extLst>
      <p:ext uri="{BB962C8B-B14F-4D97-AF65-F5344CB8AC3E}">
        <p14:creationId xmlns:p14="http://schemas.microsoft.com/office/powerpoint/2010/main" val="145708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139EA-6FB9-E467-34EB-AAE77835B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C4ECB-CFDB-1C49-862B-4AF186297DC0}"/>
              </a:ext>
            </a:extLst>
          </p:cNvPr>
          <p:cNvSpPr>
            <a:spLocks noGrp="1" noRot="1" noChangeAspect="1"/>
          </p:cNvSpPr>
          <p:nvPr>
            <p:ph type="sldImg"/>
          </p:nvPr>
        </p:nvSpPr>
        <p:spPr>
          <a:xfrm>
            <a:off x="452438" y="703263"/>
            <a:ext cx="6262687" cy="3522662"/>
          </a:xfrm>
        </p:spPr>
      </p:sp>
      <p:sp>
        <p:nvSpPr>
          <p:cNvPr id="3" name="Notes Placeholder 2">
            <a:extLst>
              <a:ext uri="{FF2B5EF4-FFF2-40B4-BE49-F238E27FC236}">
                <a16:creationId xmlns:a16="http://schemas.microsoft.com/office/drawing/2014/main" id="{2751AF0C-F591-EE17-63EF-B3D99F411035}"/>
              </a:ext>
            </a:extLst>
          </p:cNvPr>
          <p:cNvSpPr>
            <a:spLocks noGrp="1"/>
          </p:cNvSpPr>
          <p:nvPr>
            <p:ph type="body" idx="1"/>
          </p:nvPr>
        </p:nvSpPr>
        <p:spPr/>
        <p:txBody>
          <a:bodyPr/>
          <a:lstStyle/>
          <a:p>
            <a:pPr defTabSz="931774">
              <a:defRPr/>
            </a:pPr>
            <a:r>
              <a:rPr lang="en-US"/>
              <a:t>In this example, the teacher administered and scored three PRF probes. For this assessment, scores are presented as the total words read in 1 minute </a:t>
            </a:r>
            <a:r>
              <a:rPr lang="en-US" baseline="0"/>
              <a:t>minus errors. This gives you the correct words per minute (cwpm). Using the median helps reduce the influence of outliers, or extreme scores. In this example, the baseline would be 72 cwpm. </a:t>
            </a:r>
          </a:p>
          <a:p>
            <a:pPr defTabSz="931774" eaLnBrk="0" fontAlgn="base" hangingPunct="0">
              <a:spcBef>
                <a:spcPct val="30000"/>
              </a:spcBef>
              <a:spcAft>
                <a:spcPct val="0"/>
              </a:spcAft>
              <a:defRPr/>
            </a:pPr>
            <a:endParaRPr lang="en-US" i="1" baseline="0"/>
          </a:p>
          <a:p>
            <a:pPr defTabSz="931774" eaLnBrk="0" fontAlgn="base" hangingPunct="0">
              <a:spcBef>
                <a:spcPct val="30000"/>
              </a:spcBef>
              <a:spcAft>
                <a:spcPct val="0"/>
              </a:spcAft>
              <a:defRPr/>
            </a:pPr>
            <a:endParaRPr lang="en-US" i="1"/>
          </a:p>
          <a:p>
            <a:endParaRPr lang="en-US"/>
          </a:p>
        </p:txBody>
      </p:sp>
      <p:sp>
        <p:nvSpPr>
          <p:cNvPr id="4" name="Slide Number Placeholder 3">
            <a:extLst>
              <a:ext uri="{FF2B5EF4-FFF2-40B4-BE49-F238E27FC236}">
                <a16:creationId xmlns:a16="http://schemas.microsoft.com/office/drawing/2014/main" id="{37B270AA-958A-A6D6-14C3-8463AC2FC40D}"/>
              </a:ext>
            </a:extLst>
          </p:cNvPr>
          <p:cNvSpPr>
            <a:spLocks noGrp="1"/>
          </p:cNvSpPr>
          <p:nvPr>
            <p:ph type="sldNum" sz="quarter" idx="10"/>
          </p:nvPr>
        </p:nvSpPr>
        <p:spPr/>
        <p:txBody>
          <a:bodyPr/>
          <a:lstStyle/>
          <a:p>
            <a:pPr algn="ctr" defTabSz="931774">
              <a:defRPr/>
            </a:pPr>
            <a:fld id="{1BCF944E-AC27-4BEA-9C0A-695BFCE7C965}" type="slidenum">
              <a:rPr lang="en-US">
                <a:solidFill>
                  <a:prstClr val="black"/>
                </a:solidFill>
                <a:latin typeface="Calibri"/>
              </a:rPr>
              <a:pPr algn="ct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357944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defRPr/>
            </a:pPr>
            <a:r>
              <a:rPr lang="en-US" i="0"/>
              <a:t>Let’s use Andrew to walk through an example of how to determine a student’s baseline.</a:t>
            </a:r>
            <a:r>
              <a:rPr lang="en-US"/>
              <a:t> </a:t>
            </a:r>
          </a:p>
          <a:p>
            <a:pPr defTabSz="931774">
              <a:defRPr/>
            </a:pPr>
            <a:endParaRPr lang="en-US"/>
          </a:p>
          <a:p>
            <a:pPr defTabSz="931774">
              <a:defRPr/>
            </a:pPr>
            <a:r>
              <a:rPr lang="en-US"/>
              <a:t>Andrew’s teacher reviewed existing data and determined that Andrew needs to focus on decoding strategies. </a:t>
            </a:r>
            <a:r>
              <a:rPr lang="en-US" i="0"/>
              <a:t>Based on our sample target behaviors for reading table, Andrew’s teacher determined that Word Identification Fluency (WIF) may be a good fit for progress monitoring. </a:t>
            </a:r>
            <a:r>
              <a:rPr lang="en-US"/>
              <a:t>Andrew has 1 minute to identify as many words as possible correctly from a given list. Andrew’s scores on the first three probes were 14, 16, and 13 correct words per minute (</a:t>
            </a:r>
            <a:r>
              <a:rPr lang="en-US" err="1"/>
              <a:t>cwpm</a:t>
            </a:r>
            <a:r>
              <a:rPr lang="en-US"/>
              <a:t>). Let’s determine Andrew’s baseline. </a:t>
            </a:r>
          </a:p>
          <a:p>
            <a:endParaRPr lang="en-US" i="1"/>
          </a:p>
          <a:p>
            <a:r>
              <a:rPr lang="en-US" i="1"/>
              <a:t>Answer: 14. Discuss any questions as a group. </a:t>
            </a:r>
            <a:endParaRPr lang="en-US" i="0"/>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prstClr val="black"/>
                </a:solidFill>
                <a:latin typeface="Calibri"/>
              </a:rPr>
              <a:pPr algn="ctr" defTabSz="931774">
                <a:defRPr/>
              </a:pPr>
              <a:t>18</a:t>
            </a:fld>
            <a:endParaRPr lang="en-US">
              <a:solidFill>
                <a:prstClr val="black"/>
              </a:solidFill>
              <a:latin typeface="Calibri"/>
            </a:endParaRPr>
          </a:p>
        </p:txBody>
      </p:sp>
    </p:spTree>
    <p:extLst>
      <p:ext uri="{BB962C8B-B14F-4D97-AF65-F5344CB8AC3E}">
        <p14:creationId xmlns:p14="http://schemas.microsoft.com/office/powerpoint/2010/main" val="223141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6E7C-F632-5B6F-4CAE-0463CE5F5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6EB8A-8280-47D9-62C2-726DB3953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15E77-88AB-ADA3-740B-B6B75F265D5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069311C-4834-BA08-DC18-DF576CC1FEB3}"/>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BCC3340D-2D86-35F0-FE8F-F8E7087D025E}"/>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89B0B834-DEF1-B970-3D2C-25DF94F161C3}"/>
              </a:ext>
            </a:extLst>
          </p:cNvPr>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391892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4850"/>
            <a:ext cx="4960938" cy="2790825"/>
          </a:xfrm>
        </p:spPr>
      </p:sp>
      <p:sp>
        <p:nvSpPr>
          <p:cNvPr id="3" name="Notes Placeholder 2"/>
          <p:cNvSpPr>
            <a:spLocks noGrp="1"/>
          </p:cNvSpPr>
          <p:nvPr>
            <p:ph type="body" idx="1"/>
          </p:nvPr>
        </p:nvSpPr>
        <p:spPr/>
        <p:txBody>
          <a:bodyPr/>
          <a:lstStyle/>
          <a:p>
            <a:r>
              <a:rPr lang="en-US"/>
              <a:t>In this series thus far, we have discussed identifying a target behavior and selecting a tool. This training will focus on the second aspect of progress monitoring: establishing a progress monitoring plan. </a:t>
            </a:r>
          </a:p>
        </p:txBody>
      </p:sp>
      <p:sp>
        <p:nvSpPr>
          <p:cNvPr id="4" name="Slide Number Placeholder 3"/>
          <p:cNvSpPr>
            <a:spLocks noGrp="1"/>
          </p:cNvSpPr>
          <p:nvPr>
            <p:ph type="sldNum" sz="quarter" idx="10"/>
          </p:nvPr>
        </p:nvSpPr>
        <p:spPr>
          <a:xfrm>
            <a:off x="3509293" y="9187148"/>
            <a:ext cx="160585" cy="235647"/>
          </a:xfrm>
        </p:spPr>
        <p:txBody>
          <a:bodyPr/>
          <a:lstStyle/>
          <a:p>
            <a:fld id="{B54DC83E-89B8-4806-9A94-7D2BAA520DC6}" type="slidenum">
              <a:rPr lang="en-US" smtClean="0"/>
              <a:pPr/>
              <a:t>2</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01212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defRPr/>
            </a:pPr>
            <a:r>
              <a:rPr lang="en-US">
                <a:solidFill>
                  <a:srgbClr val="000000"/>
                </a:solidFill>
                <a:effectLst/>
                <a:ea typeface="MS Mincho" panose="02020609040205080304" pitchFamily="49" charset="-128"/>
                <a:cs typeface="Times New Roman" panose="02020603050405020304" pitchFamily="18" charset="0"/>
              </a:rPr>
              <a:t>Once we have established the baseline, we can use the baseline to help establish the goal. In this training, we will review three validated approaches to setting goals using general outcome measures. These are benchmark, national norms for weekly rate of improvement (ROI), and the intra-individual framework. Each approach has pros and cons, so it is important to consider the context when selecting which goal setting strategy to use. </a:t>
            </a:r>
          </a:p>
          <a:p>
            <a:endParaRPr lang="en-US" baseline="0"/>
          </a:p>
          <a:p>
            <a:pPr defTabSz="931774">
              <a:defRPr/>
            </a:pPr>
            <a:r>
              <a:rPr lang="en-US">
                <a:hlinkClick r:id="rId3"/>
              </a:rPr>
              <a:t>Overview of Academic Goal-Setting Strategies | NCII (intensiveintervention.org)</a:t>
            </a:r>
            <a:endParaRPr lang="en-US" i="1"/>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20</a:t>
            </a:fld>
            <a:endParaRPr lang="en-US">
              <a:solidFill>
                <a:srgbClr val="595959"/>
              </a:solidFill>
              <a:latin typeface="Calibri"/>
            </a:endParaRPr>
          </a:p>
        </p:txBody>
      </p:sp>
    </p:spTree>
    <p:extLst>
      <p:ext uri="{BB962C8B-B14F-4D97-AF65-F5344CB8AC3E}">
        <p14:creationId xmlns:p14="http://schemas.microsoft.com/office/powerpoint/2010/main" val="371499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21</a:t>
            </a:fld>
            <a:endParaRPr lang="en-US">
              <a:solidFill>
                <a:srgbClr val="595959"/>
              </a:solidFill>
              <a:latin typeface="Calibri"/>
            </a:endParaRPr>
          </a:p>
        </p:txBody>
      </p:sp>
    </p:spTree>
    <p:extLst>
      <p:ext uri="{BB962C8B-B14F-4D97-AF65-F5344CB8AC3E}">
        <p14:creationId xmlns:p14="http://schemas.microsoft.com/office/powerpoint/2010/main" val="287432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Animated slide.</a:t>
            </a:r>
          </a:p>
          <a:p>
            <a:endParaRPr lang="en-US" i="1"/>
          </a:p>
          <a:p>
            <a:pPr>
              <a:lnSpc>
                <a:spcPct val="105000"/>
              </a:lnSpc>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One of the simplest ways to set a goal is to use the midyear or end-of-year benchmark for that assessment. A benchmark specifies the level of performance expected on a specific measure at a specific point in time, usually the end of the student’s present grade level. </a:t>
            </a:r>
          </a:p>
          <a:p>
            <a:pPr>
              <a:lnSpc>
                <a:spcPct val="105000"/>
              </a:lnSpc>
              <a:spcBef>
                <a:spcPts val="611"/>
              </a:spcBef>
              <a:spcAft>
                <a:spcPts val="41"/>
              </a:spcAft>
            </a:pPr>
            <a:endParaRPr lang="en-US">
              <a:solidFill>
                <a:srgbClr val="000000"/>
              </a:solidFill>
              <a:effectLst/>
              <a:ea typeface="MS Mincho" panose="02020609040205080304" pitchFamily="49" charset="-128"/>
              <a:cs typeface="Times New Roman" panose="02020603050405020304" pitchFamily="18" charset="0"/>
            </a:endParaRPr>
          </a:p>
          <a:p>
            <a:pPr>
              <a:lnSpc>
                <a:spcPct val="105000"/>
              </a:lnSpc>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For this approach, the teacher first identifies an appropriate grade-level benchmark for the time frame of the instructional period they wish to monitor, based on either the student’s grade or the grade level of the progress monitoring tool. Then the teacher graphs the benchmark, drawing a goal line between the baseline and the goal. </a:t>
            </a:r>
          </a:p>
          <a:p>
            <a:endParaRPr lang="en-US"/>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22</a:t>
            </a:fld>
            <a:endParaRPr lang="en-US">
              <a:solidFill>
                <a:srgbClr val="595959"/>
              </a:solidFill>
              <a:latin typeface="Calibri"/>
            </a:endParaRPr>
          </a:p>
        </p:txBody>
      </p:sp>
    </p:spTree>
    <p:extLst>
      <p:ext uri="{BB962C8B-B14F-4D97-AF65-F5344CB8AC3E}">
        <p14:creationId xmlns:p14="http://schemas.microsoft.com/office/powerpoint/2010/main" val="373997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ctr" defTabSz="931774" fontAlgn="base">
              <a:spcBef>
                <a:spcPct val="0"/>
              </a:spcBef>
              <a:spcAft>
                <a:spcPct val="0"/>
              </a:spcAft>
              <a:defRPr/>
            </a:pPr>
            <a:fld id="{86D364AB-88C3-42FA-A1F3-FF02EA701CB0}" type="slidenum">
              <a:rPr lang="en-US">
                <a:solidFill>
                  <a:srgbClr val="595959"/>
                </a:solidFill>
                <a:latin typeface="Arial" charset="0"/>
              </a:rPr>
              <a:pPr algn="ctr" defTabSz="931774" fontAlgn="base">
                <a:spcBef>
                  <a:spcPct val="0"/>
                </a:spcBef>
                <a:spcAft>
                  <a:spcPct val="0"/>
                </a:spcAft>
                <a:defRPr/>
              </a:pPr>
              <a:t>23</a:t>
            </a:fld>
            <a:endParaRPr lang="en-US">
              <a:solidFill>
                <a:srgbClr val="595959"/>
              </a:solidFill>
              <a:latin typeface="Arial" charset="0"/>
            </a:endParaRPr>
          </a:p>
        </p:txBody>
      </p:sp>
      <p:sp>
        <p:nvSpPr>
          <p:cNvPr id="306179" name="Rectangle 2"/>
          <p:cNvSpPr>
            <a:spLocks noGrp="1" noRot="1" noChangeAspect="1" noChangeArrowheads="1" noTextEdit="1"/>
          </p:cNvSpPr>
          <p:nvPr>
            <p:ph type="sldImg"/>
          </p:nvPr>
        </p:nvSpPr>
        <p:spPr bwMode="auto">
          <a:xfrm>
            <a:off x="454025" y="706438"/>
            <a:ext cx="6261100" cy="3522662"/>
          </a:xfrm>
          <a:noFill/>
          <a:ln>
            <a:solidFill>
              <a:srgbClr val="000000"/>
            </a:solidFill>
            <a:miter lim="800000"/>
            <a:headEnd/>
            <a:tailEnd/>
          </a:ln>
        </p:spPr>
      </p:sp>
      <p:sp>
        <p:nvSpPr>
          <p:cNvPr id="306180" name="Rectangle 3"/>
          <p:cNvSpPr>
            <a:spLocks noGrp="1" noChangeArrowheads="1"/>
          </p:cNvSpPr>
          <p:nvPr>
            <p:ph type="body" idx="1"/>
          </p:nvPr>
        </p:nvSpPr>
        <p:spPr bwMode="auto">
          <a:xfrm>
            <a:off x="714962" y="4460255"/>
            <a:ext cx="5736266" cy="4223875"/>
          </a:xfrm>
          <a:noFill/>
        </p:spPr>
        <p:txBody>
          <a:bodyPr wrap="square" numCol="1" anchor="t" anchorCtr="0" compatLnSpc="1">
            <a:prstTxWarp prst="textNoShape">
              <a:avLst/>
            </a:prstTxWarp>
          </a:bodyPr>
          <a:lstStyle/>
          <a:p>
            <a:pPr defTabSz="931774">
              <a:spcBef>
                <a:spcPct val="0"/>
              </a:spcBef>
              <a:spcAft>
                <a:spcPct val="100000"/>
              </a:spcAft>
              <a:defRPr/>
            </a:pPr>
            <a:r>
              <a:rPr lang="en-US">
                <a:solidFill>
                  <a:srgbClr val="000000"/>
                </a:solidFill>
                <a:effectLst/>
                <a:ea typeface="MS Mincho" panose="02020609040205080304" pitchFamily="49" charset="-128"/>
                <a:cs typeface="Times New Roman" panose="02020603050405020304" pitchFamily="18" charset="0"/>
              </a:rPr>
              <a:t>For example, if the end-of-year benchmark was 30 words read correctly, then the teacher would place a star or an X at the end of the instructional period. The teacher would then draw a line between the baseline and the goal to create the goal line. This graph shows an end-of-year benchmark. The team also could use a midyear benchmark to monitor progress over a shorter interval. </a:t>
            </a:r>
          </a:p>
          <a:p>
            <a:pPr eaLnBrk="1" hangingPunct="1">
              <a:spcBef>
                <a:spcPct val="0"/>
              </a:spcBef>
              <a:spcAft>
                <a:spcPct val="100000"/>
              </a:spcAft>
            </a:pPr>
            <a:endParaRPr lang="en-US">
              <a:latin typeface="+mn-lt"/>
            </a:endParaRPr>
          </a:p>
        </p:txBody>
      </p:sp>
    </p:spTree>
    <p:extLst>
      <p:ext uri="{BB962C8B-B14F-4D97-AF65-F5344CB8AC3E}">
        <p14:creationId xmlns:p14="http://schemas.microsoft.com/office/powerpoint/2010/main" val="1250880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defRPr/>
            </a:pPr>
            <a:r>
              <a:rPr lang="en-US"/>
              <a:t>Here we list the advantages, considerations, and NCII’s recommendations for using the benchmark goal-setting strategy. </a:t>
            </a:r>
          </a:p>
          <a:p>
            <a:pPr defTabSz="931774">
              <a:defRPr/>
            </a:pPr>
            <a:endParaRPr lang="en-US"/>
          </a:p>
          <a:p>
            <a:r>
              <a:rPr lang="en-US"/>
              <a:t>Advantages:</a:t>
            </a:r>
          </a:p>
          <a:p>
            <a:pPr marL="174708" indent="-174708">
              <a:buFont typeface="Arial" panose="020B0604020202020204" pitchFamily="34" charset="0"/>
              <a:buChar char="•"/>
            </a:pPr>
            <a:r>
              <a:rPr lang="en-US"/>
              <a:t>Easy to use when the progress monitoring tool provides benchmarks. </a:t>
            </a:r>
          </a:p>
          <a:p>
            <a:pPr marL="174708" indent="-174708">
              <a:buFont typeface="Arial" panose="020B0604020202020204" pitchFamily="34" charset="0"/>
              <a:buChar char="•"/>
            </a:pPr>
            <a:r>
              <a:rPr lang="en-US"/>
              <a:t>Tracks progress toward grade-level expectations. </a:t>
            </a:r>
          </a:p>
          <a:p>
            <a:pPr marL="174708" indent="-174708">
              <a:buFont typeface="Arial" panose="020B0604020202020204" pitchFamily="34" charset="0"/>
              <a:buChar char="•"/>
            </a:pPr>
            <a:r>
              <a:rPr lang="en-US"/>
              <a:t>Efficient for setting goals for numbers of students.</a:t>
            </a:r>
          </a:p>
          <a:p>
            <a:endParaRPr lang="en-US"/>
          </a:p>
          <a:p>
            <a:r>
              <a:rPr lang="en-US"/>
              <a:t>Considerations: </a:t>
            </a:r>
          </a:p>
          <a:p>
            <a:pPr marL="174708" indent="-174708">
              <a:buFont typeface="Arial" panose="020B0604020202020204" pitchFamily="34" charset="0"/>
              <a:buChar char="•"/>
            </a:pPr>
            <a:r>
              <a:rPr lang="en-US"/>
              <a:t>Using benchmarks may not be appropriate for students significantly below benchmark. To determine appropriateness, calculate the weekly growth rate required to meet the goal and compare it with typical rates of improvement from national norms.</a:t>
            </a:r>
          </a:p>
          <a:p>
            <a:pPr marL="174708" indent="-174708">
              <a:buFont typeface="Arial" panose="020B0604020202020204" pitchFamily="34" charset="0"/>
              <a:buChar char="•"/>
            </a:pPr>
            <a:r>
              <a:rPr lang="en-US"/>
              <a:t>For some students whose present levels or current performance indicate grade-level expectations may not be appropriate, an off-grade-level benchmark and subsequent progress monitoring may be appropriately ambitious. Individualized education program (IEP) teams should consider students’ individual circumstances when making these decisions.</a:t>
            </a:r>
          </a:p>
          <a:p>
            <a:endParaRPr lang="en-US"/>
          </a:p>
          <a:p>
            <a:r>
              <a:rPr lang="en-US"/>
              <a:t>Recommendation:</a:t>
            </a:r>
          </a:p>
          <a:p>
            <a:pPr marL="174708" indent="-174708">
              <a:buFont typeface="Arial" panose="020B0604020202020204" pitchFamily="34" charset="0"/>
              <a:buChar char="•"/>
            </a:pPr>
            <a:r>
              <a:rPr lang="en-US"/>
              <a:t>Use benchmarks if a student is close to grade level.</a:t>
            </a: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24</a:t>
            </a:fld>
            <a:endParaRPr lang="en-US">
              <a:solidFill>
                <a:srgbClr val="595959"/>
              </a:solidFill>
              <a:latin typeface="Calibri"/>
            </a:endParaRPr>
          </a:p>
        </p:txBody>
      </p:sp>
    </p:spTree>
    <p:extLst>
      <p:ext uri="{BB962C8B-B14F-4D97-AF65-F5344CB8AC3E}">
        <p14:creationId xmlns:p14="http://schemas.microsoft.com/office/powerpoint/2010/main" val="5513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Some assessments and published research include benchmarks by grade and percentile. Many publishers also provide information about benchmarks. NCII’s tools charts provides information on whether an academic progress monitoring tool includes benchmarks. </a:t>
            </a:r>
          </a:p>
          <a:p>
            <a:pPr>
              <a:lnSpc>
                <a:spcPct val="105000"/>
              </a:lnSpc>
              <a:spcBef>
                <a:spcPts val="611"/>
              </a:spcBef>
              <a:spcAft>
                <a:spcPts val="41"/>
              </a:spcAft>
            </a:pPr>
            <a:endParaRPr lang="en-US">
              <a:solidFill>
                <a:srgbClr val="000000"/>
              </a:solidFill>
              <a:effectLst/>
              <a:ea typeface="MS Mincho" panose="02020609040205080304" pitchFamily="49" charset="-128"/>
              <a:cs typeface="Times New Roman" panose="02020603050405020304" pitchFamily="18" charset="0"/>
            </a:endParaRPr>
          </a:p>
          <a:p>
            <a:r>
              <a:rPr lang="en-US">
                <a:solidFill>
                  <a:srgbClr val="262626"/>
                </a:solidFill>
                <a:hlinkClick r:id="rId3"/>
              </a:rPr>
              <a:t>https://intensiveintervention.org/resource/update-compiled-orf-norms</a:t>
            </a:r>
            <a:endParaRPr lang="en-US">
              <a:solidFill>
                <a:srgbClr val="262626"/>
              </a:solidFill>
            </a:endParaRPr>
          </a:p>
          <a:p>
            <a:r>
              <a:rPr lang="en-US">
                <a:solidFill>
                  <a:srgbClr val="262626"/>
                </a:solidFill>
                <a:hlinkClick r:id="rId4"/>
              </a:rPr>
              <a:t>https://charts.intensiveintervention.org/chart/progress-monitoring</a:t>
            </a:r>
            <a:endParaRPr lang="en-US"/>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25</a:t>
            </a:fld>
            <a:endParaRPr lang="en-US">
              <a:solidFill>
                <a:srgbClr val="595959"/>
              </a:solidFill>
              <a:latin typeface="Calibri"/>
            </a:endParaRPr>
          </a:p>
        </p:txBody>
      </p:sp>
    </p:spTree>
    <p:extLst>
      <p:ext uri="{BB962C8B-B14F-4D97-AF65-F5344CB8AC3E}">
        <p14:creationId xmlns:p14="http://schemas.microsoft.com/office/powerpoint/2010/main" val="4101062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a:t>Previously, the team determined that a first-grade WIF was more appropriate for Andrew’s skill level. Let’s determine which benchmark should be used for Andrew. </a:t>
            </a:r>
          </a:p>
          <a:p>
            <a:endParaRPr lang="en-US">
              <a:cs typeface="Calibri"/>
            </a:endParaRPr>
          </a:p>
          <a:p>
            <a:r>
              <a:rPr lang="en-US">
                <a:cs typeface="Calibri"/>
              </a:rPr>
              <a:t>Please note that these benchmarks are examples and should not be used in practice. Use benchmarks provided by the vendor for each tool. </a:t>
            </a:r>
            <a:endParaRPr lang="en-US" baseline="0">
              <a:cs typeface="Calibri"/>
            </a:endParaRPr>
          </a:p>
          <a:p>
            <a:endParaRPr lang="en-US" i="1"/>
          </a:p>
          <a:p>
            <a:r>
              <a:rPr lang="en-US" i="1" baseline="0"/>
              <a:t>Answer</a:t>
            </a:r>
            <a:r>
              <a:rPr lang="en-US" i="0" baseline="0"/>
              <a:t>: </a:t>
            </a:r>
            <a:r>
              <a:rPr lang="en-US" i="1">
                <a:latin typeface="Arial"/>
                <a:ea typeface="ＭＳ Ｐゴシック"/>
                <a:cs typeface="Arial"/>
              </a:rPr>
              <a:t>We use the norms for the level of assessment where we are monitoring: 60 words/minute.</a:t>
            </a:r>
          </a:p>
          <a:p>
            <a:endParaRPr lang="en-US" i="1">
              <a:latin typeface="Arial"/>
              <a:ea typeface="ＭＳ Ｐゴシック"/>
              <a:cs typeface="Arial"/>
            </a:endParaRPr>
          </a:p>
        </p:txBody>
      </p:sp>
      <p:sp>
        <p:nvSpPr>
          <p:cNvPr id="4" name="Slide Number Placeholder 3"/>
          <p:cNvSpPr>
            <a:spLocks noGrp="1"/>
          </p:cNvSpPr>
          <p:nvPr>
            <p:ph type="sldNum" sz="quarter" idx="10"/>
          </p:nvPr>
        </p:nvSpPr>
        <p:spPr/>
        <p:txBody>
          <a:bodyPr/>
          <a:lstStyle/>
          <a:p>
            <a:pPr algn="ctr" defTabSz="931774">
              <a:defRPr/>
            </a:pPr>
            <a:fld id="{1BCF944E-AC27-4BEA-9C0A-695BFCE7C965}" type="slidenum">
              <a:rPr lang="en-US">
                <a:solidFill>
                  <a:prstClr val="black"/>
                </a:solidFill>
                <a:latin typeface="Calibri"/>
              </a:rPr>
              <a:pPr algn="ctr" defTabSz="931774">
                <a:defRPr/>
              </a:pPr>
              <a:t>26</a:t>
            </a:fld>
            <a:endParaRPr lang="en-US">
              <a:solidFill>
                <a:prstClr val="black"/>
              </a:solidFill>
              <a:latin typeface="Calibri"/>
            </a:endParaRPr>
          </a:p>
        </p:txBody>
      </p:sp>
    </p:spTree>
    <p:extLst>
      <p:ext uri="{BB962C8B-B14F-4D97-AF65-F5344CB8AC3E}">
        <p14:creationId xmlns:p14="http://schemas.microsoft.com/office/powerpoint/2010/main" val="189164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lnSpc>
                <a:spcPct val="105000"/>
              </a:lnSpc>
              <a:spcBef>
                <a:spcPts val="611"/>
              </a:spcBef>
              <a:spcAft>
                <a:spcPts val="41"/>
              </a:spcAft>
              <a:defRPr/>
            </a:pPr>
            <a:r>
              <a:rPr lang="en-US">
                <a:solidFill>
                  <a:srgbClr val="000000"/>
                </a:solidFill>
                <a:effectLst/>
                <a:ea typeface="MS Mincho" panose="02020609040205080304" pitchFamily="49" charset="-128"/>
              </a:rPr>
              <a:t>The second goal-setting option uses weekly ROIs. The ROI is the average growth that students are expected to make per week on a specific measure according to local or national norms (i.e., typical growth rates across all students). The goal is set using a standardized formula that multiplies the ROI by the number of weeks of instruction within the instructional period to calculate a target growth rate. This number is then added to the student’s baseline score (median of the most recent three scores) to identify the student’s goal. The b</a:t>
            </a:r>
            <a:r>
              <a:rPr lang="en-US"/>
              <a:t>aseline score is calculated using the three most recent data points.</a:t>
            </a:r>
          </a:p>
          <a:p>
            <a:pPr defTabSz="931774">
              <a:lnSpc>
                <a:spcPct val="105000"/>
              </a:lnSpc>
              <a:spcBef>
                <a:spcPts val="611"/>
              </a:spcBef>
              <a:spcAft>
                <a:spcPts val="41"/>
              </a:spcAft>
              <a:defRPr/>
            </a:pPr>
            <a:endParaRPr lang="en-US"/>
          </a:p>
          <a:p>
            <a:pPr>
              <a:lnSpc>
                <a:spcPct val="105000"/>
              </a:lnSpc>
              <a:spcBef>
                <a:spcPts val="611"/>
              </a:spcBef>
              <a:spcAft>
                <a:spcPts val="41"/>
              </a:spcAft>
            </a:pPr>
            <a:r>
              <a:rPr lang="en-US">
                <a:solidFill>
                  <a:srgbClr val="000000"/>
                </a:solidFill>
                <a:effectLst/>
                <a:ea typeface="MS Mincho" panose="02020609040205080304" pitchFamily="49" charset="-128"/>
              </a:rPr>
              <a:t>Many data systems will help educators calculate goals </a:t>
            </a:r>
            <a:r>
              <a:rPr lang="en-US">
                <a:solidFill>
                  <a:srgbClr val="000000"/>
                </a:solidFill>
                <a:effectLst/>
                <a:ea typeface="MS Mincho" panose="02020609040205080304" pitchFamily="49" charset="-128"/>
                <a:cs typeface="Times New Roman" panose="02020603050405020304" pitchFamily="18" charset="0"/>
              </a:rPr>
              <a:t>based on growth rates.  </a:t>
            </a:r>
          </a:p>
          <a:p>
            <a:pPr>
              <a:lnSpc>
                <a:spcPct val="105000"/>
              </a:lnSpc>
              <a:spcBef>
                <a:spcPts val="611"/>
              </a:spcBef>
              <a:spcAft>
                <a:spcPts val="41"/>
              </a:spcAft>
            </a:pPr>
            <a:endParaRPr lang="en-US">
              <a:solidFill>
                <a:srgbClr val="000000"/>
              </a:solidFill>
              <a:effectLst/>
              <a:ea typeface="MS Mincho" panose="02020609040205080304" pitchFamily="49" charset="-128"/>
              <a:cs typeface="Times New Roman" panose="02020603050405020304" pitchFamily="18" charset="0"/>
            </a:endParaRPr>
          </a:p>
          <a:p>
            <a:pPr>
              <a:lnSpc>
                <a:spcPct val="105000"/>
              </a:lnSpc>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When identifying the weeks of instruction, use the </a:t>
            </a:r>
            <a:r>
              <a:rPr lang="en-US"/>
              <a:t>number of weeks left in the instructional period (when we want the goal to be reached). </a:t>
            </a:r>
            <a:r>
              <a:rPr lang="en-US">
                <a:solidFill>
                  <a:srgbClr val="000000"/>
                </a:solidFill>
                <a:effectLst/>
                <a:ea typeface="MS Mincho" panose="02020609040205080304" pitchFamily="49" charset="-128"/>
                <a:cs typeface="Times New Roman" panose="02020603050405020304" pitchFamily="18" charset="0"/>
              </a:rPr>
              <a:t>Typically, weeks in which instruction is not provided are not included. This may be the case if your intervention period covers vacation periods. </a:t>
            </a: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27</a:t>
            </a:fld>
            <a:endParaRPr lang="en-US">
              <a:solidFill>
                <a:srgbClr val="595959"/>
              </a:solidFill>
              <a:latin typeface="Calibri"/>
            </a:endParaRPr>
          </a:p>
        </p:txBody>
      </p:sp>
    </p:spTree>
    <p:extLst>
      <p:ext uri="{BB962C8B-B14F-4D97-AF65-F5344CB8AC3E}">
        <p14:creationId xmlns:p14="http://schemas.microsoft.com/office/powerpoint/2010/main" val="1521067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0"/>
              <a:t>Here is an example we can review as a group before you try one individually.</a:t>
            </a:r>
            <a:r>
              <a:rPr lang="en-US"/>
              <a:t> Please note that these ROIs are samples and should not be used in practice. Use the norms provided by the vendor for each tool. </a:t>
            </a:r>
            <a:endParaRPr lang="en-US">
              <a:cs typeface="Calibri"/>
            </a:endParaRPr>
          </a:p>
          <a:p>
            <a:endParaRPr lang="en-US"/>
          </a:p>
          <a:p>
            <a:r>
              <a:rPr lang="en-US" i="1"/>
              <a:t>Review slide. Sample workout on next slide.</a:t>
            </a:r>
            <a:endParaRPr lang="en-US" i="1">
              <a:cs typeface="Calibri"/>
            </a:endParaRP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28</a:t>
            </a:fld>
            <a:endParaRPr lang="en-US">
              <a:solidFill>
                <a:srgbClr val="595959"/>
              </a:solidFill>
              <a:latin typeface="Calibri"/>
            </a:endParaRPr>
          </a:p>
        </p:txBody>
      </p:sp>
    </p:spTree>
    <p:extLst>
      <p:ext uri="{BB962C8B-B14F-4D97-AF65-F5344CB8AC3E}">
        <p14:creationId xmlns:p14="http://schemas.microsoft.com/office/powerpoint/2010/main" val="2731064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1"/>
              <a:t>Review slide.</a:t>
            </a:r>
          </a:p>
        </p:txBody>
      </p:sp>
      <p:sp>
        <p:nvSpPr>
          <p:cNvPr id="4" name="Slide Number Placeholder 3"/>
          <p:cNvSpPr>
            <a:spLocks noGrp="1"/>
          </p:cNvSpPr>
          <p:nvPr>
            <p:ph type="sldNum" sz="quarter" idx="10"/>
          </p:nvPr>
        </p:nvSpPr>
        <p:spPr/>
        <p:txBody>
          <a:bodyPr/>
          <a:lstStyle/>
          <a:p>
            <a:pPr algn="ctr" defTabSz="931774">
              <a:defRPr/>
            </a:pPr>
            <a:fld id="{1BCF944E-AC27-4BEA-9C0A-695BFCE7C965}" type="slidenum">
              <a:rPr lang="en-US">
                <a:solidFill>
                  <a:prstClr val="black"/>
                </a:solidFill>
                <a:latin typeface="Calibri"/>
              </a:rPr>
              <a:pPr algn="ctr" defTabSz="931774">
                <a:defRPr/>
              </a:pPr>
              <a:t>29</a:t>
            </a:fld>
            <a:endParaRPr lang="en-US">
              <a:solidFill>
                <a:prstClr val="black"/>
              </a:solidFill>
              <a:latin typeface="Calibri"/>
            </a:endParaRPr>
          </a:p>
        </p:txBody>
      </p:sp>
    </p:spTree>
    <p:extLst>
      <p:ext uri="{BB962C8B-B14F-4D97-AF65-F5344CB8AC3E}">
        <p14:creationId xmlns:p14="http://schemas.microsoft.com/office/powerpoint/2010/main" val="305436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4850"/>
            <a:ext cx="4960938" cy="2790825"/>
          </a:xfrm>
        </p:spPr>
      </p:sp>
      <p:sp>
        <p:nvSpPr>
          <p:cNvPr id="3" name="Notes Placeholder 2"/>
          <p:cNvSpPr>
            <a:spLocks noGrp="1"/>
          </p:cNvSpPr>
          <p:nvPr>
            <p:ph type="body" idx="1"/>
          </p:nvPr>
        </p:nvSpPr>
        <p:spPr/>
        <p:txBody>
          <a:bodyPr/>
          <a:lstStyle/>
          <a:p>
            <a:pPr lvl="0"/>
            <a:r>
              <a:rPr lang="en-US"/>
              <a:t>By the end of this training, you will be able to</a:t>
            </a:r>
          </a:p>
          <a:p>
            <a:pPr marL="174708" indent="-174708">
              <a:buFont typeface="Arial" panose="020B0604020202020204" pitchFamily="34" charset="0"/>
              <a:buChar char="•"/>
            </a:pPr>
            <a:r>
              <a:rPr lang="en-US"/>
              <a:t>develop a progress monitoring plan with a baseline score, an ambitious goal, and a data collection schedule; and</a:t>
            </a:r>
          </a:p>
          <a:p>
            <a:pPr marL="174708" indent="-174708">
              <a:buFont typeface="Arial" panose="020B0604020202020204" pitchFamily="34" charset="0"/>
              <a:buChar char="•"/>
            </a:pPr>
            <a:r>
              <a:rPr lang="en-US"/>
              <a:t>describe three strategies for setting an academic progress monitoring goal.</a:t>
            </a:r>
          </a:p>
          <a:p>
            <a:pPr defTabSz="931774">
              <a:defRPr/>
            </a:pPr>
            <a:endParaRPr lang="en-US"/>
          </a:p>
        </p:txBody>
      </p:sp>
      <p:sp>
        <p:nvSpPr>
          <p:cNvPr id="4" name="Slide Number Placeholder 3"/>
          <p:cNvSpPr>
            <a:spLocks noGrp="1"/>
          </p:cNvSpPr>
          <p:nvPr>
            <p:ph type="sldNum" sz="quarter" idx="10"/>
          </p:nvPr>
        </p:nvSpPr>
        <p:spPr>
          <a:xfrm>
            <a:off x="3509293" y="9187148"/>
            <a:ext cx="160585" cy="235647"/>
          </a:xfrm>
        </p:spPr>
        <p:txBody>
          <a:bodyPr/>
          <a:lstStyle/>
          <a:p>
            <a:pPr algn="ctr" defTabSz="931774">
              <a:defRPr/>
            </a:pPr>
            <a:fld id="{B54DC83E-89B8-4806-9A94-7D2BAA520DC6}" type="slidenum">
              <a:rPr lang="en-US">
                <a:solidFill>
                  <a:srgbClr val="595959"/>
                </a:solidFill>
                <a:latin typeface="Calibri"/>
              </a:rPr>
              <a:pPr algn="ctr" defTabSz="931774">
                <a:defRPr/>
              </a:pPr>
              <a:t>3</a:t>
            </a:fld>
            <a:endParaRPr lang="en-US">
              <a:solidFill>
                <a:srgbClr val="595959"/>
              </a:solidFill>
              <a:latin typeface="Calibri"/>
            </a:endParaRPr>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pPr defTabSz="931774">
              <a:defRPr/>
            </a:pPr>
            <a:r>
              <a:rPr lang="en-US" sz="1100">
                <a:solidFill>
                  <a:srgbClr val="595959"/>
                </a:solidFill>
                <a:latin typeface="Calibri"/>
              </a:rPr>
              <a:t>Presentation Title (added from Insert tab, Header &amp; Footer icon)</a:t>
            </a:r>
          </a:p>
        </p:txBody>
      </p:sp>
    </p:spTree>
    <p:extLst>
      <p:ext uri="{BB962C8B-B14F-4D97-AF65-F5344CB8AC3E}">
        <p14:creationId xmlns:p14="http://schemas.microsoft.com/office/powerpoint/2010/main" val="400523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indent="-465887" defTabSz="931774">
              <a:defRPr/>
            </a:pPr>
            <a:r>
              <a:rPr lang="en-US"/>
              <a:t>Here we list the advantages, considerations, and recommendations for using the ROI goal-setting strategy. </a:t>
            </a:r>
          </a:p>
          <a:p>
            <a:pPr indent="-465887" defTabSz="931774">
              <a:defRPr/>
            </a:pPr>
            <a:endParaRPr lang="en-US"/>
          </a:p>
          <a:p>
            <a:pPr marL="232943" indent="-232943"/>
            <a:r>
              <a:rPr lang="en-US"/>
              <a:t>Advantages: </a:t>
            </a:r>
          </a:p>
          <a:p>
            <a:pPr marL="232943" indent="-232943">
              <a:buFont typeface="Arial" panose="020B0604020202020204" pitchFamily="34" charset="0"/>
              <a:buChar char="•"/>
            </a:pPr>
            <a:r>
              <a:rPr lang="en-US"/>
              <a:t>Provides a mechanism for writing an ambitious but realistic goal based on the student’s initial performance.</a:t>
            </a:r>
          </a:p>
          <a:p>
            <a:pPr marL="232943" indent="-232943">
              <a:buFont typeface="Arial" panose="020B0604020202020204" pitchFamily="34" charset="0"/>
              <a:buChar char="•"/>
            </a:pPr>
            <a:r>
              <a:rPr lang="en-US"/>
              <a:t>Useful when the benchmark is unrealistic during the IEP or intervention time frame, but the student is expected to make growth comparable to peers</a:t>
            </a:r>
          </a:p>
          <a:p>
            <a:pPr marL="232943" indent="-232943"/>
            <a:endParaRPr lang="en-US"/>
          </a:p>
          <a:p>
            <a:pPr marL="232943" indent="-232943"/>
            <a:r>
              <a:rPr lang="en-US"/>
              <a:t>Considerations:</a:t>
            </a:r>
          </a:p>
          <a:p>
            <a:pPr marL="232943" indent="-232943">
              <a:buFont typeface="Arial" panose="020B0604020202020204" pitchFamily="34" charset="0"/>
              <a:buChar char="•"/>
            </a:pPr>
            <a:r>
              <a:rPr lang="en-US"/>
              <a:t>If a student is performing below grade-level peers, matching the normative ROI may maintain an achievement gap in some cases. </a:t>
            </a:r>
          </a:p>
          <a:p>
            <a:pPr marL="232943" indent="-232943">
              <a:buFont typeface="Arial" panose="020B0604020202020204" pitchFamily="34" charset="0"/>
              <a:buChar char="•"/>
            </a:pPr>
            <a:r>
              <a:rPr lang="en-US"/>
              <a:t>Some progress monitoring tools provide recommendations for “ambitious” ROIs. </a:t>
            </a:r>
          </a:p>
          <a:p>
            <a:pPr marL="232943" indent="-232943">
              <a:buFont typeface="Arial" panose="020B0604020202020204" pitchFamily="34" charset="0"/>
              <a:buChar char="•"/>
            </a:pPr>
            <a:r>
              <a:rPr lang="en-US"/>
              <a:t>When national norms are unavailable, local norms for ROI can be estimated through statistical modeling. This requires an adequate sample and staff with technical expertise available.</a:t>
            </a:r>
          </a:p>
          <a:p>
            <a:pPr marL="232943" indent="-232943"/>
            <a:endParaRPr lang="en-US"/>
          </a:p>
          <a:p>
            <a:pPr marL="232943" indent="-232943"/>
            <a:r>
              <a:rPr lang="en-US"/>
              <a:t>Recommendation:</a:t>
            </a:r>
          </a:p>
          <a:p>
            <a:pPr marL="232943" indent="-232943">
              <a:buFont typeface="Arial" panose="020B0604020202020204" pitchFamily="34" charset="0"/>
              <a:buChar char="•"/>
            </a:pPr>
            <a:r>
              <a:rPr lang="en-US"/>
              <a:t>Use ROI if a student can learn at a typical rate but the benchmark is too high.</a:t>
            </a: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prstClr val="black"/>
                </a:solidFill>
                <a:latin typeface="Calibri"/>
              </a:rPr>
              <a:pPr algn="ctr" defTabSz="931774">
                <a:defRPr/>
              </a:pPr>
              <a:t>30</a:t>
            </a:fld>
            <a:endParaRPr lang="en-US">
              <a:solidFill>
                <a:prstClr val="black"/>
              </a:solidFill>
              <a:latin typeface="Calibri"/>
            </a:endParaRPr>
          </a:p>
        </p:txBody>
      </p:sp>
    </p:spTree>
    <p:extLst>
      <p:ext uri="{BB962C8B-B14F-4D97-AF65-F5344CB8AC3E}">
        <p14:creationId xmlns:p14="http://schemas.microsoft.com/office/powerpoint/2010/main" val="280183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algn="ctr" defTabSz="931774">
              <a:defRPr/>
            </a:pPr>
            <a:fld id="{B234348E-4972-4D78-B8C0-6CA2F5DD5663}" type="slidenum">
              <a:rPr lang="en-US">
                <a:solidFill>
                  <a:srgbClr val="595959"/>
                </a:solidFill>
                <a:latin typeface="Calibri"/>
              </a:rPr>
              <a:pPr algn="ctr" defTabSz="931774">
                <a:defRPr/>
              </a:pPr>
              <a:t>31</a:t>
            </a:fld>
            <a:endParaRPr lang="en-US">
              <a:solidFill>
                <a:srgbClr val="595959"/>
              </a:solidFill>
              <a:latin typeface="Calibri"/>
            </a:endParaRPr>
          </a:p>
        </p:txBody>
      </p:sp>
      <p:sp>
        <p:nvSpPr>
          <p:cNvPr id="1921026" name="Slide Image Placeholder 1"/>
          <p:cNvSpPr>
            <a:spLocks noGrp="1" noRot="1" noChangeAspect="1" noTextEdit="1"/>
          </p:cNvSpPr>
          <p:nvPr>
            <p:ph type="sldImg"/>
          </p:nvPr>
        </p:nvSpPr>
        <p:spPr>
          <a:xfrm>
            <a:off x="452438" y="703263"/>
            <a:ext cx="6262687" cy="3522662"/>
          </a:xfrm>
          <a:ln/>
        </p:spPr>
      </p:sp>
      <p:sp>
        <p:nvSpPr>
          <p:cNvPr id="1921027" name="Notes Placeholder 2"/>
          <p:cNvSpPr>
            <a:spLocks noGrp="1"/>
          </p:cNvSpPr>
          <p:nvPr>
            <p:ph type="body" idx="1"/>
          </p:nvPr>
        </p:nvSpPr>
        <p:spPr>
          <a:xfrm>
            <a:off x="716932" y="4460570"/>
            <a:ext cx="5732328" cy="4268977"/>
          </a:xfrm>
        </p:spPr>
        <p:txBody>
          <a:bodyPr lIns="94902" tIns="47452" rIns="94902" bIns="47452">
            <a:normAutofit/>
          </a:bodyPr>
          <a:lstStyle/>
          <a:p>
            <a:pPr defTabSz="931774">
              <a:spcBef>
                <a:spcPct val="0"/>
              </a:spcBef>
              <a:defRPr/>
            </a:pPr>
            <a:r>
              <a:rPr lang="en-US"/>
              <a:t>Similar to benchmarks, many tools already have established rates of improvement. Information about whether an ROI is available can be found on the NCII tools chart. As noted previously, if national norms are not available or appropriate, you can calculate local norms. </a:t>
            </a:r>
          </a:p>
          <a:p>
            <a:pPr>
              <a:spcBef>
                <a:spcPct val="0"/>
              </a:spcBef>
            </a:pPr>
            <a:endParaRPr lang="en-US"/>
          </a:p>
        </p:txBody>
      </p:sp>
      <p:sp>
        <p:nvSpPr>
          <p:cNvPr id="1921028" name="Slide Number Placeholder 3"/>
          <p:cNvSpPr txBox="1">
            <a:spLocks noGrp="1"/>
          </p:cNvSpPr>
          <p:nvPr/>
        </p:nvSpPr>
        <p:spPr bwMode="auto">
          <a:xfrm>
            <a:off x="4058976" y="8919581"/>
            <a:ext cx="3105659" cy="468880"/>
          </a:xfrm>
          <a:prstGeom prst="rect">
            <a:avLst/>
          </a:prstGeom>
          <a:noFill/>
          <a:ln w="9525">
            <a:noFill/>
            <a:miter lim="800000"/>
            <a:headEnd/>
            <a:tailEnd/>
          </a:ln>
        </p:spPr>
        <p:txBody>
          <a:bodyPr lIns="94902" tIns="47452" rIns="94902" bIns="47452" anchor="b"/>
          <a:lstStyle/>
          <a:p>
            <a:pPr algn="r" defTabSz="947783">
              <a:defRPr/>
            </a:pPr>
            <a:fld id="{7D94DCDF-2E8F-44C6-9A08-731B3AA40856}" type="slidenum">
              <a:rPr lang="en-US" sz="1200">
                <a:solidFill>
                  <a:srgbClr val="595959"/>
                </a:solidFill>
                <a:latin typeface="Calibri" pitchFamily="34" charset="0"/>
              </a:rPr>
              <a:pPr algn="r" defTabSz="947783">
                <a:defRPr/>
              </a:pPr>
              <a:t>31</a:t>
            </a:fld>
            <a:endParaRPr lang="en-US" sz="1200">
              <a:solidFill>
                <a:srgbClr val="595959"/>
              </a:solidFill>
              <a:latin typeface="Calibri" pitchFamily="34" charset="0"/>
            </a:endParaRPr>
          </a:p>
        </p:txBody>
      </p:sp>
    </p:spTree>
    <p:extLst>
      <p:ext uri="{BB962C8B-B14F-4D97-AF65-F5344CB8AC3E}">
        <p14:creationId xmlns:p14="http://schemas.microsoft.com/office/powerpoint/2010/main" val="2750518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0"/>
              <a:t>Let’s set a goal for Andrew using ROI norms. </a:t>
            </a:r>
            <a:r>
              <a:rPr lang="en-US"/>
              <a:t>Please note that these norms are samples and should not be used in practice. Use the norms provided by the vendor for each tool. </a:t>
            </a:r>
          </a:p>
          <a:p>
            <a:endParaRPr lang="en-US"/>
          </a:p>
          <a:p>
            <a:endParaRPr lang="en-US" i="1"/>
          </a:p>
          <a:p>
            <a:r>
              <a:rPr lang="en-US" i="1"/>
              <a:t>Discuss the following answer as a group.</a:t>
            </a:r>
            <a:endParaRPr lang="en-US">
              <a:cs typeface="Calibri"/>
            </a:endParaRPr>
          </a:p>
          <a:p>
            <a:endParaRPr lang="en-US"/>
          </a:p>
          <a:p>
            <a:r>
              <a:rPr lang="en-US"/>
              <a:t>To review, this is the formula for calculating a goal based on ROI norms. First, we calculate </a:t>
            </a:r>
            <a:r>
              <a:rPr lang="en-US" u="none"/>
              <a:t>Andrew’s baseline score by taking the median of his most recent three WIF</a:t>
            </a:r>
            <a:r>
              <a:rPr lang="en-US" u="none" baseline="0"/>
              <a:t> scores. </a:t>
            </a:r>
            <a:r>
              <a:rPr lang="en-US" u="none"/>
              <a:t>Looking at a table of reading ROI norms by grade, we select the </a:t>
            </a:r>
            <a:r>
              <a:rPr lang="en-US" u="none" baseline="0"/>
              <a:t>first-grade </a:t>
            </a:r>
            <a:r>
              <a:rPr lang="en-US" u="none"/>
              <a:t>WIF measure because that is what we are using to monitor</a:t>
            </a:r>
            <a:r>
              <a:rPr lang="en-US" u="none" baseline="0"/>
              <a:t> Andrew’s progress. We multiply this ROI by the 12 remaining weeks of instruction. This product is 18. We then add it to the baseline score of 18 to get our goal of 36 </a:t>
            </a:r>
            <a:r>
              <a:rPr lang="en-US" u="none" baseline="0" err="1"/>
              <a:t>cwpm</a:t>
            </a:r>
            <a:r>
              <a:rPr lang="en-US" u="none" baseline="0"/>
              <a:t>.</a:t>
            </a:r>
            <a:endParaRPr lang="en-US" u="none">
              <a:cs typeface="Calibri"/>
            </a:endParaRP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32</a:t>
            </a:fld>
            <a:endParaRPr lang="en-US">
              <a:solidFill>
                <a:srgbClr val="595959"/>
              </a:solidFill>
              <a:latin typeface="Calibri"/>
            </a:endParaRPr>
          </a:p>
        </p:txBody>
      </p:sp>
    </p:spTree>
    <p:extLst>
      <p:ext uri="{BB962C8B-B14F-4D97-AF65-F5344CB8AC3E}">
        <p14:creationId xmlns:p14="http://schemas.microsoft.com/office/powerpoint/2010/main" val="2160565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ea typeface="ＭＳ Ｐゴシック" pitchFamily="-48" charset="-128"/>
                <a:cs typeface="ＭＳ Ｐゴシック"/>
              </a:rPr>
              <a:t>The third goal-setting option, the intra-individual framework, often is used for setting IEP goals or for those students performing far below grade level. To use this option, identify the weekly ROI for the target student under baseline conditions, using at least eight data points. Because the student’s performance is being compared with their previous performance (not a national or local norm), sufficient data are necessary to demonstrate the existing performance level or rate. </a:t>
            </a:r>
          </a:p>
        </p:txBody>
      </p:sp>
      <p:sp>
        <p:nvSpPr>
          <p:cNvPr id="4" name="Slide Number Placeholder 3"/>
          <p:cNvSpPr>
            <a:spLocks noGrp="1"/>
          </p:cNvSpPr>
          <p:nvPr>
            <p:ph type="sldNum" sz="quarter" idx="10"/>
          </p:nvPr>
        </p:nvSpPr>
        <p:spPr/>
        <p:txBody>
          <a:bodyPr/>
          <a:lstStyle/>
          <a:p>
            <a:pPr algn="ctr" defTabSz="931774">
              <a:defRPr/>
            </a:pPr>
            <a:fld id="{1BCF944E-AC27-4BEA-9C0A-695BFCE7C965}" type="slidenum">
              <a:rPr lang="en-US">
                <a:solidFill>
                  <a:srgbClr val="595959"/>
                </a:solidFill>
                <a:latin typeface="Calibri"/>
              </a:rPr>
              <a:pPr algn="ctr" defTabSz="931774">
                <a:defRPr/>
              </a:pPr>
              <a:t>33</a:t>
            </a:fld>
            <a:endParaRPr lang="en-US">
              <a:solidFill>
                <a:srgbClr val="595959"/>
              </a:solidFill>
              <a:latin typeface="Calibri"/>
            </a:endParaRPr>
          </a:p>
        </p:txBody>
      </p:sp>
    </p:spTree>
    <p:extLst>
      <p:ext uri="{BB962C8B-B14F-4D97-AF65-F5344CB8AC3E}">
        <p14:creationId xmlns:p14="http://schemas.microsoft.com/office/powerpoint/2010/main" val="3652437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lnSpc>
                <a:spcPct val="105000"/>
              </a:lnSpc>
              <a:spcBef>
                <a:spcPts val="611"/>
              </a:spcBef>
              <a:spcAft>
                <a:spcPts val="41"/>
              </a:spcAft>
              <a:defRPr/>
            </a:pPr>
            <a:r>
              <a:rPr lang="en-US">
                <a:solidFill>
                  <a:srgbClr val="000000"/>
                </a:solidFill>
                <a:effectLst/>
                <a:ea typeface="MS Mincho" panose="02020609040205080304" pitchFamily="49" charset="-128"/>
              </a:rPr>
              <a:t>Let’s review some of the terminology that we’ll use when setting a goal using the intra-individual framework. </a:t>
            </a:r>
            <a:endParaRPr lang="en-US" sz="180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defTabSz="931774" eaLnBrk="0" fontAlgn="base" hangingPunct="0">
              <a:spcBef>
                <a:spcPct val="30000"/>
              </a:spcBef>
              <a:spcAft>
                <a:spcPct val="0"/>
              </a:spcAft>
              <a:defRPr/>
            </a:pPr>
            <a:endParaRPr lang="en-US" i="1"/>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34</a:t>
            </a:fld>
            <a:endParaRPr lang="en-US">
              <a:solidFill>
                <a:srgbClr val="595959"/>
              </a:solidFill>
              <a:latin typeface="Calibri"/>
            </a:endParaRPr>
          </a:p>
        </p:txBody>
      </p:sp>
    </p:spTree>
    <p:extLst>
      <p:ext uri="{BB962C8B-B14F-4D97-AF65-F5344CB8AC3E}">
        <p14:creationId xmlns:p14="http://schemas.microsoft.com/office/powerpoint/2010/main" val="236107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a:spcBef>
                <a:spcPts val="611"/>
              </a:spcBef>
            </a:pPr>
            <a:r>
              <a:rPr lang="en-US">
                <a:solidFill>
                  <a:srgbClr val="000000"/>
                </a:solidFill>
                <a:effectLst/>
                <a:ea typeface="MS Mincho" panose="02020609040205080304" pitchFamily="49" charset="-128"/>
                <a:cs typeface="Times New Roman" panose="02020603050405020304" pitchFamily="18" charset="0"/>
              </a:rPr>
              <a:t>The standard formula for the intra-individual framework is similar to the formula for ROI using national or local norms. There are three primary differences that differentiate the formula for the intra-individual framework. </a:t>
            </a:r>
          </a:p>
          <a:p>
            <a:pPr marL="177037" indent="-177037">
              <a:spcBef>
                <a:spcPts val="611"/>
              </a:spcBef>
              <a:buFont typeface="Arial" panose="020B0604020202020204" pitchFamily="34" charset="0"/>
              <a:buChar char="•"/>
            </a:pPr>
            <a:r>
              <a:rPr lang="en-US">
                <a:solidFill>
                  <a:srgbClr val="000000"/>
                </a:solidFill>
                <a:effectLst/>
                <a:ea typeface="MS Mincho" panose="02020609040205080304" pitchFamily="49" charset="-128"/>
                <a:cs typeface="Times New Roman" panose="02020603050405020304" pitchFamily="18" charset="0"/>
              </a:rPr>
              <a:t>The slope represents the student’s current rate of improvement, not a national or local norm. </a:t>
            </a:r>
          </a:p>
          <a:p>
            <a:pPr marL="177037" indent="-177037">
              <a:spcBef>
                <a:spcPts val="611"/>
              </a:spcBef>
              <a:buFont typeface="Arial" panose="020B0604020202020204" pitchFamily="34" charset="0"/>
              <a:buChar char="•"/>
            </a:pPr>
            <a:r>
              <a:rPr lang="en-US">
                <a:solidFill>
                  <a:srgbClr val="000000"/>
                </a:solidFill>
                <a:effectLst/>
                <a:ea typeface="MS Mincho" panose="02020609040205080304" pitchFamily="49" charset="-128"/>
                <a:cs typeface="Times New Roman" panose="02020603050405020304" pitchFamily="18" charset="0"/>
              </a:rPr>
              <a:t>The slope is multiplied by a target growth rate. In this example, to close the achievement gap, the student needs to make 50% more progress than what they are currently making. Therefore, we multiply the student’s current ROI by 1.5. The team may decide on a different multiplier to set an achievable and ambitious goal for the student. </a:t>
            </a:r>
          </a:p>
          <a:p>
            <a:pPr marL="177037" indent="-177037">
              <a:spcBef>
                <a:spcPts val="611"/>
              </a:spcBef>
              <a:buFont typeface="Arial" panose="020B0604020202020204" pitchFamily="34" charset="0"/>
              <a:buChar char="•"/>
            </a:pPr>
            <a:r>
              <a:rPr lang="en-US">
                <a:solidFill>
                  <a:srgbClr val="000000"/>
                </a:solidFill>
                <a:effectLst/>
                <a:ea typeface="MS Mincho" panose="02020609040205080304" pitchFamily="49" charset="-128"/>
                <a:cs typeface="Times New Roman" panose="02020603050405020304" pitchFamily="18" charset="0"/>
              </a:rPr>
              <a:t>The baseline represents the median of the three most recent data points. As a reminder, to calculate the student’s current rate of improvement, you will need to collect six to nine data points. To establish the baseline, rather than using the median of the first three data points that were collected, you will use the median of the last three data points collected. </a:t>
            </a:r>
          </a:p>
        </p:txBody>
      </p:sp>
      <p:sp>
        <p:nvSpPr>
          <p:cNvPr id="4" name="Slide Number Placeholder 3"/>
          <p:cNvSpPr>
            <a:spLocks noGrp="1"/>
          </p:cNvSpPr>
          <p:nvPr>
            <p:ph type="sldNum" sz="quarter" idx="10"/>
          </p:nvPr>
        </p:nvSpPr>
        <p:spPr/>
        <p:txBody>
          <a:bodyPr/>
          <a:lstStyle/>
          <a:p>
            <a:pPr algn="ctr" defTabSz="931774">
              <a:defRPr/>
            </a:pPr>
            <a:fld id="{1BCF944E-AC27-4BEA-9C0A-695BFCE7C965}" type="slidenum">
              <a:rPr lang="en-US">
                <a:solidFill>
                  <a:srgbClr val="595959"/>
                </a:solidFill>
                <a:latin typeface="Calibri"/>
              </a:rPr>
              <a:pPr algn="ctr" defTabSz="931774">
                <a:defRPr/>
              </a:pPr>
              <a:t>35</a:t>
            </a:fld>
            <a:endParaRPr lang="en-US">
              <a:solidFill>
                <a:srgbClr val="595959"/>
              </a:solidFill>
              <a:latin typeface="Calibri"/>
            </a:endParaRPr>
          </a:p>
        </p:txBody>
      </p:sp>
    </p:spTree>
    <p:extLst>
      <p:ext uri="{BB962C8B-B14F-4D97-AF65-F5344CB8AC3E}">
        <p14:creationId xmlns:p14="http://schemas.microsoft.com/office/powerpoint/2010/main" val="1210088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9687D-D9DE-B1AE-668C-B8AD50A0D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72F96-5C2C-38AA-BB5C-89612BBE3FEE}"/>
              </a:ext>
            </a:extLst>
          </p:cNvPr>
          <p:cNvSpPr>
            <a:spLocks noGrp="1" noRot="1" noChangeAspect="1"/>
          </p:cNvSpPr>
          <p:nvPr>
            <p:ph type="sldImg"/>
          </p:nvPr>
        </p:nvSpPr>
        <p:spPr>
          <a:xfrm>
            <a:off x="452438" y="703263"/>
            <a:ext cx="6262687" cy="3522662"/>
          </a:xfrm>
        </p:spPr>
      </p:sp>
      <p:sp>
        <p:nvSpPr>
          <p:cNvPr id="3" name="Notes Placeholder 2">
            <a:extLst>
              <a:ext uri="{FF2B5EF4-FFF2-40B4-BE49-F238E27FC236}">
                <a16:creationId xmlns:a16="http://schemas.microsoft.com/office/drawing/2014/main" id="{F968BA02-3EFD-FB97-B5F4-41F7BD505849}"/>
              </a:ext>
            </a:extLst>
          </p:cNvPr>
          <p:cNvSpPr>
            <a:spLocks noGrp="1"/>
          </p:cNvSpPr>
          <p:nvPr>
            <p:ph type="body" idx="1"/>
          </p:nvPr>
        </p:nvSpPr>
        <p:spPr/>
        <p:txBody>
          <a:bodyPr/>
          <a:lstStyle/>
          <a:p>
            <a:pPr>
              <a:lnSpc>
                <a:spcPct val="105000"/>
              </a:lnSpc>
              <a:spcBef>
                <a:spcPts val="611"/>
              </a:spcBef>
              <a:spcAft>
                <a:spcPts val="41"/>
              </a:spcAft>
            </a:pPr>
            <a:r>
              <a:rPr lang="en-US">
                <a:solidFill>
                  <a:srgbClr val="000000"/>
                </a:solidFill>
                <a:ea typeface="MS Mincho" panose="02020609040205080304" pitchFamily="49" charset="-128"/>
                <a:cs typeface="Times New Roman" panose="02020603050405020304" pitchFamily="18" charset="0"/>
              </a:rPr>
              <a:t>As noted, to calculate slope, we need a sufficient number of data points to demonstrate the existing performance level or rate. Slope can be calculated by hand; however, if available, software can provide a more accurate estimate of the student’s rate of improvement. </a:t>
            </a:r>
          </a:p>
          <a:p>
            <a:pPr>
              <a:lnSpc>
                <a:spcPct val="105000"/>
              </a:lnSpc>
              <a:spcBef>
                <a:spcPts val="611"/>
              </a:spcBef>
              <a:spcAft>
                <a:spcPts val="41"/>
              </a:spcAft>
            </a:pPr>
            <a:endParaRPr lang="en-US">
              <a:solidFill>
                <a:srgbClr val="000000"/>
              </a:solidFill>
              <a:ea typeface="MS Mincho" panose="02020609040205080304" pitchFamily="49" charset="-128"/>
              <a:cs typeface="Times New Roman" panose="02020603050405020304" pitchFamily="18" charset="0"/>
            </a:endParaRPr>
          </a:p>
          <a:p>
            <a:pPr>
              <a:lnSpc>
                <a:spcPct val="105000"/>
              </a:lnSpc>
              <a:spcBef>
                <a:spcPts val="611"/>
              </a:spcBef>
              <a:spcAft>
                <a:spcPts val="41"/>
              </a:spcAft>
            </a:pPr>
            <a:r>
              <a:rPr lang="en-US">
                <a:solidFill>
                  <a:srgbClr val="000000"/>
                </a:solidFill>
                <a:ea typeface="MS Mincho" panose="02020609040205080304" pitchFamily="49" charset="-128"/>
                <a:cs typeface="Times New Roman" panose="02020603050405020304" pitchFamily="18" charset="0"/>
              </a:rPr>
              <a:t>To calculate slope by hand, you will need to identify the median of the last three data points, the median of the first three data points (which we call the original baseline), and the number of weeks of prior instruction (the number of weeks during which these data were collected). The number of weeks of instruction is typically the total number of data points minus one, if data are collected weekly. You can then use the following formula: </a:t>
            </a:r>
          </a:p>
          <a:p>
            <a:pPr>
              <a:lnSpc>
                <a:spcPct val="105000"/>
              </a:lnSpc>
              <a:spcBef>
                <a:spcPts val="611"/>
              </a:spcBef>
              <a:spcAft>
                <a:spcPts val="41"/>
              </a:spcAft>
            </a:pPr>
            <a:endParaRPr lang="en-US">
              <a:solidFill>
                <a:srgbClr val="000000"/>
              </a:solidFill>
              <a:ea typeface="MS Mincho" panose="02020609040205080304" pitchFamily="49" charset="-128"/>
              <a:cs typeface="Times New Roman" panose="02020603050405020304" pitchFamily="18" charset="0"/>
            </a:endParaRPr>
          </a:p>
          <a:p>
            <a:pPr>
              <a:lnSpc>
                <a:spcPct val="105000"/>
              </a:lnSpc>
              <a:spcBef>
                <a:spcPts val="611"/>
              </a:spcBef>
              <a:spcAft>
                <a:spcPts val="41"/>
              </a:spcAft>
            </a:pPr>
            <a:r>
              <a:rPr lang="en-US">
                <a:solidFill>
                  <a:srgbClr val="000000"/>
                </a:solidFill>
                <a:ea typeface="MS Mincho" panose="02020609040205080304" pitchFamily="49" charset="-128"/>
                <a:cs typeface="Times New Roman" panose="02020603050405020304" pitchFamily="18" charset="0"/>
              </a:rPr>
              <a:t>Slope or student’s rate of improvement = (median of the last three data points −</a:t>
            </a:r>
            <a:r>
              <a:rPr lang="en-US">
                <a:solidFill>
                  <a:srgbClr val="000000"/>
                </a:solidFill>
                <a:ea typeface="MS Mincho" panose="02020609040205080304" pitchFamily="49" charset="-128"/>
                <a:cs typeface="Times New Roman" panose="02020603050405020304" pitchFamily="18" charset="0"/>
                <a:sym typeface="Symbol" panose="05050102010706020507" pitchFamily="18" charset="2"/>
              </a:rPr>
              <a:t> </a:t>
            </a:r>
            <a:r>
              <a:rPr lang="en-US">
                <a:solidFill>
                  <a:srgbClr val="000000"/>
                </a:solidFill>
                <a:ea typeface="MS Mincho" panose="02020609040205080304" pitchFamily="49" charset="-128"/>
                <a:cs typeface="Times New Roman" panose="02020603050405020304" pitchFamily="18" charset="0"/>
              </a:rPr>
              <a:t>median of the first three data points) </a:t>
            </a:r>
            <a:r>
              <a:rPr lang="en-US">
                <a:solidFill>
                  <a:srgbClr val="000000"/>
                </a:solidFill>
                <a:ea typeface="MS Mincho" panose="02020609040205080304" pitchFamily="49" charset="-128"/>
                <a:cs typeface="Times New Roman" panose="02020603050405020304" pitchFamily="18" charset="0"/>
                <a:sym typeface="Symbol" panose="05050102010706020507" pitchFamily="18" charset="2"/>
              </a:rPr>
              <a:t></a:t>
            </a:r>
            <a:r>
              <a:rPr lang="en-US">
                <a:solidFill>
                  <a:srgbClr val="000000"/>
                </a:solidFill>
                <a:ea typeface="MS Mincho" panose="02020609040205080304" pitchFamily="49" charset="-128"/>
                <a:cs typeface="Times New Roman" panose="02020603050405020304" pitchFamily="18" charset="0"/>
              </a:rPr>
              <a:t> number of weeks of instruction</a:t>
            </a:r>
            <a:endParaRPr lang="en-US">
              <a:ea typeface="ＭＳ Ｐゴシック" pitchFamily="-48" charset="-128"/>
              <a:cs typeface="ＭＳ Ｐゴシック"/>
            </a:endParaRPr>
          </a:p>
        </p:txBody>
      </p:sp>
      <p:sp>
        <p:nvSpPr>
          <p:cNvPr id="4" name="Slide Number Placeholder 3">
            <a:extLst>
              <a:ext uri="{FF2B5EF4-FFF2-40B4-BE49-F238E27FC236}">
                <a16:creationId xmlns:a16="http://schemas.microsoft.com/office/drawing/2014/main" id="{9DA3788C-4E8B-33CA-22C2-9CFE11758534}"/>
              </a:ext>
            </a:extLst>
          </p:cNvPr>
          <p:cNvSpPr>
            <a:spLocks noGrp="1"/>
          </p:cNvSpPr>
          <p:nvPr>
            <p:ph type="sldNum" sz="quarter" idx="10"/>
          </p:nvPr>
        </p:nvSpPr>
        <p:spPr/>
        <p:txBody>
          <a:bodyPr/>
          <a:lstStyle/>
          <a:p>
            <a:pPr algn="ctr" defTabSz="931774">
              <a:defRPr/>
            </a:pPr>
            <a:fld id="{1BCF944E-AC27-4BEA-9C0A-695BFCE7C965}" type="slidenum">
              <a:rPr lang="en-US">
                <a:solidFill>
                  <a:srgbClr val="595959"/>
                </a:solidFill>
                <a:latin typeface="Calibri"/>
              </a:rPr>
              <a:pPr algn="ctr" defTabSz="931774">
                <a:defRPr/>
              </a:pPr>
              <a:t>36</a:t>
            </a:fld>
            <a:endParaRPr lang="en-US">
              <a:solidFill>
                <a:srgbClr val="595959"/>
              </a:solidFill>
              <a:latin typeface="Calibri"/>
            </a:endParaRPr>
          </a:p>
        </p:txBody>
      </p:sp>
    </p:spTree>
    <p:extLst>
      <p:ext uri="{BB962C8B-B14F-4D97-AF65-F5344CB8AC3E}">
        <p14:creationId xmlns:p14="http://schemas.microsoft.com/office/powerpoint/2010/main" val="179616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1"/>
              <a:t>Explanation of formula</a:t>
            </a:r>
            <a:r>
              <a:rPr lang="en-US" i="0"/>
              <a:t>:</a:t>
            </a:r>
            <a:r>
              <a:rPr lang="en-US" i="0" baseline="0"/>
              <a:t> </a:t>
            </a:r>
            <a:r>
              <a:rPr lang="en-US"/>
              <a:t>The slope is multiplied by 1.5 and the number</a:t>
            </a:r>
            <a:r>
              <a:rPr lang="en-US" baseline="0"/>
              <a:t> of</a:t>
            </a:r>
            <a:r>
              <a:rPr lang="en-US"/>
              <a:t> weeks left in the instructional period. This product, representing target growth, is then added to the student’s baseline score, based on the three most recent data points, to find the goal. A more ambitious goal may be set if appropriate (e.g., if after several weeks of progress monitoring, the current slope exceeds the goal).</a:t>
            </a:r>
          </a:p>
          <a:p>
            <a:endParaRPr lang="en-US"/>
          </a:p>
          <a:p>
            <a:r>
              <a:rPr lang="en-US"/>
              <a:t>Never lower the goal. Instead, the instructional program should be tailored to bring a student’s scores up so that the scores match or surpass the goal line. </a:t>
            </a:r>
          </a:p>
          <a:p>
            <a:pPr>
              <a:defRPr/>
            </a:pPr>
            <a:endParaRPr lang="en-US"/>
          </a:p>
          <a:p>
            <a:endParaRPr lang="en-US"/>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37</a:t>
            </a:fld>
            <a:endParaRPr lang="en-US">
              <a:solidFill>
                <a:srgbClr val="595959"/>
              </a:solidFill>
              <a:latin typeface="Calibri"/>
            </a:endParaRPr>
          </a:p>
        </p:txBody>
      </p:sp>
    </p:spTree>
    <p:extLst>
      <p:ext uri="{BB962C8B-B14F-4D97-AF65-F5344CB8AC3E}">
        <p14:creationId xmlns:p14="http://schemas.microsoft.com/office/powerpoint/2010/main" val="2617285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0"/>
              <a:t>Here is an example we can review as a group before you try one individually. </a:t>
            </a:r>
            <a:r>
              <a:rPr lang="en-US" i="1"/>
              <a:t>Review slide and answers on the next slide.</a:t>
            </a:r>
            <a:endParaRPr lang="en-US" i="0"/>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38</a:t>
            </a:fld>
            <a:endParaRPr lang="en-US">
              <a:solidFill>
                <a:srgbClr val="595959"/>
              </a:solidFill>
              <a:latin typeface="Calibri"/>
            </a:endParaRPr>
          </a:p>
        </p:txBody>
      </p:sp>
    </p:spTree>
    <p:extLst>
      <p:ext uri="{BB962C8B-B14F-4D97-AF65-F5344CB8AC3E}">
        <p14:creationId xmlns:p14="http://schemas.microsoft.com/office/powerpoint/2010/main" val="1405365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972D6-DEA9-0E17-03CF-0C5BE6318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36918-E265-EB99-56FA-5C19C048FF5D}"/>
              </a:ext>
            </a:extLst>
          </p:cNvPr>
          <p:cNvSpPr>
            <a:spLocks noGrp="1" noRot="1" noChangeAspect="1"/>
          </p:cNvSpPr>
          <p:nvPr>
            <p:ph type="sldImg"/>
          </p:nvPr>
        </p:nvSpPr>
        <p:spPr>
          <a:xfrm>
            <a:off x="452438" y="703263"/>
            <a:ext cx="6262687" cy="3522662"/>
          </a:xfrm>
        </p:spPr>
      </p:sp>
      <p:sp>
        <p:nvSpPr>
          <p:cNvPr id="3" name="Notes Placeholder 2">
            <a:extLst>
              <a:ext uri="{FF2B5EF4-FFF2-40B4-BE49-F238E27FC236}">
                <a16:creationId xmlns:a16="http://schemas.microsoft.com/office/drawing/2014/main" id="{3E9002BC-4766-9162-5D55-5DB12B20DAEC}"/>
              </a:ext>
            </a:extLst>
          </p:cNvPr>
          <p:cNvSpPr>
            <a:spLocks noGrp="1"/>
          </p:cNvSpPr>
          <p:nvPr>
            <p:ph type="body" idx="1"/>
          </p:nvPr>
        </p:nvSpPr>
        <p:spPr/>
        <p:txBody>
          <a:bodyPr/>
          <a:lstStyle/>
          <a:p>
            <a:r>
              <a:rPr lang="en-US" i="1"/>
              <a:t>Animated slide. Review answers. </a:t>
            </a:r>
          </a:p>
        </p:txBody>
      </p:sp>
      <p:sp>
        <p:nvSpPr>
          <p:cNvPr id="4" name="Slide Number Placeholder 3">
            <a:extLst>
              <a:ext uri="{FF2B5EF4-FFF2-40B4-BE49-F238E27FC236}">
                <a16:creationId xmlns:a16="http://schemas.microsoft.com/office/drawing/2014/main" id="{F2DCED13-168A-82F5-C714-9C2479796BB4}"/>
              </a:ext>
            </a:extLst>
          </p:cNvPr>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39</a:t>
            </a:fld>
            <a:endParaRPr lang="en-US">
              <a:solidFill>
                <a:srgbClr val="595959"/>
              </a:solidFill>
              <a:latin typeface="Calibri"/>
            </a:endParaRPr>
          </a:p>
        </p:txBody>
      </p:sp>
    </p:spTree>
    <p:extLst>
      <p:ext uri="{BB962C8B-B14F-4D97-AF65-F5344CB8AC3E}">
        <p14:creationId xmlns:p14="http://schemas.microsoft.com/office/powerpoint/2010/main" val="236453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4850"/>
            <a:ext cx="4960938" cy="2790825"/>
          </a:xfrm>
        </p:spPr>
      </p:sp>
      <p:sp>
        <p:nvSpPr>
          <p:cNvPr id="3" name="Notes Placeholder 2"/>
          <p:cNvSpPr>
            <a:spLocks noGrp="1"/>
          </p:cNvSpPr>
          <p:nvPr>
            <p:ph type="body" idx="1"/>
          </p:nvPr>
        </p:nvSpPr>
        <p:spPr/>
        <p:txBody>
          <a:bodyPr/>
          <a:lstStyle/>
          <a:p>
            <a:pPr algn="l"/>
            <a:r>
              <a:rPr lang="en-US"/>
              <a:t>Now let’s review how progress monitoring fits into data-based individualization, also known as DBI. Progress monitoring is a key component of DBI, which is NCII’s approach to intensive intervention. </a:t>
            </a:r>
          </a:p>
          <a:p>
            <a:pPr marL="174708" indent="-174708">
              <a:buFont typeface="Arial" panose="020B0604020202020204" pitchFamily="34" charset="0"/>
              <a:buChar char="•"/>
            </a:pPr>
            <a:r>
              <a:rPr lang="en-US"/>
              <a:t>DBI is a systematic method for using data to determine when and how to provide more intensive intervention. </a:t>
            </a:r>
          </a:p>
          <a:p>
            <a:pPr marL="174708" indent="-174708">
              <a:buFont typeface="Arial" panose="020B0604020202020204" pitchFamily="34" charset="0"/>
              <a:buChar char="•"/>
            </a:pPr>
            <a:r>
              <a:rPr lang="en-US"/>
              <a:t>As shown in the DBI process graphic, frequently collecting, graphing, and analyzing progress monitoring occurs in the second and fifth steps in the DBI process and informs decisions about student responsiveness to both the validated intervention program and the adapted intervention. </a:t>
            </a:r>
          </a:p>
        </p:txBody>
      </p:sp>
      <p:sp>
        <p:nvSpPr>
          <p:cNvPr id="4" name="Slide Number Placeholder 3"/>
          <p:cNvSpPr>
            <a:spLocks noGrp="1"/>
          </p:cNvSpPr>
          <p:nvPr>
            <p:ph type="sldNum" sz="quarter" idx="10"/>
          </p:nvPr>
        </p:nvSpPr>
        <p:spPr>
          <a:xfrm>
            <a:off x="3509293" y="9187148"/>
            <a:ext cx="160585" cy="235647"/>
          </a:xfrm>
        </p:spPr>
        <p:txBody>
          <a:bodyPr/>
          <a:lstStyle/>
          <a:p>
            <a:fld id="{B54DC83E-89B8-4806-9A94-7D2BAA520DC6}" type="slidenum">
              <a:rPr lang="en-US" smtClean="0"/>
              <a:pPr/>
              <a:t>4</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4285904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defRPr/>
            </a:pPr>
            <a:r>
              <a:rPr lang="en-US">
                <a:solidFill>
                  <a:srgbClr val="000000"/>
                </a:solidFill>
                <a:effectLst/>
                <a:ea typeface="MS Mincho" panose="02020609040205080304" pitchFamily="49" charset="-128"/>
                <a:cs typeface="Times New Roman" panose="02020603050405020304" pitchFamily="18" charset="0"/>
              </a:rPr>
              <a:t>Let’s look at what a graph for the intra-individual framework might look like. Here you can see that we don’t mark the baseline on our graph at Week 1. Instead, the baseline is set after the 7 weeks of instruction that provided the data we used to calculate the slope. As a result, our baseline will be marked at Week 8, and our goal will be set 10 weeks after that point.   </a:t>
            </a: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40</a:t>
            </a:fld>
            <a:endParaRPr lang="en-US">
              <a:solidFill>
                <a:srgbClr val="595959"/>
              </a:solidFill>
              <a:latin typeface="Calibri"/>
            </a:endParaRPr>
          </a:p>
        </p:txBody>
      </p:sp>
    </p:spTree>
    <p:extLst>
      <p:ext uri="{BB962C8B-B14F-4D97-AF65-F5344CB8AC3E}">
        <p14:creationId xmlns:p14="http://schemas.microsoft.com/office/powerpoint/2010/main" val="2276750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pPr defTabSz="931774">
              <a:lnSpc>
                <a:spcPct val="105000"/>
              </a:lnSpc>
              <a:spcBef>
                <a:spcPts val="611"/>
              </a:spcBef>
              <a:spcAft>
                <a:spcPts val="41"/>
              </a:spcAft>
              <a:defRPr/>
            </a:pPr>
            <a:r>
              <a:rPr lang="en-US"/>
              <a:t>Here we list the advantages, considerations, and recommendations for using the intra-individual framework goal-setting strategy. </a:t>
            </a:r>
          </a:p>
          <a:p>
            <a:pPr defTabSz="931774">
              <a:lnSpc>
                <a:spcPct val="105000"/>
              </a:lnSpc>
              <a:spcBef>
                <a:spcPts val="611"/>
              </a:spcBef>
              <a:spcAft>
                <a:spcPts val="41"/>
              </a:spcAft>
              <a:defRPr/>
            </a:pPr>
            <a:endParaRPr lang="en-US"/>
          </a:p>
          <a:p>
            <a:pPr>
              <a:lnSpc>
                <a:spcPct val="105000"/>
              </a:lnSpc>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Using an intra-individual framework allows for goals that are ambitious yet achievable for students who are performing below expectations. It is useful when a student is performing far below grade level and standard growth rates are not appropriate. As you may have seen with the calculations we just reviewed, it may take additional training and support to understand and calculate the intra-individual framework. In addition, we must have sufficient data to establish the slope. Although data from past progress monitoring data collection can be used (if available and using the same tool to collect data), if the teacher does not have any prior progress monitoring data, the intra-individual framework approach may take longer given the need to collect 8 weeks of data before setting the goal. </a:t>
            </a:r>
          </a:p>
          <a:p>
            <a:pPr lvl="0"/>
            <a:endParaRPr lang="en-US">
              <a:solidFill>
                <a:srgbClr val="000000"/>
              </a:solidFill>
              <a:effectLst/>
              <a:ea typeface="MS Mincho" panose="02020609040205080304" pitchFamily="49" charset="-128"/>
              <a:cs typeface="Times New Roman" panose="02020603050405020304" pitchFamily="18" charset="0"/>
            </a:endParaRPr>
          </a:p>
          <a:p>
            <a:pPr lvl="0"/>
            <a:r>
              <a:rPr lang="en-US"/>
              <a:t>In the previous example, slope was calculated using eight data points from 7 weeks of instruction. This does </a:t>
            </a:r>
            <a:r>
              <a:rPr lang="en-US" b="1" i="0"/>
              <a:t>not</a:t>
            </a:r>
            <a:r>
              <a:rPr lang="en-US"/>
              <a:t> necessarily mean we have to wait 7 weeks to make an instructional decision. We can use progress monitoring data that we have already collected for this student. You can draw data from a goal that had been set using a different option, such as benchmarks, or you can use data from the year preceding setting of the new IEP goal. </a:t>
            </a:r>
          </a:p>
          <a:p>
            <a:pPr marL="232943" indent="-232943">
              <a:spcBef>
                <a:spcPts val="611"/>
              </a:spcBef>
              <a:spcAft>
                <a:spcPts val="41"/>
              </a:spcAft>
            </a:pPr>
            <a:endParaRPr lang="en-US">
              <a:solidFill>
                <a:srgbClr val="000000"/>
              </a:solidFill>
              <a:effectLst/>
              <a:ea typeface="MS Mincho" panose="02020609040205080304" pitchFamily="49" charset="-128"/>
              <a:cs typeface="Times New Roman" panose="02020603050405020304" pitchFamily="18" charset="0"/>
            </a:endParaRPr>
          </a:p>
          <a:p>
            <a:pPr marL="232943" indent="-232943">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Advantages:</a:t>
            </a:r>
          </a:p>
          <a:p>
            <a:pPr marL="232943" indent="-232943">
              <a:spcBef>
                <a:spcPts val="0"/>
              </a:spcBef>
              <a:spcAft>
                <a:spcPts val="0"/>
              </a:spcAft>
              <a:buFont typeface="Arial" panose="020B0604020202020204" pitchFamily="34" charset="0"/>
              <a:buChar char="•"/>
            </a:pPr>
            <a:r>
              <a:rPr lang="en-US"/>
              <a:t>Provides a valid strategy for setting a goal in situations in which students are performing far grade level and typical growth rates are not appropriate.</a:t>
            </a:r>
          </a:p>
          <a:p>
            <a:pPr marL="232943" indent="-232943">
              <a:spcBef>
                <a:spcPts val="0"/>
              </a:spcBef>
              <a:spcAft>
                <a:spcPts val="0"/>
              </a:spcAft>
            </a:pPr>
            <a:endParaRPr lang="en-US">
              <a:solidFill>
                <a:srgbClr val="000000"/>
              </a:solidFill>
              <a:effectLst/>
              <a:ea typeface="MS Mincho" panose="02020609040205080304" pitchFamily="49" charset="-128"/>
              <a:cs typeface="Times New Roman" panose="02020603050405020304" pitchFamily="18" charset="0"/>
            </a:endParaRPr>
          </a:p>
          <a:p>
            <a:pPr marL="232943" indent="-232943">
              <a:spcBef>
                <a:spcPts val="0"/>
              </a:spcBef>
              <a:spcAft>
                <a:spcPts val="0"/>
              </a:spcAft>
            </a:pPr>
            <a:r>
              <a:rPr lang="en-US">
                <a:solidFill>
                  <a:srgbClr val="000000"/>
                </a:solidFill>
                <a:effectLst/>
                <a:ea typeface="MS Mincho" panose="02020609040205080304" pitchFamily="49" charset="-128"/>
                <a:cs typeface="Times New Roman" panose="02020603050405020304" pitchFamily="18" charset="0"/>
              </a:rPr>
              <a:t>Considerations:</a:t>
            </a:r>
          </a:p>
          <a:p>
            <a:pPr marL="232943" indent="-232943">
              <a:spcBef>
                <a:spcPts val="0"/>
              </a:spcBef>
              <a:spcAft>
                <a:spcPts val="0"/>
              </a:spcAft>
              <a:buFont typeface="Arial" panose="020B0604020202020204" pitchFamily="34" charset="0"/>
              <a:buChar char="•"/>
            </a:pPr>
            <a:r>
              <a:rPr lang="en-US"/>
              <a:t>May be difficult to understand and calculate and, therefore, requires more training and support. </a:t>
            </a:r>
          </a:p>
          <a:p>
            <a:pPr marL="232943" indent="-232943">
              <a:spcBef>
                <a:spcPts val="0"/>
              </a:spcBef>
              <a:spcAft>
                <a:spcPts val="0"/>
              </a:spcAft>
              <a:buFont typeface="Arial" panose="020B0604020202020204" pitchFamily="34" charset="0"/>
              <a:buChar char="•"/>
            </a:pPr>
            <a:r>
              <a:rPr lang="en-US"/>
              <a:t>Requires collection of six to nine data points before setting the goal. </a:t>
            </a:r>
          </a:p>
          <a:p>
            <a:pPr marL="232943" indent="-232943">
              <a:spcBef>
                <a:spcPts val="0"/>
              </a:spcBef>
              <a:spcAft>
                <a:spcPts val="0"/>
              </a:spcAft>
              <a:buFont typeface="Arial" panose="020B0604020202020204" pitchFamily="34" charset="0"/>
              <a:buChar char="•"/>
            </a:pPr>
            <a:r>
              <a:rPr lang="en-US"/>
              <a:t>May not be necessary for students performing at or near grade level.</a:t>
            </a:r>
          </a:p>
          <a:p>
            <a:pPr marL="232943" indent="-232943">
              <a:spcBef>
                <a:spcPts val="611"/>
              </a:spcBef>
              <a:spcAft>
                <a:spcPts val="41"/>
              </a:spcAft>
            </a:pPr>
            <a:endParaRPr lang="en-US">
              <a:solidFill>
                <a:srgbClr val="000000"/>
              </a:solidFill>
              <a:effectLst/>
              <a:ea typeface="MS Mincho" panose="02020609040205080304" pitchFamily="49" charset="-128"/>
              <a:cs typeface="Times New Roman" panose="02020603050405020304" pitchFamily="18" charset="0"/>
            </a:endParaRPr>
          </a:p>
          <a:p>
            <a:pPr marL="232943" indent="-232943">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Recommendations:</a:t>
            </a:r>
          </a:p>
          <a:p>
            <a:pPr marL="232943" indent="-232943">
              <a:buFont typeface="Arial" panose="020B0604020202020204" pitchFamily="34" charset="0"/>
              <a:buChar char="•"/>
            </a:pPr>
            <a:r>
              <a:rPr lang="en-US"/>
              <a:t>Use when data or prior experience suggest other approaches unlikely to be appropriate or realistic.</a:t>
            </a:r>
          </a:p>
          <a:p>
            <a:pPr marL="232943" indent="-232943">
              <a:buFont typeface="Arial" panose="020B0604020202020204" pitchFamily="34" charset="0"/>
              <a:buChar char="•"/>
            </a:pPr>
            <a:r>
              <a:rPr lang="en-US"/>
              <a:t>Revisit data frequently, increasing goal if possible.</a:t>
            </a:r>
            <a:endParaRPr lang="en-US">
              <a:solidFill>
                <a:srgbClr val="000000"/>
              </a:solidFill>
              <a:effectLst/>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41</a:t>
            </a:fld>
            <a:endParaRPr lang="en-US">
              <a:solidFill>
                <a:srgbClr val="595959"/>
              </a:solidFill>
              <a:latin typeface="Calibri"/>
            </a:endParaRPr>
          </a:p>
        </p:txBody>
      </p:sp>
    </p:spTree>
    <p:extLst>
      <p:ext uri="{BB962C8B-B14F-4D97-AF65-F5344CB8AC3E}">
        <p14:creationId xmlns:p14="http://schemas.microsoft.com/office/powerpoint/2010/main" val="411749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0" baseline="0"/>
              <a:t>Let’s set a goal for Andrew using the intra-individual framework. </a:t>
            </a:r>
          </a:p>
          <a:p>
            <a:endParaRPr lang="en-US" i="0" baseline="0"/>
          </a:p>
          <a:p>
            <a:r>
              <a:rPr lang="en-US" i="1" baseline="0"/>
              <a:t>Review answer as a group. </a:t>
            </a:r>
            <a:r>
              <a:rPr lang="en-US" i="0" baseline="0"/>
              <a:t>First, we need to calculate </a:t>
            </a:r>
            <a:r>
              <a:rPr lang="en-US" i="0" u="none" baseline="0"/>
              <a:t>Andrew’s slope. We take the median of his last three scores (baseline), which is 18, and subtract the median of the first three scores (original baseline), which is 14. We then divide by 7, the number of weeks of instruction during which these data were collected, to find his slope of .57. </a:t>
            </a:r>
          </a:p>
          <a:p>
            <a:endParaRPr lang="en-US" i="0" u="none" baseline="0"/>
          </a:p>
          <a:p>
            <a:r>
              <a:rPr lang="en-US" i="0" u="none" baseline="0"/>
              <a:t>The # weeks is the 12 weeks of instruction left in the school year. His baseline score is the median of his most recent three scores (18). Now that we have all the needed pieces, we multiply his slope by 1.5 and 12 weeks and then add his baseline score of 18. His goal is 28 </a:t>
            </a:r>
            <a:r>
              <a:rPr lang="en-US" i="0" u="none" baseline="0" err="1"/>
              <a:t>cwpm</a:t>
            </a:r>
            <a:r>
              <a:rPr lang="en-US" i="0" u="none" baseline="0"/>
              <a:t>.</a:t>
            </a: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42</a:t>
            </a:fld>
            <a:endParaRPr lang="en-US">
              <a:solidFill>
                <a:srgbClr val="595959"/>
              </a:solidFill>
              <a:latin typeface="Calibri"/>
            </a:endParaRPr>
          </a:p>
        </p:txBody>
      </p:sp>
    </p:spTree>
    <p:extLst>
      <p:ext uri="{BB962C8B-B14F-4D97-AF65-F5344CB8AC3E}">
        <p14:creationId xmlns:p14="http://schemas.microsoft.com/office/powerpoint/2010/main" val="3964805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i="0"/>
              <a:t>Now that we have tried each goal-setting strategy, let’s review what we got for each. </a:t>
            </a:r>
            <a:r>
              <a:rPr lang="en-US" i="1"/>
              <a:t>Read slide. </a:t>
            </a:r>
            <a:endParaRPr lang="en-US" i="0"/>
          </a:p>
          <a:p>
            <a:endParaRPr lang="en-US" i="1" baseline="0"/>
          </a:p>
          <a:p>
            <a:r>
              <a:rPr lang="en-US" i="0" baseline="0"/>
              <a:t>We won’t choose a goal because the information we could include in one training is not enough to determine which goal is best. Educators should consider the </a:t>
            </a:r>
            <a:r>
              <a:rPr lang="en-US" i="0"/>
              <a:t>advantages, considerations, and recommendations presented in this training, along with the information about their student, to determine which goal strategy is the best for them. </a:t>
            </a:r>
            <a:endParaRPr lang="en-US" i="0" baseline="0">
              <a:ea typeface="Calibri"/>
              <a:cs typeface="Calibri"/>
            </a:endParaRPr>
          </a:p>
        </p:txBody>
      </p:sp>
      <p:sp>
        <p:nvSpPr>
          <p:cNvPr id="4" name="Slide Number Placeholder 3"/>
          <p:cNvSpPr>
            <a:spLocks noGrp="1"/>
          </p:cNvSpPr>
          <p:nvPr>
            <p:ph type="sldNum" sz="quarter" idx="10"/>
          </p:nvPr>
        </p:nvSpPr>
        <p:spPr/>
        <p:txBody>
          <a:bodyPr/>
          <a:lstStyle/>
          <a:p>
            <a:pPr algn="ctr" defTabSz="931774">
              <a:defRPr/>
            </a:pPr>
            <a:fld id="{1BCF944E-AC27-4BEA-9C0A-695BFCE7C965}" type="slidenum">
              <a:rPr lang="en-US">
                <a:solidFill>
                  <a:prstClr val="black"/>
                </a:solidFill>
                <a:latin typeface="Calibri"/>
              </a:rPr>
              <a:pPr algn="ctr" defTabSz="931774">
                <a:defRPr/>
              </a:pPr>
              <a:t>43</a:t>
            </a:fld>
            <a:endParaRPr lang="en-US">
              <a:solidFill>
                <a:prstClr val="black"/>
              </a:solidFill>
              <a:latin typeface="Calibri"/>
            </a:endParaRPr>
          </a:p>
        </p:txBody>
      </p:sp>
    </p:spTree>
    <p:extLst>
      <p:ext uri="{BB962C8B-B14F-4D97-AF65-F5344CB8AC3E}">
        <p14:creationId xmlns:p14="http://schemas.microsoft.com/office/powerpoint/2010/main" val="2969627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a:solidFill>
                  <a:srgbClr val="000000"/>
                </a:solidFill>
                <a:effectLst/>
                <a:ea typeface="MS Mincho" panose="02020609040205080304" pitchFamily="49" charset="-128"/>
                <a:cs typeface="Times New Roman" panose="02020603050405020304" pitchFamily="18" charset="0"/>
              </a:rPr>
              <a:t>The guide </a:t>
            </a:r>
            <a:r>
              <a:rPr lang="en-US" i="1">
                <a:solidFill>
                  <a:srgbClr val="000000"/>
                </a:solidFill>
                <a:effectLst/>
                <a:ea typeface="MS Mincho" panose="02020609040205080304" pitchFamily="49" charset="-128"/>
                <a:cs typeface="Times New Roman" panose="02020603050405020304" pitchFamily="18" charset="0"/>
              </a:rPr>
              <a:t>Strategies for Setting High-Quality Academic Individualized Education Program Goals </a:t>
            </a:r>
            <a:r>
              <a:rPr lang="en-US">
                <a:solidFill>
                  <a:srgbClr val="000000"/>
                </a:solidFill>
                <a:effectLst/>
                <a:ea typeface="MS Mincho" panose="02020609040205080304" pitchFamily="49" charset="-128"/>
                <a:cs typeface="Times New Roman" panose="02020603050405020304" pitchFamily="18" charset="0"/>
              </a:rPr>
              <a:t>reviews the three validated goal-setting strategies discussed in this training and provides practice opportunities to learn more. </a:t>
            </a:r>
          </a:p>
        </p:txBody>
      </p:sp>
      <p:sp>
        <p:nvSpPr>
          <p:cNvPr id="4" name="Slide Number Placeholder 3"/>
          <p:cNvSpPr>
            <a:spLocks noGrp="1"/>
          </p:cNvSpPr>
          <p:nvPr>
            <p:ph type="sldNum" sz="quarter" idx="5"/>
          </p:nvPr>
        </p:nvSpPr>
        <p:spPr/>
        <p:txBody>
          <a:bodyPr/>
          <a:lstStyle/>
          <a:p>
            <a:fld id="{C921E6E4-51C0-4B0D-8ECD-82F9AAD05AC2}" type="slidenum">
              <a:rPr lang="en-US" smtClean="0"/>
              <a:t>44</a:t>
            </a:fld>
            <a:endParaRPr lang="en-US"/>
          </a:p>
        </p:txBody>
      </p:sp>
    </p:spTree>
    <p:extLst>
      <p:ext uri="{BB962C8B-B14F-4D97-AF65-F5344CB8AC3E}">
        <p14:creationId xmlns:p14="http://schemas.microsoft.com/office/powerpoint/2010/main" val="1384701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F0C1-90B9-E99F-1B21-A0A0499EA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22D4D-2912-045C-30E0-01FF545DF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FAFDC-5EAD-0DF6-6A64-2E90FA9BD0D2}"/>
              </a:ext>
            </a:extLst>
          </p:cNvPr>
          <p:cNvSpPr>
            <a:spLocks noGrp="1"/>
          </p:cNvSpPr>
          <p:nvPr>
            <p:ph type="body" idx="1"/>
          </p:nvPr>
        </p:nvSpPr>
        <p:spPr/>
        <p:txBody>
          <a:bodyPr/>
          <a:lstStyle/>
          <a:p>
            <a:r>
              <a:rPr lang="en-US"/>
              <a:t>Now that we have chosen a goal-setting strategy for Andrew, let’s discuss how we can write that goal. </a:t>
            </a:r>
          </a:p>
        </p:txBody>
      </p:sp>
      <p:sp>
        <p:nvSpPr>
          <p:cNvPr id="4" name="Date Placeholder 3">
            <a:extLst>
              <a:ext uri="{FF2B5EF4-FFF2-40B4-BE49-F238E27FC236}">
                <a16:creationId xmlns:a16="http://schemas.microsoft.com/office/drawing/2014/main" id="{7D0601A9-1353-6847-D882-3384274D8D89}"/>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66277BE4-6828-14A0-9FDF-51344CF81BFD}"/>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7562D04E-DAA2-976A-07F5-169479D3A027}"/>
              </a:ext>
            </a:extLst>
          </p:cNvPr>
          <p:cNvSpPr>
            <a:spLocks noGrp="1"/>
          </p:cNvSpPr>
          <p:nvPr>
            <p:ph type="sldNum" sz="quarter" idx="5"/>
          </p:nvPr>
        </p:nvSpPr>
        <p:spPr/>
        <p:txBody>
          <a:bodyPr/>
          <a:lstStyle/>
          <a:p>
            <a:fld id="{B54DC83E-89B8-4806-9A94-7D2BAA520DC6}" type="slidenum">
              <a:rPr lang="en-US" smtClean="0"/>
              <a:pPr/>
              <a:t>45</a:t>
            </a:fld>
            <a:endParaRPr lang="en-US"/>
          </a:p>
        </p:txBody>
      </p:sp>
    </p:spTree>
    <p:extLst>
      <p:ext uri="{BB962C8B-B14F-4D97-AF65-F5344CB8AC3E}">
        <p14:creationId xmlns:p14="http://schemas.microsoft.com/office/powerpoint/2010/main" val="18679996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4B3E-7915-77F2-40C6-478398918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AB2E-43D0-83D2-B9D1-93135D0FA135}"/>
              </a:ext>
            </a:extLst>
          </p:cNvPr>
          <p:cNvSpPr>
            <a:spLocks noGrp="1" noRot="1" noChangeAspect="1"/>
          </p:cNvSpPr>
          <p:nvPr>
            <p:ph type="sldImg"/>
          </p:nvPr>
        </p:nvSpPr>
        <p:spPr>
          <a:xfrm>
            <a:off x="452438" y="703263"/>
            <a:ext cx="6262687" cy="3522662"/>
          </a:xfrm>
        </p:spPr>
      </p:sp>
      <p:sp>
        <p:nvSpPr>
          <p:cNvPr id="3" name="Notes Placeholder 2">
            <a:extLst>
              <a:ext uri="{FF2B5EF4-FFF2-40B4-BE49-F238E27FC236}">
                <a16:creationId xmlns:a16="http://schemas.microsoft.com/office/drawing/2014/main" id="{C1236FE5-F13D-11F6-95B7-84848D471329}"/>
              </a:ext>
            </a:extLst>
          </p:cNvPr>
          <p:cNvSpPr>
            <a:spLocks noGrp="1"/>
          </p:cNvSpPr>
          <p:nvPr>
            <p:ph type="body" idx="1"/>
          </p:nvPr>
        </p:nvSpPr>
        <p:spPr/>
        <p:txBody>
          <a:bodyPr/>
          <a:lstStyle/>
          <a:p>
            <a:r>
              <a:rPr lang="en-US" b="0" i="0">
                <a:solidFill>
                  <a:srgbClr val="000000"/>
                </a:solidFill>
                <a:effectLst/>
                <a:cs typeface="Times New Roman"/>
              </a:rPr>
              <a:t>Graphing student goals is an important part of the DBI process, which we will learn more about in the next training. You also may want to develop a written goal statement for the student. This is especially important when setting IEP goals. This statement should include the condition or context in which the skill will be performed, the target of the goal, and the level of proficiency or timeline.</a:t>
            </a:r>
          </a:p>
        </p:txBody>
      </p:sp>
      <p:sp>
        <p:nvSpPr>
          <p:cNvPr id="4" name="Slide Number Placeholder 3">
            <a:extLst>
              <a:ext uri="{FF2B5EF4-FFF2-40B4-BE49-F238E27FC236}">
                <a16:creationId xmlns:a16="http://schemas.microsoft.com/office/drawing/2014/main" id="{C50F219D-31BD-6FF7-68FD-DBDC575546D0}"/>
              </a:ext>
            </a:extLst>
          </p:cNvPr>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46</a:t>
            </a:fld>
            <a:endParaRPr lang="en-US">
              <a:solidFill>
                <a:srgbClr val="595959"/>
              </a:solidFill>
              <a:latin typeface="Calibri"/>
            </a:endParaRPr>
          </a:p>
        </p:txBody>
      </p:sp>
    </p:spTree>
    <p:extLst>
      <p:ext uri="{BB962C8B-B14F-4D97-AF65-F5344CB8AC3E}">
        <p14:creationId xmlns:p14="http://schemas.microsoft.com/office/powerpoint/2010/main" val="3031542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b="0" i="0">
                <a:solidFill>
                  <a:srgbClr val="000000"/>
                </a:solidFill>
                <a:effectLst/>
                <a:cs typeface="Times New Roman"/>
              </a:rPr>
              <a:t>This table shows examples of how to use these elements to create a goal statement. All goal statements should describe measurable skills that have relevance to overall competence in a domain (e.g., reading, mathematics), use a valid and reliable assessment tool, and focus on the desired outcomes. For more information about writing measurable annual goals, particularly for students with disabilities, view the PROGRESS Center course: </a:t>
            </a:r>
            <a:r>
              <a:rPr lang="en-US">
                <a:solidFill>
                  <a:srgbClr val="000000"/>
                </a:solidFill>
                <a:hlinkClick r:id="rId3"/>
              </a:rPr>
              <a:t>The What and Why of Measurable Annual Goals.</a:t>
            </a:r>
            <a:endParaRPr lang="en-US" b="0" i="0">
              <a:solidFill>
                <a:srgbClr val="000000"/>
              </a:solidFill>
              <a:effectLst/>
              <a:ea typeface="Calibri"/>
              <a:cs typeface="Calibri"/>
              <a:hlinkClick r:id="rId3"/>
            </a:endParaRPr>
          </a:p>
          <a:p>
            <a:endParaRPr lang="en-US">
              <a:solidFill>
                <a:srgbClr val="000000"/>
              </a:solidFill>
              <a:cs typeface="Times New Roman"/>
            </a:endParaRPr>
          </a:p>
          <a:p>
            <a:r>
              <a:rPr lang="en-US" i="1">
                <a:solidFill>
                  <a:srgbClr val="000000"/>
                </a:solidFill>
              </a:rPr>
              <a:t>Prompt the audience to think about what a written goal for Andrew might look like. Discuss and flip to the example on the next slide. </a:t>
            </a:r>
            <a:endParaRPr lang="en-US"/>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47</a:t>
            </a:fld>
            <a:endParaRPr lang="en-US">
              <a:solidFill>
                <a:srgbClr val="595959"/>
              </a:solidFill>
              <a:latin typeface="Calibri"/>
            </a:endParaRPr>
          </a:p>
        </p:txBody>
      </p:sp>
    </p:spTree>
    <p:extLst>
      <p:ext uri="{BB962C8B-B14F-4D97-AF65-F5344CB8AC3E}">
        <p14:creationId xmlns:p14="http://schemas.microsoft.com/office/powerpoint/2010/main" val="819224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03263"/>
            <a:ext cx="6262687" cy="3522662"/>
          </a:xfrm>
        </p:spPr>
      </p:sp>
      <p:sp>
        <p:nvSpPr>
          <p:cNvPr id="3" name="Notes Placeholder 2"/>
          <p:cNvSpPr>
            <a:spLocks noGrp="1"/>
          </p:cNvSpPr>
          <p:nvPr>
            <p:ph type="body" idx="1"/>
          </p:nvPr>
        </p:nvSpPr>
        <p:spPr/>
        <p:txBody>
          <a:bodyPr/>
          <a:lstStyle/>
          <a:p>
            <a:r>
              <a:rPr lang="en-US">
                <a:ea typeface="Calibri"/>
                <a:cs typeface="Calibri"/>
              </a:rPr>
              <a:t>Here is an example of what a written goal might look like for Andrew. </a:t>
            </a:r>
          </a:p>
        </p:txBody>
      </p:sp>
      <p:sp>
        <p:nvSpPr>
          <p:cNvPr id="4" name="Slide Number Placeholder 3"/>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48</a:t>
            </a:fld>
            <a:endParaRPr lang="en-US">
              <a:solidFill>
                <a:srgbClr val="595959"/>
              </a:solidFill>
              <a:latin typeface="Calibri"/>
            </a:endParaRPr>
          </a:p>
        </p:txBody>
      </p:sp>
    </p:spTree>
    <p:extLst>
      <p:ext uri="{BB962C8B-B14F-4D97-AF65-F5344CB8AC3E}">
        <p14:creationId xmlns:p14="http://schemas.microsoft.com/office/powerpoint/2010/main" val="2944582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EF1E0-8E12-3EB4-03A8-3F80BB021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31262-2292-3548-4F45-29D6095F8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4DEE5-55E7-5AE2-75D4-718F6994441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9D24F20-390B-59C2-B719-5B90F0D672D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DE757F60-ACF0-C9F0-32C5-8FF95741E31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C08B58DC-D4B1-C3C8-30C3-C45BEC399077}"/>
              </a:ext>
            </a:extLst>
          </p:cNvPr>
          <p:cNvSpPr>
            <a:spLocks noGrp="1"/>
          </p:cNvSpPr>
          <p:nvPr>
            <p:ph type="sldNum" sz="quarter" idx="5"/>
          </p:nvPr>
        </p:nvSpPr>
        <p:spPr/>
        <p:txBody>
          <a:bodyPr/>
          <a:lstStyle/>
          <a:p>
            <a:fld id="{B54DC83E-89B8-4806-9A94-7D2BAA520DC6}" type="slidenum">
              <a:rPr lang="en-US" smtClean="0"/>
              <a:pPr/>
              <a:t>49</a:t>
            </a:fld>
            <a:endParaRPr lang="en-US"/>
          </a:p>
        </p:txBody>
      </p:sp>
    </p:spTree>
    <p:extLst>
      <p:ext uri="{BB962C8B-B14F-4D97-AF65-F5344CB8AC3E}">
        <p14:creationId xmlns:p14="http://schemas.microsoft.com/office/powerpoint/2010/main" val="369890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srgbClr val="262626"/>
                </a:solidFill>
                <a:highlight>
                  <a:srgbClr val="F5F5F5"/>
                </a:highlight>
                <a:latin typeface="Calibri" panose="020F0502020204030204" pitchFamily="34" charset="0"/>
              </a:rPr>
              <a:t>The target behavior is the outcome of interest for the student. </a:t>
            </a:r>
            <a:r>
              <a:rPr lang="en-US"/>
              <a:t>In the last training, we discussed target behaviors and common progress monitoring measures. Let’s review some considerations when selecting the target behavior. </a:t>
            </a:r>
          </a:p>
          <a:p>
            <a:pPr marL="174708" indent="-174708">
              <a:buFont typeface="Arial" panose="020B0604020202020204" pitchFamily="34" charset="0"/>
              <a:buChar char="•"/>
            </a:pPr>
            <a:r>
              <a:rPr lang="en-US"/>
              <a:t>Choosing the appropriate target behavior depends on the goals of the teacher and the focus of the intervention. </a:t>
            </a:r>
          </a:p>
          <a:p>
            <a:pPr marL="174708" indent="-174708">
              <a:buFont typeface="Arial" panose="020B0604020202020204" pitchFamily="34" charset="0"/>
              <a:buChar char="•"/>
            </a:pPr>
            <a:r>
              <a:rPr lang="en-US"/>
              <a:t>For reading, think about which of the big ideas you will be focusing on during the intervention. For example, if the intervention will focus on developing the student’s phonological awareness skills, you would identify a target behavior that involves the student manipulating letter sounds or phonemes. </a:t>
            </a:r>
          </a:p>
          <a:p>
            <a:pPr marL="174708" indent="-174708">
              <a:buFont typeface="Arial" panose="020B0604020202020204" pitchFamily="34" charset="0"/>
              <a:buChar char="•"/>
            </a:pPr>
            <a:r>
              <a:rPr lang="en-US"/>
              <a:t>For mathematics, consider if the intervention will focus mostly on developing early numeracy skills (e.g., number identification), computation, or concepts and applications. Target behaviors in early numeracy are for students who cannot yet add or subtract. </a:t>
            </a:r>
          </a:p>
          <a:p>
            <a:pPr marL="174708" indent="-174708">
              <a:buFont typeface="Arial" panose="020B0604020202020204" pitchFamily="34" charset="0"/>
              <a:buChar char="•"/>
            </a:pPr>
            <a:r>
              <a:rPr lang="en-US"/>
              <a:t>For written expression, think about whether the intervention will focus on developing spelling skills or fluency with writing.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38940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69F1C-D1E8-8D00-CFDC-F118645C1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BC485-3BC3-3165-BFE6-99EF290D68EF}"/>
              </a:ext>
            </a:extLst>
          </p:cNvPr>
          <p:cNvSpPr>
            <a:spLocks noGrp="1" noRot="1" noChangeAspect="1"/>
          </p:cNvSpPr>
          <p:nvPr>
            <p:ph type="sldImg"/>
          </p:nvPr>
        </p:nvSpPr>
        <p:spPr>
          <a:xfrm>
            <a:off x="452438" y="703263"/>
            <a:ext cx="6262687" cy="3522662"/>
          </a:xfrm>
        </p:spPr>
      </p:sp>
      <p:sp>
        <p:nvSpPr>
          <p:cNvPr id="3" name="Notes Placeholder 2">
            <a:extLst>
              <a:ext uri="{FF2B5EF4-FFF2-40B4-BE49-F238E27FC236}">
                <a16:creationId xmlns:a16="http://schemas.microsoft.com/office/drawing/2014/main" id="{DB8EE279-5011-B3AC-2828-99025BF0F0C3}"/>
              </a:ext>
            </a:extLst>
          </p:cNvPr>
          <p:cNvSpPr>
            <a:spLocks noGrp="1"/>
          </p:cNvSpPr>
          <p:nvPr>
            <p:ph type="body" idx="1"/>
          </p:nvPr>
        </p:nvSpPr>
        <p:spPr/>
        <p:txBody>
          <a:bodyPr/>
          <a:lstStyle/>
          <a:p>
            <a:pPr>
              <a:lnSpc>
                <a:spcPct val="105000"/>
              </a:lnSpc>
              <a:spcBef>
                <a:spcPts val="611"/>
              </a:spcBef>
              <a:spcAft>
                <a:spcPts val="41"/>
              </a:spcAft>
            </a:pPr>
            <a:r>
              <a:rPr lang="en-US">
                <a:solidFill>
                  <a:srgbClr val="000000"/>
                </a:solidFill>
                <a:effectLst/>
                <a:ea typeface="MS Mincho" panose="02020609040205080304" pitchFamily="49" charset="-128"/>
                <a:cs typeface="Times New Roman" panose="02020603050405020304" pitchFamily="18" charset="0"/>
              </a:rPr>
              <a:t>Establishing a plan that includes setting a baseline, goal, and data collection schedule. We shared two strategies for setting baseline and three validated approaches to goal setting, including benchmark, ROI, and the intra-individual framework, and discussed considerations for using these strategies. We also discussed why it is recommended that we collect data weekly for students with intensive needs. </a:t>
            </a:r>
          </a:p>
        </p:txBody>
      </p:sp>
      <p:sp>
        <p:nvSpPr>
          <p:cNvPr id="4" name="Slide Number Placeholder 3">
            <a:extLst>
              <a:ext uri="{FF2B5EF4-FFF2-40B4-BE49-F238E27FC236}">
                <a16:creationId xmlns:a16="http://schemas.microsoft.com/office/drawing/2014/main" id="{F0A1E36C-9CD2-7CE1-F688-43B13B709195}"/>
              </a:ext>
            </a:extLst>
          </p:cNvPr>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50</a:t>
            </a:fld>
            <a:endParaRPr lang="en-US">
              <a:solidFill>
                <a:srgbClr val="595959"/>
              </a:solidFill>
              <a:latin typeface="Calibri"/>
            </a:endParaRPr>
          </a:p>
        </p:txBody>
      </p:sp>
    </p:spTree>
    <p:extLst>
      <p:ext uri="{BB962C8B-B14F-4D97-AF65-F5344CB8AC3E}">
        <p14:creationId xmlns:p14="http://schemas.microsoft.com/office/powerpoint/2010/main" val="2977513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69F1C-D1E8-8D00-CFDC-F118645C1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BC485-3BC3-3165-BFE6-99EF290D68EF}"/>
              </a:ext>
            </a:extLst>
          </p:cNvPr>
          <p:cNvSpPr>
            <a:spLocks noGrp="1" noRot="1" noChangeAspect="1"/>
          </p:cNvSpPr>
          <p:nvPr>
            <p:ph type="sldImg"/>
          </p:nvPr>
        </p:nvSpPr>
        <p:spPr>
          <a:xfrm>
            <a:off x="452438" y="703263"/>
            <a:ext cx="6262687" cy="3522662"/>
          </a:xfrm>
        </p:spPr>
      </p:sp>
      <p:sp>
        <p:nvSpPr>
          <p:cNvPr id="3" name="Notes Placeholder 2">
            <a:extLst>
              <a:ext uri="{FF2B5EF4-FFF2-40B4-BE49-F238E27FC236}">
                <a16:creationId xmlns:a16="http://schemas.microsoft.com/office/drawing/2014/main" id="{DB8EE279-5011-B3AC-2828-99025BF0F0C3}"/>
              </a:ext>
            </a:extLst>
          </p:cNvPr>
          <p:cNvSpPr>
            <a:spLocks noGrp="1"/>
          </p:cNvSpPr>
          <p:nvPr>
            <p:ph type="body" idx="1"/>
          </p:nvPr>
        </p:nvSpPr>
        <p:spPr/>
        <p: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US"/>
              <a:t>In your notes, respond to these quick summary questions.</a:t>
            </a:r>
          </a:p>
          <a:p>
            <a:pPr fontAlgn="base">
              <a:lnSpc>
                <a:spcPct val="115000"/>
              </a:lnSpc>
            </a:pPr>
            <a:endParaRPr lang="en-US">
              <a:solidFill>
                <a:srgbClr val="4D4D4F"/>
              </a:solidFill>
              <a:effectLst/>
              <a:ea typeface="Franklin Gothic Book" panose="020B0503020102020204" pitchFamily="34" charset="0"/>
              <a:cs typeface="Times New Roman" panose="02020603050405020304" pitchFamily="18" charset="0"/>
            </a:endParaRPr>
          </a:p>
          <a:p>
            <a:pPr fontAlgn="base">
              <a:lnSpc>
                <a:spcPct val="115000"/>
              </a:lnSpc>
            </a:pPr>
            <a:r>
              <a:rPr lang="en-US">
                <a:solidFill>
                  <a:srgbClr val="4D4D4F"/>
                </a:solidFill>
                <a:effectLst/>
                <a:ea typeface="Franklin Gothic Book" panose="020B0503020102020204" pitchFamily="34" charset="0"/>
                <a:cs typeface="Times New Roman" panose="02020603050405020304" pitchFamily="18" charset="0"/>
              </a:rPr>
              <a:t>Suggested answers:</a:t>
            </a:r>
          </a:p>
          <a:p>
            <a:pPr marL="349415" indent="-349415" fontAlgn="base">
              <a:lnSpc>
                <a:spcPct val="115000"/>
              </a:lnSpc>
              <a:buFont typeface="+mj-lt"/>
              <a:buAutoNum type="arabicPeriod"/>
            </a:pPr>
            <a:r>
              <a:rPr lang="en-US">
                <a:solidFill>
                  <a:srgbClr val="4D4D4F"/>
                </a:solidFill>
                <a:effectLst/>
                <a:ea typeface="Franklin Gothic Book" panose="020B0503020102020204" pitchFamily="34" charset="0"/>
                <a:cs typeface="Times New Roman" panose="02020603050405020304" pitchFamily="18" charset="0"/>
              </a:rPr>
              <a:t>A progress monitoring plan should document the following details: the person responsible for data collection, the progress monitoring tool selected, the overall timeline for data collection, the frequency of data collection, the student’s baseline data, and the student’s goal. </a:t>
            </a:r>
          </a:p>
          <a:p>
            <a:pPr marL="349415" indent="-349415" fontAlgn="base">
              <a:lnSpc>
                <a:spcPct val="115000"/>
              </a:lnSpc>
              <a:buFont typeface="+mj-lt"/>
              <a:buAutoNum type="arabicPeriod"/>
            </a:pPr>
            <a:r>
              <a:rPr lang="en-US">
                <a:solidFill>
                  <a:srgbClr val="000000"/>
                </a:solidFill>
                <a:effectLst/>
                <a:ea typeface="Franklin Gothic Book" panose="020B0503020102020204" pitchFamily="34" charset="0"/>
                <a:cs typeface="Times New Roman" panose="02020603050405020304" pitchFamily="18" charset="0"/>
              </a:rPr>
              <a:t>The three validated goal-setting strategies that use general outcome measures are benchmarks, national norms for the weekly ROI, and the intra-individual framework. </a:t>
            </a:r>
            <a:endParaRPr lang="en-US">
              <a:solidFill>
                <a:srgbClr val="4D4D4F"/>
              </a:solidFill>
              <a:effectLst/>
              <a:ea typeface="Franklin Gothic Book" panose="020B0503020102020204" pitchFamily="34" charset="0"/>
              <a:cs typeface="Times New Roman" panose="02020603050405020304" pitchFamily="18" charset="0"/>
            </a:endParaRPr>
          </a:p>
          <a:p>
            <a:pPr marL="349415" marR="0" lvl="0" indent="-349415" algn="l" defTabSz="914400" rtl="0" eaLnBrk="1" fontAlgn="base" latinLnBrk="0" hangingPunct="1">
              <a:lnSpc>
                <a:spcPct val="100000"/>
              </a:lnSpc>
              <a:spcBef>
                <a:spcPts val="0"/>
              </a:spcBef>
              <a:spcAft>
                <a:spcPts val="0"/>
              </a:spcAft>
              <a:buClrTx/>
              <a:buSzTx/>
              <a:buFont typeface="+mj-lt"/>
              <a:buAutoNum type="arabicPeriod"/>
              <a:tabLst/>
              <a:defRPr/>
            </a:pPr>
            <a:r>
              <a:rPr lang="en-US">
                <a:effectLst/>
                <a:ea typeface="Times New Roman" panose="02020603050405020304" pitchFamily="18" charset="0"/>
              </a:rPr>
              <a:t>When selecting a strategy, consider if the goal is realistic yet ambitious, based on the student’s skills and grade level. Benchmarks are easy to use and efficient, but they may not be suitable for students whose skills are far below grade level. An ROI using national norms provides a mechanism for writing an ambitious, yet realistic goal based on the student’s initial performance, but it may maintain achievement gaps in some cases. </a:t>
            </a:r>
            <a:r>
              <a:rPr lang="en-US">
                <a:solidFill>
                  <a:srgbClr val="4D4D4F"/>
                </a:solidFill>
                <a:effectLst/>
                <a:ea typeface="Franklin Gothic Book" panose="020B0503020102020204" pitchFamily="34" charset="0"/>
                <a:cs typeface="Times New Roman" panose="02020603050405020304" pitchFamily="18" charset="0"/>
              </a:rPr>
              <a:t>The intra-individual framework requires more data and uses calculations that may be difficult to understand. It is the least ambitious goal-setting strategy and is unlikely to be necessary for students performing at or near grade level. </a:t>
            </a:r>
            <a:r>
              <a:rPr lang="en-US" sz="1800">
                <a:effectLst/>
                <a:latin typeface="Calibri" panose="020F0502020204030204" pitchFamily="34" charset="0"/>
                <a:ea typeface="Calibri" panose="020F0502020204030204" pitchFamily="34" charset="0"/>
              </a:rPr>
              <a:t>To determine</a:t>
            </a:r>
            <a:r>
              <a:rPr lang="en-US" sz="1800">
                <a:solidFill>
                  <a:srgbClr val="262626"/>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rPr>
              <a:t> appropriateness, calculate the weekly growth rate required to meet the goal and compare it with typical ROIs from national norms.</a:t>
            </a:r>
            <a:r>
              <a:rPr lang="en-US">
                <a:effectLst/>
              </a:rPr>
              <a:t> </a:t>
            </a:r>
            <a:r>
              <a:rPr lang="en-US" sz="1800">
                <a:solidFill>
                  <a:srgbClr val="262626"/>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p>
          <a:p>
            <a:pPr marL="349415" marR="0" lvl="0" indent="-349415" algn="l" defTabSz="914400" rtl="0" eaLnBrk="1" fontAlgn="base" latinLnBrk="0" hangingPunct="1">
              <a:lnSpc>
                <a:spcPct val="100000"/>
              </a:lnSpc>
              <a:spcBef>
                <a:spcPts val="0"/>
              </a:spcBef>
              <a:spcAft>
                <a:spcPts val="0"/>
              </a:spcAft>
              <a:buClrTx/>
              <a:buSzTx/>
              <a:buFont typeface="+mj-lt"/>
              <a:buAutoNum type="arabicPeriod"/>
              <a:tabLst/>
              <a:defRPr/>
            </a:pPr>
            <a:r>
              <a:rPr lang="en-US">
                <a:solidFill>
                  <a:srgbClr val="000000"/>
                </a:solidFill>
                <a:effectLst/>
                <a:ea typeface="Franklin Gothic Book" panose="020B0503020102020204" pitchFamily="34" charset="0"/>
                <a:cs typeface="Times New Roman" panose="02020603050405020304" pitchFamily="18" charset="0"/>
              </a:rPr>
              <a:t>A goal </a:t>
            </a:r>
            <a:r>
              <a:rPr lang="en-US">
                <a:solidFill>
                  <a:srgbClr val="4D4D4F"/>
                </a:solidFill>
                <a:effectLst/>
                <a:ea typeface="Franklin Gothic Book" panose="020B0503020102020204" pitchFamily="34" charset="0"/>
                <a:cs typeface="Times New Roman" panose="02020603050405020304" pitchFamily="18" charset="0"/>
              </a:rPr>
              <a:t>should include the condition or context in which the skill will be performed, the target of the goal, and the level of proficiency or timeline.</a:t>
            </a:r>
            <a:r>
              <a:rPr lang="en-US">
                <a:solidFill>
                  <a:srgbClr val="000000"/>
                </a:solidFill>
                <a:effectLst/>
                <a:ea typeface="Franklin Gothic Book" panose="020B0503020102020204" pitchFamily="34" charset="0"/>
                <a:cs typeface="Times New Roman" panose="02020603050405020304" pitchFamily="18" charset="0"/>
              </a:rPr>
              <a:t> </a:t>
            </a:r>
            <a:endParaRPr lang="en-US">
              <a:solidFill>
                <a:srgbClr val="4D4D4F"/>
              </a:solidFill>
              <a:effectLst/>
              <a:ea typeface="Franklin Gothic Book" panose="020B0503020102020204" pitchFamily="34" charset="0"/>
              <a:cs typeface="Times New Roman" panose="02020603050405020304" pitchFamily="18" charset="0"/>
            </a:endParaRPr>
          </a:p>
          <a:p>
            <a:pPr marL="349415" marR="0" lvl="0" indent="-349415" algn="l" defTabSz="914400" rtl="0" eaLnBrk="1" fontAlgn="base" latinLnBrk="0" hangingPunct="1">
              <a:lnSpc>
                <a:spcPct val="100000"/>
              </a:lnSpc>
              <a:spcBef>
                <a:spcPts val="0"/>
              </a:spcBef>
              <a:spcAft>
                <a:spcPts val="0"/>
              </a:spcAft>
              <a:buClrTx/>
              <a:buSzTx/>
              <a:buFont typeface="+mj-lt"/>
              <a:buAutoNum type="arabicPeriod"/>
              <a:tabLst/>
              <a:defRPr/>
            </a:pPr>
            <a:r>
              <a:rPr lang="en-US">
                <a:solidFill>
                  <a:srgbClr val="10719C"/>
                </a:solidFill>
                <a:effectLst/>
                <a:ea typeface="Times New Roman" panose="02020603050405020304" pitchFamily="18" charset="0"/>
                <a:hlinkClick r:id="rId3"/>
              </a:rPr>
              <a:t>Intervention Planning Document</a:t>
            </a:r>
            <a:r>
              <a:rPr lang="en-US">
                <a:effectLst/>
                <a:ea typeface="Times New Roman" panose="02020603050405020304" pitchFamily="18" charset="0"/>
              </a:rPr>
              <a:t> </a:t>
            </a:r>
            <a:r>
              <a:rPr lang="en-US">
                <a:solidFill>
                  <a:srgbClr val="10719C"/>
                </a:solidFill>
                <a:effectLst/>
                <a:ea typeface="Times New Roman" panose="02020603050405020304" pitchFamily="18" charset="0"/>
                <a:hlinkClick r:id="rId4"/>
              </a:rPr>
              <a:t>Overview of Academic Goal-Setting Strategies</a:t>
            </a:r>
            <a:r>
              <a:rPr lang="en-US">
                <a:effectLst/>
                <a:ea typeface="Times New Roman" panose="02020603050405020304" pitchFamily="18" charset="0"/>
              </a:rPr>
              <a:t> </a:t>
            </a:r>
            <a:r>
              <a:rPr lang="en-US">
                <a:solidFill>
                  <a:srgbClr val="10719C"/>
                </a:solidFill>
                <a:effectLst/>
                <a:ea typeface="Times New Roman" panose="02020603050405020304" pitchFamily="18" charset="0"/>
                <a:hlinkClick r:id="rId5"/>
              </a:rPr>
              <a:t>Academic Progress Monitoring Tools Chart</a:t>
            </a:r>
            <a:r>
              <a:rPr lang="en-US">
                <a:effectLst/>
                <a:ea typeface="Times New Roman" panose="02020603050405020304" pitchFamily="18" charset="0"/>
              </a:rPr>
              <a:t> </a:t>
            </a:r>
            <a:r>
              <a:rPr lang="en-US">
                <a:solidFill>
                  <a:srgbClr val="10719C"/>
                </a:solidFill>
                <a:effectLst/>
                <a:ea typeface="Times New Roman" panose="02020603050405020304" pitchFamily="18" charset="0"/>
                <a:hlinkClick r:id="rId6"/>
              </a:rPr>
              <a:t>Strategies for Setting High-Quality Academic Individualized Education Program Goals</a:t>
            </a:r>
            <a:r>
              <a:rPr lang="en-US">
                <a:effectLst/>
                <a:ea typeface="Times New Roman" panose="02020603050405020304" pitchFamily="18" charset="0"/>
              </a:rPr>
              <a:t> </a:t>
            </a:r>
            <a:r>
              <a:rPr lang="en-US">
                <a:solidFill>
                  <a:srgbClr val="10719C"/>
                </a:solidFill>
                <a:effectLst/>
                <a:ea typeface="Times New Roman" panose="02020603050405020304" pitchFamily="18" charset="0"/>
                <a:hlinkClick r:id="rId7"/>
              </a:rPr>
              <a:t>Ensuring Fidelity of Assessment and Data Entry Procedures</a:t>
            </a:r>
            <a:r>
              <a:rPr lang="en-US">
                <a:effectLst/>
                <a:ea typeface="Times New Roman" panose="02020603050405020304" pitchFamily="18" charset="0"/>
              </a:rPr>
              <a:t> </a:t>
            </a:r>
            <a:r>
              <a:rPr lang="en-US">
                <a:solidFill>
                  <a:srgbClr val="10719C"/>
                </a:solidFill>
                <a:effectLst/>
                <a:ea typeface="Franklin Gothic Book" panose="020B0503020102020204" pitchFamily="34" charset="0"/>
                <a:cs typeface="Times New Roman" panose="02020603050405020304" pitchFamily="18" charset="0"/>
                <a:hlinkClick r:id="rId8"/>
              </a:rPr>
              <a:t>Student Progress Monitoring Graphing Tool</a:t>
            </a:r>
            <a:r>
              <a:rPr lang="en-US">
                <a:solidFill>
                  <a:srgbClr val="4D4D4F"/>
                </a:solidFill>
                <a:effectLst/>
                <a:ea typeface="Franklin Gothic Book" panose="020B0503020102020204" pitchFamily="34" charset="0"/>
                <a:cs typeface="Times New Roman" panose="02020603050405020304" pitchFamily="18" charset="0"/>
                <a:hlinkClick r:id="rId8"/>
              </a:rPr>
              <a:t> </a:t>
            </a:r>
            <a:r>
              <a:rPr lang="en-US" sz="1800" u="sng">
                <a:solidFill>
                  <a:srgbClr val="10719C"/>
                </a:solidFill>
                <a:effectLst/>
                <a:latin typeface="Calibri" panose="020F0502020204030204" pitchFamily="34" charset="0"/>
                <a:ea typeface="Calibri" panose="020F0502020204030204" pitchFamily="34" charset="0"/>
                <a:hlinkClick r:id="rId9"/>
              </a:rPr>
              <a:t>The What and Why of Measurable Annual Goals</a:t>
            </a:r>
            <a:r>
              <a:rPr lang="en-US" sz="1800">
                <a:solidFill>
                  <a:srgbClr val="262626"/>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r>
              <a:rPr lang="en-US" sz="1800" u="sng">
                <a:solidFill>
                  <a:srgbClr val="10719C"/>
                </a:solidFill>
                <a:effectLst/>
                <a:latin typeface="Calibri" panose="020F0502020204030204" pitchFamily="34" charset="0"/>
                <a:ea typeface="Calibri" panose="020F0502020204030204" pitchFamily="34" charset="0"/>
              </a:rPr>
              <a:t> </a:t>
            </a:r>
            <a:endParaRPr lang="en-US">
              <a:solidFill>
                <a:srgbClr val="000000"/>
              </a:solidFill>
              <a:effectLst/>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A1E36C-9CD2-7CE1-F688-43B13B709195}"/>
              </a:ext>
            </a:extLst>
          </p:cNvPr>
          <p:cNvSpPr>
            <a:spLocks noGrp="1"/>
          </p:cNvSpPr>
          <p:nvPr>
            <p:ph type="sldNum" sz="quarter" idx="10"/>
          </p:nvPr>
        </p:nvSpPr>
        <p:spPr/>
        <p:txBody>
          <a:bodyPr/>
          <a:lstStyle/>
          <a:p>
            <a:pPr algn="ctr" defTabSz="931774">
              <a:defRPr/>
            </a:pPr>
            <a:fld id="{DBA2C2E2-0E08-480B-A22D-C2F2EBF6A27D}" type="slidenum">
              <a:rPr lang="en-US">
                <a:solidFill>
                  <a:srgbClr val="595959"/>
                </a:solidFill>
                <a:latin typeface="Calibri"/>
              </a:rPr>
              <a:pPr algn="ctr" defTabSz="931774">
                <a:defRPr/>
              </a:pPr>
              <a:t>51</a:t>
            </a:fld>
            <a:endParaRPr lang="en-US">
              <a:solidFill>
                <a:srgbClr val="595959"/>
              </a:solidFill>
              <a:latin typeface="Calibri"/>
            </a:endParaRPr>
          </a:p>
        </p:txBody>
      </p:sp>
    </p:spTree>
    <p:extLst>
      <p:ext uri="{BB962C8B-B14F-4D97-AF65-F5344CB8AC3E}">
        <p14:creationId xmlns:p14="http://schemas.microsoft.com/office/powerpoint/2010/main" val="2667860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4850"/>
            <a:ext cx="4960938" cy="2790825"/>
          </a:xfrm>
        </p:spPr>
      </p:sp>
      <p:sp>
        <p:nvSpPr>
          <p:cNvPr id="3" name="Notes Placeholder 2"/>
          <p:cNvSpPr>
            <a:spLocks noGrp="1"/>
          </p:cNvSpPr>
          <p:nvPr>
            <p:ph type="body" idx="1"/>
          </p:nvPr>
        </p:nvSpPr>
        <p:spPr/>
        <p:txBody>
          <a:bodyPr/>
          <a:lstStyle/>
          <a:p>
            <a:r>
              <a:rPr lang="en-US"/>
              <a:t>Links to resources</a:t>
            </a:r>
          </a:p>
        </p:txBody>
      </p:sp>
      <p:sp>
        <p:nvSpPr>
          <p:cNvPr id="4" name="Slide Number Placeholder 3"/>
          <p:cNvSpPr>
            <a:spLocks noGrp="1"/>
          </p:cNvSpPr>
          <p:nvPr>
            <p:ph type="sldNum" sz="quarter" idx="10"/>
          </p:nvPr>
        </p:nvSpPr>
        <p:spPr>
          <a:xfrm>
            <a:off x="3509293" y="9187148"/>
            <a:ext cx="160585" cy="235647"/>
          </a:xfrm>
        </p:spPr>
        <p:txBody>
          <a:bodyPr/>
          <a:lstStyle/>
          <a:p>
            <a:pPr algn="ctr" defTabSz="931774">
              <a:defRPr/>
            </a:pPr>
            <a:fld id="{B54DC83E-89B8-4806-9A94-7D2BAA520DC6}" type="slidenum">
              <a:rPr lang="en-US">
                <a:solidFill>
                  <a:srgbClr val="595959"/>
                </a:solidFill>
                <a:latin typeface="Calibri"/>
              </a:rPr>
              <a:pPr algn="ctr" defTabSz="931774">
                <a:defRPr/>
              </a:pPr>
              <a:t>52</a:t>
            </a:fld>
            <a:endParaRPr lang="en-US">
              <a:solidFill>
                <a:srgbClr val="595959"/>
              </a:solidFill>
              <a:latin typeface="Calibri"/>
            </a:endParaRPr>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pPr defTabSz="931774">
              <a:defRPr/>
            </a:pPr>
            <a:r>
              <a:rPr lang="en-US" sz="1100">
                <a:solidFill>
                  <a:srgbClr val="595959"/>
                </a:solidFill>
                <a:latin typeface="Calibri"/>
              </a:rPr>
              <a:t>Presentation Title (added from Insert tab, Header &amp; Footer icon)</a:t>
            </a:r>
          </a:p>
        </p:txBody>
      </p:sp>
    </p:spTree>
    <p:extLst>
      <p:ext uri="{BB962C8B-B14F-4D97-AF65-F5344CB8AC3E}">
        <p14:creationId xmlns:p14="http://schemas.microsoft.com/office/powerpoint/2010/main" val="1275985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a:xfrm>
            <a:off x="3502802" y="9174495"/>
            <a:ext cx="160585" cy="235570"/>
          </a:xfrm>
        </p:spPr>
        <p:txBody>
          <a:bodyPr/>
          <a:lstStyle/>
          <a:p>
            <a:fld id="{B54DC83E-89B8-4806-9A94-7D2BAA520DC6}" type="slidenum">
              <a:rPr lang="en-US" smtClean="0"/>
              <a:pPr/>
              <a:t>53</a:t>
            </a:fld>
            <a:endParaRPr lang="en-US"/>
          </a:p>
        </p:txBody>
      </p:sp>
    </p:spTree>
    <p:extLst>
      <p:ext uri="{BB962C8B-B14F-4D97-AF65-F5344CB8AC3E}">
        <p14:creationId xmlns:p14="http://schemas.microsoft.com/office/powerpoint/2010/main" val="2517977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91733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701675"/>
            <a:ext cx="4959350" cy="2789238"/>
          </a:xfrm>
        </p:spPr>
      </p:sp>
      <p:sp>
        <p:nvSpPr>
          <p:cNvPr id="3" name="Notes Placeholder 2"/>
          <p:cNvSpPr>
            <a:spLocks noGrp="1"/>
          </p:cNvSpPr>
          <p:nvPr>
            <p:ph type="body" idx="1"/>
          </p:nvPr>
        </p:nvSpPr>
        <p:spPr/>
        <p:txBody>
          <a:bodyPr/>
          <a:lstStyle/>
          <a:p>
            <a:r>
              <a:rPr lang="en-US" b="0" i="0">
                <a:solidFill>
                  <a:srgbClr val="000000"/>
                </a:solidFill>
                <a:effectLst/>
              </a:rPr>
              <a:t>Here are some examples of target behaviors in reading. </a:t>
            </a:r>
          </a:p>
          <a:p>
            <a:pPr marL="174708" indent="-174708">
              <a:buFont typeface="Arial" panose="020B0604020202020204" pitchFamily="34" charset="0"/>
              <a:buChar char="•"/>
            </a:pPr>
            <a:r>
              <a:rPr lang="en-US" b="0" i="0">
                <a:solidFill>
                  <a:srgbClr val="000000"/>
                </a:solidFill>
                <a:effectLst/>
              </a:rPr>
              <a:t>The table illustrates examples of target behaviors across different domains of reading—phonological awareness, decoding, fluency, and comprehension. </a:t>
            </a:r>
          </a:p>
          <a:p>
            <a:pPr marL="174708" indent="-174708">
              <a:buFont typeface="Arial" panose="020B0604020202020204" pitchFamily="34" charset="0"/>
              <a:buChar char="•"/>
            </a:pPr>
            <a:r>
              <a:rPr lang="en-US" b="0" i="0">
                <a:solidFill>
                  <a:srgbClr val="000000"/>
                </a:solidFill>
                <a:effectLst/>
              </a:rPr>
              <a:t>The table also notes recommended grade levels often associated with each target behavior. For example, some common target behaviors for kindergarten and first-grade students are nonsense word fluency and word identification fluency, whereas oral reading fluency is commonly for students in first through fourth grades. </a:t>
            </a:r>
          </a:p>
          <a:p>
            <a:pPr marL="174708" indent="-174708">
              <a:buFont typeface="Arial" panose="020B0604020202020204" pitchFamily="34" charset="0"/>
              <a:buChar char="•"/>
            </a:pPr>
            <a:r>
              <a:rPr lang="en-US" b="0" i="0">
                <a:solidFill>
                  <a:srgbClr val="000000"/>
                </a:solidFill>
                <a:effectLst/>
              </a:rPr>
              <a:t>The grade levels provide a guide, but the target behavior should be selected based on student age, instructional level, and need.</a:t>
            </a:r>
            <a:endParaRPr lang="en-US"/>
          </a:p>
        </p:txBody>
      </p:sp>
      <p:sp>
        <p:nvSpPr>
          <p:cNvPr id="4" name="Slide Number Placeholder 3"/>
          <p:cNvSpPr>
            <a:spLocks noGrp="1"/>
          </p:cNvSpPr>
          <p:nvPr>
            <p:ph type="sldNum" sz="quarter" idx="10"/>
          </p:nvPr>
        </p:nvSpPr>
        <p:spPr>
          <a:xfrm>
            <a:off x="3509293" y="9187151"/>
            <a:ext cx="160585" cy="235647"/>
          </a:xfrm>
        </p:spPr>
        <p:txBody>
          <a:bodyPr/>
          <a:lstStyle/>
          <a:p>
            <a:fld id="{B54DC83E-89B8-4806-9A94-7D2BAA520DC6}" type="slidenum">
              <a:rPr lang="en-US" smtClean="0"/>
              <a:pPr/>
              <a:t>6</a:t>
            </a:fld>
            <a:endParaRPr lang="en-US"/>
          </a:p>
        </p:txBody>
      </p:sp>
      <p:sp>
        <p:nvSpPr>
          <p:cNvPr id="5" name="Date Placeholder 4">
            <a:extLst>
              <a:ext uri="{FF2B5EF4-FFF2-40B4-BE49-F238E27FC236}">
                <a16:creationId xmlns:a16="http://schemas.microsoft.com/office/drawing/2014/main" id="{F6667409-AEE7-4B97-A0F2-248B107173B3}"/>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C50E4B4E-CF99-415F-8169-59A9C4D84724}"/>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184942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4850"/>
            <a:ext cx="4960938" cy="2790825"/>
          </a:xfrm>
        </p:spPr>
      </p:sp>
      <p:sp>
        <p:nvSpPr>
          <p:cNvPr id="3" name="Notes Placeholder 2"/>
          <p:cNvSpPr>
            <a:spLocks noGrp="1"/>
          </p:cNvSpPr>
          <p:nvPr>
            <p:ph type="body" idx="1"/>
          </p:nvPr>
        </p:nvSpPr>
        <p:spPr/>
        <p:txBody>
          <a:bodyPr/>
          <a:lstStyle/>
          <a:p>
            <a:r>
              <a:rPr lang="en-US"/>
              <a:t>After you identify the target behavior, the next step is to select a progress monitoring measure to assess the target behavior. Progress monitoring tools should have the following characteristics:</a:t>
            </a:r>
          </a:p>
          <a:p>
            <a:pPr marL="174708" indent="-174708">
              <a:buFont typeface="Arial" panose="020B0604020202020204" pitchFamily="34" charset="0"/>
              <a:buChar char="•"/>
            </a:pPr>
            <a:r>
              <a:rPr lang="en-US" b="1"/>
              <a:t>Brief and easy to administer</a:t>
            </a:r>
            <a:r>
              <a:rPr lang="en-US"/>
              <a:t>: Some progress monitoring tools take as little as a few minutes to administer, whereas others take much longer. Be sure to consider the ease of administration when selecting a tool.</a:t>
            </a:r>
          </a:p>
          <a:p>
            <a:pPr marL="174708" indent="-174708">
              <a:buFont typeface="Arial" panose="020B0604020202020204" pitchFamily="34" charset="0"/>
              <a:buChar char="•"/>
            </a:pPr>
            <a:r>
              <a:rPr lang="en-US" b="1"/>
              <a:t>Able to be used repeatedly across time</a:t>
            </a:r>
            <a:r>
              <a:rPr lang="en-US"/>
              <a:t>: Progress monitoring for intensive intervention should occur at least weekly. Make sure that the tool you select can be used repeatedly across time. For academics, this means having multiple forms of equal difficulty or using a computer adaptive format. </a:t>
            </a:r>
          </a:p>
          <a:p>
            <a:pPr marL="174708" indent="-174708">
              <a:buFont typeface="Arial" panose="020B0604020202020204" pitchFamily="34" charset="0"/>
              <a:buChar char="•"/>
            </a:pPr>
            <a:r>
              <a:rPr lang="en-US" b="1"/>
              <a:t>Sensitive to changes in student performance</a:t>
            </a:r>
            <a:r>
              <a:rPr lang="en-US"/>
              <a:t>: Progress monitoring measures should capture small changes in student performance. In other words, when the student learns new skills, the student’s score on the measure should reflect this change.</a:t>
            </a:r>
          </a:p>
          <a:p>
            <a:pPr marL="174708" indent="-174708">
              <a:buFont typeface="Arial" panose="020B0604020202020204" pitchFamily="34" charset="0"/>
              <a:buChar char="•"/>
            </a:pPr>
            <a:r>
              <a:rPr lang="en-US" b="1"/>
              <a:t>Valid, reliable, and evidence based</a:t>
            </a:r>
            <a:r>
              <a:rPr lang="en-US"/>
              <a:t>: There should be evidence for the reliability and validity of the progress monitoring tool when used with students with intensive needs. </a:t>
            </a:r>
          </a:p>
        </p:txBody>
      </p:sp>
      <p:sp>
        <p:nvSpPr>
          <p:cNvPr id="4" name="Slide Number Placeholder 3"/>
          <p:cNvSpPr>
            <a:spLocks noGrp="1"/>
          </p:cNvSpPr>
          <p:nvPr>
            <p:ph type="sldNum" sz="quarter" idx="10"/>
          </p:nvPr>
        </p:nvSpPr>
        <p:spPr>
          <a:xfrm>
            <a:off x="3509293" y="9187148"/>
            <a:ext cx="160585" cy="235647"/>
          </a:xfrm>
        </p:spPr>
        <p:txBody>
          <a:bodyPr/>
          <a:lstStyle/>
          <a:p>
            <a:fld id="{B54DC83E-89B8-4806-9A94-7D2BAA520DC6}" type="slidenum">
              <a:rPr lang="en-US" smtClean="0"/>
              <a:pPr/>
              <a:t>7</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0843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target behavior and the progress monitoring measure have been identified, the teacher can create the progress monitoring plan. This plan should identify the person responsible for collecting the progress monitoring data, the progress monitoring tool, the overall timeline and frequency for gathering data, and the student’s baseline data and goal. Having a clear plan and a consistent process also can ensure that progress monitoring is well integrated into teachers’ existing schedules and routines. </a:t>
            </a:r>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8</a:t>
            </a:fld>
            <a:endParaRPr lang="en-US">
              <a:solidFill>
                <a:srgbClr val="595959"/>
              </a:solidFill>
              <a:latin typeface="Calibri"/>
            </a:endParaRPr>
          </a:p>
        </p:txBody>
      </p:sp>
    </p:spTree>
    <p:extLst>
      <p:ext uri="{BB962C8B-B14F-4D97-AF65-F5344CB8AC3E}">
        <p14:creationId xmlns:p14="http://schemas.microsoft.com/office/powerpoint/2010/main" val="80311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Here is an example of what a progress monitoring plan could look like. This template is from NCII’s </a:t>
            </a:r>
            <a:r>
              <a:rPr lang="en-US">
                <a:hlinkClick r:id="rId3"/>
              </a:rPr>
              <a:t>Intervention Plan</a:t>
            </a:r>
            <a:r>
              <a:rPr lang="en-US"/>
              <a:t> for small groups or individual students. </a:t>
            </a:r>
          </a:p>
          <a:p>
            <a:endParaRPr lang="en-US"/>
          </a:p>
          <a:p>
            <a:r>
              <a:rPr lang="en-US"/>
              <a:t>In this example, the special education teacher will monitor progress once per week using the Passage Reading Fluency (PRF) second-grade tool. We will know if the intervention is working if the student reads</a:t>
            </a:r>
            <a:r>
              <a:rPr lang="en-US">
                <a:solidFill>
                  <a:schemeClr val="dk1"/>
                </a:solidFill>
              </a:rPr>
              <a:t> grade-level text at a rate of 75 words per minute in a 1-minute timed reading exercise by the end of the school year. </a:t>
            </a:r>
          </a:p>
          <a:p>
            <a:endParaRPr lang="en-US" i="1">
              <a:solidFill>
                <a:schemeClr val="dk1"/>
              </a:solidFill>
            </a:endParaRPr>
          </a:p>
          <a:p>
            <a:r>
              <a:rPr lang="en-US">
                <a:solidFill>
                  <a:schemeClr val="dk1"/>
                </a:solidFill>
              </a:rPr>
              <a:t>So, how do we develop this goal? Let's take a look on the next slide.</a:t>
            </a:r>
            <a:endParaRPr lang="en-US"/>
          </a:p>
        </p:txBody>
      </p:sp>
      <p:sp>
        <p:nvSpPr>
          <p:cNvPr id="4" name="Date Placeholder 3"/>
          <p:cNvSpPr>
            <a:spLocks noGrp="1"/>
          </p:cNvSpPr>
          <p:nvPr>
            <p:ph type="dt" idx="1"/>
          </p:nvPr>
        </p:nvSpPr>
        <p:spPr/>
        <p:txBody>
          <a:bodyPr/>
          <a:lstStyle/>
          <a:p>
            <a:pPr defTabSz="931774">
              <a:defRPr/>
            </a:pPr>
            <a:r>
              <a:rPr lang="en-US" sz="1000">
                <a:solidFill>
                  <a:srgbClr val="595959"/>
                </a:solidFill>
                <a:latin typeface="Calibri"/>
              </a:rPr>
              <a:t>(added from Insert tab, Header &amp; Footer icon, Fixed Date and time)  1/23/2018</a:t>
            </a:r>
          </a:p>
        </p:txBody>
      </p:sp>
      <p:sp>
        <p:nvSpPr>
          <p:cNvPr id="5" name="Footer Placeholder 4"/>
          <p:cNvSpPr>
            <a:spLocks noGrp="1"/>
          </p:cNvSpPr>
          <p:nvPr>
            <p:ph type="ftr" sz="quarter" idx="4"/>
          </p:nvPr>
        </p:nvSpPr>
        <p:spPr/>
        <p:txBody>
          <a:bodyPr/>
          <a:lstStyle/>
          <a:p>
            <a:pPr defTabSz="931774">
              <a:defRPr/>
            </a:pPr>
            <a:r>
              <a:rPr lang="en-US" sz="1100">
                <a:solidFill>
                  <a:srgbClr val="595959"/>
                </a:solidFill>
                <a:latin typeface="Calibri"/>
              </a:rPr>
              <a:t>Presentation Title (added from Insert tab, Header &amp; Footer icon)</a:t>
            </a:r>
          </a:p>
        </p:txBody>
      </p:sp>
      <p:sp>
        <p:nvSpPr>
          <p:cNvPr id="6" name="Slide Number Placeholder 5"/>
          <p:cNvSpPr>
            <a:spLocks noGrp="1"/>
          </p:cNvSpPr>
          <p:nvPr>
            <p:ph type="sldNum" sz="quarter" idx="5"/>
          </p:nvPr>
        </p:nvSpPr>
        <p:spPr/>
        <p:txBody>
          <a:bodyPr/>
          <a:lstStyle/>
          <a:p>
            <a:pPr algn="ctr" defTabSz="931774">
              <a:defRPr/>
            </a:pPr>
            <a:fld id="{B54DC83E-89B8-4806-9A94-7D2BAA520DC6}" type="slidenum">
              <a:rPr lang="en-US">
                <a:solidFill>
                  <a:srgbClr val="595959"/>
                </a:solidFill>
                <a:latin typeface="Calibri"/>
              </a:rPr>
              <a:pPr algn="ctr" defTabSz="931774">
                <a:defRPr/>
              </a:pPr>
              <a:t>9</a:t>
            </a:fld>
            <a:endParaRPr lang="en-US">
              <a:solidFill>
                <a:srgbClr val="595959"/>
              </a:solidFill>
              <a:latin typeface="Calibri"/>
            </a:endParaRPr>
          </a:p>
        </p:txBody>
      </p:sp>
    </p:spTree>
    <p:extLst>
      <p:ext uri="{BB962C8B-B14F-4D97-AF65-F5344CB8AC3E}">
        <p14:creationId xmlns:p14="http://schemas.microsoft.com/office/powerpoint/2010/main" val="3698646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CF50A0-16B1-4F6F-A44A-56FA2EC7971A}"/>
              </a:ext>
            </a:extLst>
          </p:cNvPr>
          <p:cNvSpPr/>
          <p:nvPr userDrawn="1"/>
        </p:nvSpPr>
        <p:spPr>
          <a:xfrm>
            <a:off x="0" y="0"/>
            <a:ext cx="12188952" cy="6858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20" name="Picture 19" descr="Text&#10;&#10;Description automatically generated">
            <a:extLst>
              <a:ext uri="{FF2B5EF4-FFF2-40B4-BE49-F238E27FC236}">
                <a16:creationId xmlns:a16="http://schemas.microsoft.com/office/drawing/2014/main" id="{BFCD9266-E5E8-404E-8F49-2E5918C8F47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29742" y="236538"/>
            <a:ext cx="3108960" cy="624339"/>
          </a:xfrm>
          <a:prstGeom prst="rect">
            <a:avLst/>
          </a:prstGeom>
        </p:spPr>
      </p:pic>
      <p:pic>
        <p:nvPicPr>
          <p:cNvPr id="26" name="Picture 25" descr="Logo, icon, company name&#10;&#10;Description automatically generated">
            <a:extLst>
              <a:ext uri="{FF2B5EF4-FFF2-40B4-BE49-F238E27FC236}">
                <a16:creationId xmlns:a16="http://schemas.microsoft.com/office/drawing/2014/main" id="{A1FA39CA-BD67-46A7-84D0-A2E58063FB10}"/>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580034" y="6329849"/>
            <a:ext cx="484632" cy="473738"/>
          </a:xfrm>
          <a:prstGeom prst="rect">
            <a:avLst/>
          </a:prstGeom>
        </p:spPr>
      </p:pic>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a:effectLst/>
                <a:latin typeface="Segoe UI" panose="020B0502040204020203" pitchFamily="34" charset="0"/>
              </a:rPr>
              <a:t>For best results, crop and resize the cover picture to fit this placeholder (2.75” x 11.52”) </a:t>
            </a:r>
            <a:br>
              <a:rPr lang="en-US" sz="1800">
                <a:effectLst/>
                <a:latin typeface="Segoe UI" panose="020B0502040204020203" pitchFamily="34" charset="0"/>
              </a:rPr>
            </a:br>
            <a:r>
              <a:rPr lang="en-US" sz="1800">
                <a:effectLst/>
                <a:latin typeface="Segoe UI" panose="020B0502040204020203" pitchFamily="34" charset="0"/>
              </a:rPr>
              <a:t>prior to insertion.</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To insert a cover image, click the picture icon in the center of the empty picture placeholder.</a:t>
            </a:r>
            <a:br>
              <a:rPr lang="en-US" sz="1800">
                <a:effectLst/>
                <a:latin typeface="Arial" panose="020B0604020202020204" pitchFamily="34" charset="0"/>
              </a:rPr>
            </a:br>
            <a:br>
              <a:rPr lang="en-US" sz="1800">
                <a:effectLst/>
                <a:latin typeface="Arial" panose="020B0604020202020204" pitchFamily="34" charset="0"/>
              </a:rPr>
            </a:br>
            <a:r>
              <a:rPr lang="en-US" sz="1800">
                <a:effectLst/>
                <a:latin typeface="Segoe UI" panose="020B0502040204020203" pitchFamily="34" charset="0"/>
              </a:rPr>
              <a:t>Navigate to the desired image in file explorer and double-click on it.</a:t>
            </a:r>
            <a:endParaRPr lang="en-US" sz="180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a:p>
        </p:txBody>
      </p:sp>
    </p:spTree>
    <p:extLst>
      <p:ext uri="{BB962C8B-B14F-4D97-AF65-F5344CB8AC3E}">
        <p14:creationId xmlns:p14="http://schemas.microsoft.com/office/powerpoint/2010/main" val="3641815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2155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93656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2327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027FD8-B294-4BB3-9B1E-046C2EBF76D2}"/>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19" name="Group 18">
            <a:extLst>
              <a:ext uri="{FF2B5EF4-FFF2-40B4-BE49-F238E27FC236}">
                <a16:creationId xmlns:a16="http://schemas.microsoft.com/office/drawing/2014/main" id="{59FF5911-825A-4126-997C-C4AB7A70D677}"/>
              </a:ext>
            </a:extLst>
          </p:cNvPr>
          <p:cNvGrpSpPr/>
          <p:nvPr userDrawn="1"/>
        </p:nvGrpSpPr>
        <p:grpSpPr>
          <a:xfrm>
            <a:off x="11458575" y="3123404"/>
            <a:ext cx="733425" cy="488158"/>
            <a:chOff x="11458575" y="3120629"/>
            <a:chExt cx="733425" cy="488158"/>
          </a:xfrm>
        </p:grpSpPr>
        <p:sp>
          <p:nvSpPr>
            <p:cNvPr id="20" name="Rectangle 19">
              <a:extLst>
                <a:ext uri="{FF2B5EF4-FFF2-40B4-BE49-F238E27FC236}">
                  <a16:creationId xmlns:a16="http://schemas.microsoft.com/office/drawing/2014/main" id="{39F9A41D-DFB4-47FD-AFDB-88C9F4BB168E}"/>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a:extLst>
                <a:ext uri="{FF2B5EF4-FFF2-40B4-BE49-F238E27FC236}">
                  <a16:creationId xmlns:a16="http://schemas.microsoft.com/office/drawing/2014/main" id="{499F77A4-F999-4D52-85A0-E1244EE5201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22" name="Straight Connector 21">
              <a:extLst>
                <a:ext uri="{FF2B5EF4-FFF2-40B4-BE49-F238E27FC236}">
                  <a16:creationId xmlns:a16="http://schemas.microsoft.com/office/drawing/2014/main" id="{BDD9C765-F5D9-4D3A-B4C2-9A4BBEC139EC}"/>
                </a:ext>
              </a:extLst>
            </p:cNvPr>
            <p:cNvCxnSpPr>
              <a:cxnSpLocks/>
              <a:stCxn id="21" idx="3"/>
              <a:endCxn id="20"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Cover Image with Instrux">
            <a:extLst>
              <a:ext uri="{FF2B5EF4-FFF2-40B4-BE49-F238E27FC236}">
                <a16:creationId xmlns:a16="http://schemas.microsoft.com/office/drawing/2014/main" id="{96A65C6C-556E-4405-9723-4F6273C93907}"/>
              </a:ext>
            </a:extLst>
          </p:cNvPr>
          <p:cNvSpPr>
            <a:spLocks noGrp="1"/>
          </p:cNvSpPr>
          <p:nvPr>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a:t>For best results, crop and resize the cover picture to fit this placeholder (2.75” x 11.52”) prior to insertion.</a:t>
            </a:r>
            <a:br>
              <a:rPr lang="en-US"/>
            </a:br>
            <a:r>
              <a:rPr lang="en-US"/>
              <a:t>1. To insert or replace the cover image, hold down the shift key and right click on the orange rectangle. choose “Send to Back”. from the pop-up menu.</a:t>
            </a:r>
            <a:br>
              <a:rPr lang="en-US"/>
            </a:br>
            <a:r>
              <a:rPr lang="en-US"/>
              <a:t>2. Delete any existing image, then click the picture icon in the center of the empty picture placeholder.</a:t>
            </a:r>
            <a:br>
              <a:rPr lang="en-US"/>
            </a:br>
            <a:r>
              <a:rPr lang="en-US"/>
              <a:t>3. Navigate to the desired image in file explorer and double-click on it.</a:t>
            </a:r>
            <a:br>
              <a:rPr lang="en-US"/>
            </a:br>
            <a:r>
              <a:rPr lang="en-US"/>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a:t> </a:t>
            </a:r>
          </a:p>
        </p:txBody>
      </p:sp>
      <p:pic>
        <p:nvPicPr>
          <p:cNvPr id="32" name="Picture 31" descr="Text&#10;&#10;Description automatically generated">
            <a:extLst>
              <a:ext uri="{FF2B5EF4-FFF2-40B4-BE49-F238E27FC236}">
                <a16:creationId xmlns:a16="http://schemas.microsoft.com/office/drawing/2014/main" id="{768170B5-25EC-4141-BA33-094535114376}"/>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32790" y="236538"/>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580034" y="6329849"/>
            <a:ext cx="484632" cy="473738"/>
          </a:xfrm>
          <a:prstGeom prst="rect">
            <a:avLst/>
          </a:prstGeom>
        </p:spPr>
      </p:pic>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3048" y="3671760"/>
            <a:ext cx="8872728" cy="2774853"/>
            <a:chOff x="-3048" y="3671760"/>
            <a:chExt cx="8872728" cy="2774853"/>
          </a:xfrm>
        </p:grpSpPr>
        <p:pic>
          <p:nvPicPr>
            <p:cNvPr id="34" name="Social icons" descr="Text&#10;&#10;Description automatically generated">
              <a:extLst>
                <a:ext uri="{FF2B5EF4-FFF2-40B4-BE49-F238E27FC236}">
                  <a16:creationId xmlns:a16="http://schemas.microsoft.com/office/drawing/2014/main" id="{C8A9BE8D-95BF-45C1-805D-FD70ECA2B9C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48" y="3671760"/>
              <a:ext cx="1093292" cy="1818410"/>
            </a:xfrm>
            <a:prstGeom prst="rect">
              <a:avLst/>
            </a:prstGeom>
          </p:spPr>
        </p:pic>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344983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A3A63E4-5F50-4754-95E0-00C923819C20}"/>
              </a:ext>
            </a:extLst>
          </p:cNvPr>
          <p:cNvSpPr/>
          <p:nvPr userDrawn="1"/>
        </p:nvSpPr>
        <p:spPr>
          <a:xfrm>
            <a:off x="0" y="1083274"/>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56" name="Group 55">
            <a:extLst>
              <a:ext uri="{FF2B5EF4-FFF2-40B4-BE49-F238E27FC236}">
                <a16:creationId xmlns:a16="http://schemas.microsoft.com/office/drawing/2014/main" id="{6C15A3F5-B214-4794-95B9-08678FE50B40}"/>
              </a:ext>
            </a:extLst>
          </p:cNvPr>
          <p:cNvGrpSpPr/>
          <p:nvPr userDrawn="1"/>
        </p:nvGrpSpPr>
        <p:grpSpPr>
          <a:xfrm>
            <a:off x="11458575" y="3109716"/>
            <a:ext cx="733425" cy="488158"/>
            <a:chOff x="11458575" y="3120629"/>
            <a:chExt cx="733425" cy="488158"/>
          </a:xfrm>
        </p:grpSpPr>
        <p:sp>
          <p:nvSpPr>
            <p:cNvPr id="57" name="Rectangle 56">
              <a:extLst>
                <a:ext uri="{FF2B5EF4-FFF2-40B4-BE49-F238E27FC236}">
                  <a16:creationId xmlns:a16="http://schemas.microsoft.com/office/drawing/2014/main" id="{C527617D-FE93-434A-8D84-1C51F08FDE5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7020CD04-8A7E-4E7D-93CD-7848AB1B3D4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9" name="Straight Connector 58">
              <a:extLst>
                <a:ext uri="{FF2B5EF4-FFF2-40B4-BE49-F238E27FC236}">
                  <a16:creationId xmlns:a16="http://schemas.microsoft.com/office/drawing/2014/main" id="{D4845FB7-F074-4F88-B0E3-D1CD3BE28F7F}"/>
                </a:ext>
              </a:extLst>
            </p:cNvPr>
            <p:cNvCxnSpPr>
              <a:cxnSpLocks/>
              <a:stCxn id="58" idx="3"/>
              <a:endCxn id="5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2" name="Picture 61" descr="Text&#10;&#10;Description automatically generated">
            <a:extLst>
              <a:ext uri="{FF2B5EF4-FFF2-40B4-BE49-F238E27FC236}">
                <a16:creationId xmlns:a16="http://schemas.microsoft.com/office/drawing/2014/main" id="{7E2ABC74-F89E-45E5-AD41-7F54DFB42A7D}"/>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32790" y="222850"/>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580034" y="6316161"/>
            <a:ext cx="484632" cy="473738"/>
          </a:xfrm>
          <a:prstGeom prst="rect">
            <a:avLst/>
          </a:prstGeom>
        </p:spPr>
      </p:pic>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6" name="Group 25">
            <a:extLst>
              <a:ext uri="{FF2B5EF4-FFF2-40B4-BE49-F238E27FC236}">
                <a16:creationId xmlns:a16="http://schemas.microsoft.com/office/drawing/2014/main" id="{317A3329-2A89-4DB5-B85B-242650AC642E}"/>
              </a:ext>
            </a:extLst>
          </p:cNvPr>
          <p:cNvGrpSpPr/>
          <p:nvPr userDrawn="1"/>
        </p:nvGrpSpPr>
        <p:grpSpPr>
          <a:xfrm>
            <a:off x="-3048" y="3671760"/>
            <a:ext cx="8872728" cy="2774854"/>
            <a:chOff x="-3048" y="3671760"/>
            <a:chExt cx="8872728" cy="2774854"/>
          </a:xfrm>
        </p:grpSpPr>
        <p:pic>
          <p:nvPicPr>
            <p:cNvPr id="27" name="Social icons" descr="Text&#10;&#10;Description automatically generated">
              <a:extLst>
                <a:ext uri="{FF2B5EF4-FFF2-40B4-BE49-F238E27FC236}">
                  <a16:creationId xmlns:a16="http://schemas.microsoft.com/office/drawing/2014/main" id="{5DA5E8CC-1E70-489C-ADBF-30395A8EC04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48" y="3671760"/>
              <a:ext cx="1093292" cy="1818410"/>
            </a:xfrm>
            <a:prstGeom prst="rect">
              <a:avLst/>
            </a:prstGeom>
          </p:spPr>
        </p:pic>
        <p:grpSp>
          <p:nvGrpSpPr>
            <p:cNvPr id="28" name="AIR Footer">
              <a:extLst>
                <a:ext uri="{FF2B5EF4-FFF2-40B4-BE49-F238E27FC236}">
                  <a16:creationId xmlns:a16="http://schemas.microsoft.com/office/drawing/2014/main" id="{5001CA80-AAA4-4FB8-BE19-EAE19296900F}"/>
                </a:ext>
              </a:extLst>
            </p:cNvPr>
            <p:cNvGrpSpPr>
              <a:grpSpLocks noChangeAspect="1"/>
            </p:cNvGrpSpPr>
            <p:nvPr userDrawn="1"/>
          </p:nvGrpSpPr>
          <p:grpSpPr>
            <a:xfrm>
              <a:off x="729742" y="5669374"/>
              <a:ext cx="1737428" cy="777240"/>
              <a:chOff x="635037" y="5962985"/>
              <a:chExt cx="2559491" cy="1144991"/>
            </a:xfrm>
          </p:grpSpPr>
          <p:pic>
            <p:nvPicPr>
              <p:cNvPr id="31" name="Picture 30" descr="Logo of the American Institutes for Research | Advancing Evidence. Improving Lives.">
                <a:extLst>
                  <a:ext uri="{FF2B5EF4-FFF2-40B4-BE49-F238E27FC236}">
                    <a16:creationId xmlns:a16="http://schemas.microsoft.com/office/drawing/2014/main" id="{9B0599E1-E5C4-45D9-B835-F3AB0612667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 b="-7751"/>
              <a:stretch/>
            </p:blipFill>
            <p:spPr>
              <a:xfrm>
                <a:off x="635037" y="5962985"/>
                <a:ext cx="2137351" cy="1144991"/>
              </a:xfrm>
              <a:prstGeom prst="rect">
                <a:avLst/>
              </a:prstGeom>
            </p:spPr>
          </p:pic>
          <p:cxnSp>
            <p:nvCxnSpPr>
              <p:cNvPr id="32" name="Straight Connector 31">
                <a:extLst>
                  <a:ext uri="{FF2B5EF4-FFF2-40B4-BE49-F238E27FC236}">
                    <a16:creationId xmlns:a16="http://schemas.microsoft.com/office/drawing/2014/main" id="{784799F4-2CE6-4CDD-9D5B-A91C1065F1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A1044641-B8A1-4279-BCE3-381AFA162A9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62237" y="5545849"/>
              <a:ext cx="4165143" cy="685116"/>
            </a:xfrm>
            <a:prstGeom prst="rect">
              <a:avLst/>
            </a:prstGeom>
          </p:spPr>
        </p:pic>
        <p:sp>
          <p:nvSpPr>
            <p:cNvPr id="30" name="TextBox 29">
              <a:extLst>
                <a:ext uri="{FF2B5EF4-FFF2-40B4-BE49-F238E27FC236}">
                  <a16:creationId xmlns:a16="http://schemas.microsoft.com/office/drawing/2014/main" id="{3BEB9B7B-F7B7-447C-8885-4A8293977B37}"/>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2" name="Picture 21" descr="Logo, company name&#10;&#10;Description automatically generated">
            <a:extLst>
              <a:ext uri="{FF2B5EF4-FFF2-40B4-BE49-F238E27FC236}">
                <a16:creationId xmlns:a16="http://schemas.microsoft.com/office/drawing/2014/main" id="{39071345-1DA8-49D2-B0D0-2B094D668306}"/>
              </a:ext>
            </a:extLst>
          </p:cNvPr>
          <p:cNvPicPr>
            <a:picLocks noChangeAspect="1"/>
          </p:cNvPicPr>
          <p:nvPr userDrawn="1"/>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265272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8482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71777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905710"/>
            <a:ext cx="10971217" cy="178510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a:xfrm>
            <a:off x="8559799" y="6766376"/>
            <a:ext cx="3323167" cy="123111"/>
          </a:xfrm>
        </p:spPr>
        <p:txBody>
          <a:bodyPr/>
          <a:lstStyle>
            <a:lvl1pPr>
              <a:defRPr>
                <a:solidFill>
                  <a:schemeClr val="tx2">
                    <a:lumMod val="75000"/>
                  </a:schemeClr>
                </a:solidFill>
              </a:defRPr>
            </a:lvl1pPr>
          </a:lstStyle>
          <a:p>
            <a:endParaRPr lang="en-US">
              <a:solidFill>
                <a:srgbClr val="2F68A4">
                  <a:lumMod val="75000"/>
                </a:srgbClr>
              </a:solidFill>
            </a:endParaRPr>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a:solidFill>
                <a:prstClr val="black">
                  <a:tint val="75000"/>
                </a:prstClr>
              </a:solidFill>
            </a:endParaRPr>
          </a:p>
        </p:txBody>
      </p:sp>
      <p:sp>
        <p:nvSpPr>
          <p:cNvPr id="6" name="Text Placeholder 5"/>
          <p:cNvSpPr>
            <a:spLocks noGrp="1"/>
          </p:cNvSpPr>
          <p:nvPr>
            <p:ph type="body" sz="quarter" idx="12"/>
          </p:nvPr>
        </p:nvSpPr>
        <p:spPr>
          <a:xfrm>
            <a:off x="916518" y="2938999"/>
            <a:ext cx="10966449"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403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39447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673507" y="6507316"/>
            <a:ext cx="209459"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a:solidFill>
                <a:srgbClr val="1F497D">
                  <a:lumMod val="75000"/>
                </a:srgbClr>
              </a:solidFill>
            </a:endParaRPr>
          </a:p>
        </p:txBody>
      </p:sp>
    </p:spTree>
    <p:extLst>
      <p:ext uri="{BB962C8B-B14F-4D97-AF65-F5344CB8AC3E}">
        <p14:creationId xmlns:p14="http://schemas.microsoft.com/office/powerpoint/2010/main" val="333417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 name="Picture 19" descr="A picture containing graphical user interface&#10;&#10;Description automatically generated">
            <a:extLst>
              <a:ext uri="{FF2B5EF4-FFF2-40B4-BE49-F238E27FC236}">
                <a16:creationId xmlns:a16="http://schemas.microsoft.com/office/drawing/2014/main" id="{25FAFA5F-04D2-4E65-BC05-2EB521A74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79217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360518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97635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588231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428073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05649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937439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248817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587304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673507" y="6507316"/>
            <a:ext cx="209459"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195922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45963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463245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422722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a:solidFill>
                <a:prstClr val="white">
                  <a:lumMod val="75000"/>
                </a:prst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1485837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216161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73370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534202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864474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976886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401451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928334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18215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21685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307438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976883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8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78263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289174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7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665623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9_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503033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a:effectLst/>
                <a:latin typeface="Segoe UI" panose="020B0502040204020203" pitchFamily="34" charset="0"/>
              </a:rPr>
              <a:t>For best results, crop and resize the cover picture to fit this placeholder (2.75” x 11.52”) </a:t>
            </a:r>
            <a:br>
              <a:rPr lang="en-US" sz="1800">
                <a:effectLst/>
                <a:latin typeface="Segoe UI" panose="020B0502040204020203" pitchFamily="34" charset="0"/>
              </a:rPr>
            </a:br>
            <a:r>
              <a:rPr lang="en-US" sz="1800">
                <a:effectLst/>
                <a:latin typeface="Segoe UI" panose="020B0502040204020203" pitchFamily="34" charset="0"/>
              </a:rPr>
              <a:t>prior to insertion.</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To insert a cover image, click the picture icon in the center of the empty picture placeholder.</a:t>
            </a:r>
            <a:br>
              <a:rPr lang="en-US" sz="1800">
                <a:effectLst/>
                <a:latin typeface="Arial" panose="020B0604020202020204" pitchFamily="34" charset="0"/>
              </a:rPr>
            </a:br>
            <a:br>
              <a:rPr lang="en-US" sz="1800">
                <a:effectLst/>
                <a:latin typeface="Arial" panose="020B0604020202020204" pitchFamily="34" charset="0"/>
              </a:rPr>
            </a:br>
            <a:r>
              <a:rPr lang="en-US" sz="1800">
                <a:effectLst/>
                <a:latin typeface="Segoe UI" panose="020B0502040204020203" pitchFamily="34" charset="0"/>
              </a:rPr>
              <a:t>Navigate to the desired image in file explorer and double-click on it.</a:t>
            </a:r>
            <a:endParaRPr lang="en-US" sz="180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a:p>
        </p:txBody>
      </p:sp>
      <p:pic>
        <p:nvPicPr>
          <p:cNvPr id="19" name="Picture 18">
            <a:extLst>
              <a:ext uri="{FF2B5EF4-FFF2-40B4-BE49-F238E27FC236}">
                <a16:creationId xmlns:a16="http://schemas.microsoft.com/office/drawing/2014/main" id="{9943C2B4-D6A2-4B84-A50C-ED7CB30462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5800" y="259122"/>
            <a:ext cx="3383280" cy="578718"/>
          </a:xfrm>
          <a:prstGeom prst="rect">
            <a:avLst/>
          </a:prstGeom>
        </p:spPr>
      </p:pic>
      <p:grpSp>
        <p:nvGrpSpPr>
          <p:cNvPr id="57" name="Group 56">
            <a:extLst>
              <a:ext uri="{FF2B5EF4-FFF2-40B4-BE49-F238E27FC236}">
                <a16:creationId xmlns:a16="http://schemas.microsoft.com/office/drawing/2014/main" id="{293A8976-47C3-4053-BF41-0D3EA41C6BFC}"/>
              </a:ext>
            </a:extLst>
          </p:cNvPr>
          <p:cNvGrpSpPr/>
          <p:nvPr userDrawn="1"/>
        </p:nvGrpSpPr>
        <p:grpSpPr>
          <a:xfrm>
            <a:off x="11580034" y="6323750"/>
            <a:ext cx="483394" cy="472694"/>
            <a:chOff x="10912310" y="7334679"/>
            <a:chExt cx="654071" cy="639593"/>
          </a:xfrm>
        </p:grpSpPr>
        <p:sp>
          <p:nvSpPr>
            <p:cNvPr id="43" name="Freeform: Shape 42">
              <a:extLst>
                <a:ext uri="{FF2B5EF4-FFF2-40B4-BE49-F238E27FC236}">
                  <a16:creationId xmlns:a16="http://schemas.microsoft.com/office/drawing/2014/main" id="{14133B58-7477-49C1-9F15-86B89A79A9F6}"/>
                </a:ext>
              </a:extLst>
            </p:cNvPr>
            <p:cNvSpPr/>
            <p:nvPr/>
          </p:nvSpPr>
          <p:spPr>
            <a:xfrm>
              <a:off x="10974759" y="7839981"/>
              <a:ext cx="33257" cy="35793"/>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4F4F63F-3DE4-4077-B53A-54FC40317FFB}"/>
                </a:ext>
              </a:extLst>
            </p:cNvPr>
            <p:cNvSpPr/>
            <p:nvPr/>
          </p:nvSpPr>
          <p:spPr>
            <a:xfrm>
              <a:off x="11028069" y="7839981"/>
              <a:ext cx="35413" cy="33509"/>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BB8904C-E91F-4BC3-AA50-212C0EF73A2C}"/>
                </a:ext>
              </a:extLst>
            </p:cNvPr>
            <p:cNvSpPr/>
            <p:nvPr/>
          </p:nvSpPr>
          <p:spPr>
            <a:xfrm>
              <a:off x="11325722" y="7660251"/>
              <a:ext cx="131116" cy="154344"/>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E590046-6E8D-46C6-9841-21CEC01D502A}"/>
                </a:ext>
              </a:extLst>
            </p:cNvPr>
            <p:cNvSpPr/>
            <p:nvPr/>
          </p:nvSpPr>
          <p:spPr>
            <a:xfrm>
              <a:off x="11048506" y="7334679"/>
              <a:ext cx="419250" cy="21184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16D9967-EC94-4F4B-A810-25BA5B9EC8E6}"/>
                </a:ext>
              </a:extLst>
            </p:cNvPr>
            <p:cNvSpPr/>
            <p:nvPr/>
          </p:nvSpPr>
          <p:spPr>
            <a:xfrm>
              <a:off x="11106387" y="7562389"/>
              <a:ext cx="136831" cy="172876"/>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C5CAD6D-47B4-40C8-8A7D-039247F11739}"/>
                </a:ext>
              </a:extLst>
            </p:cNvPr>
            <p:cNvSpPr/>
            <p:nvPr/>
          </p:nvSpPr>
          <p:spPr>
            <a:xfrm>
              <a:off x="11193297" y="7463512"/>
              <a:ext cx="73658" cy="75014"/>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0B16B13-F945-487D-BA0D-E77E5155A85A}"/>
                </a:ext>
              </a:extLst>
            </p:cNvPr>
            <p:cNvSpPr/>
            <p:nvPr/>
          </p:nvSpPr>
          <p:spPr>
            <a:xfrm>
              <a:off x="11236617" y="7440411"/>
              <a:ext cx="174910" cy="245606"/>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FF98B24-BFD3-4EC6-9B5C-ACC4BDC7E1FB}"/>
                </a:ext>
              </a:extLst>
            </p:cNvPr>
            <p:cNvSpPr/>
            <p:nvPr/>
          </p:nvSpPr>
          <p:spPr>
            <a:xfrm>
              <a:off x="11410130" y="7377200"/>
              <a:ext cx="55720" cy="52929"/>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06BBA0-14C0-4E36-A9CA-965E3DE59CFB}"/>
                </a:ext>
              </a:extLst>
            </p:cNvPr>
            <p:cNvSpPr/>
            <p:nvPr/>
          </p:nvSpPr>
          <p:spPr>
            <a:xfrm>
              <a:off x="10912310" y="7486994"/>
              <a:ext cx="654071" cy="487278"/>
            </a:xfrm>
            <a:custGeom>
              <a:avLst/>
              <a:gdLst>
                <a:gd name="connsiteX0" fmla="*/ 654071 w 654071"/>
                <a:gd name="connsiteY0" fmla="*/ 0 h 487278"/>
                <a:gd name="connsiteX1" fmla="*/ 627923 w 654071"/>
                <a:gd name="connsiteY1" fmla="*/ 64353 h 487278"/>
                <a:gd name="connsiteX2" fmla="*/ 615992 w 654071"/>
                <a:gd name="connsiteY2" fmla="*/ 49121 h 487278"/>
                <a:gd name="connsiteX3" fmla="*/ 240151 w 654071"/>
                <a:gd name="connsiteY3" fmla="*/ 327095 h 487278"/>
                <a:gd name="connsiteX4" fmla="*/ 206770 w 654071"/>
                <a:gd name="connsiteY4" fmla="*/ 240783 h 487278"/>
                <a:gd name="connsiteX5" fmla="*/ 193568 w 654071"/>
                <a:gd name="connsiteY5" fmla="*/ 297266 h 487278"/>
                <a:gd name="connsiteX6" fmla="*/ 160057 w 654071"/>
                <a:gd name="connsiteY6" fmla="*/ 297266 h 487278"/>
                <a:gd name="connsiteX7" fmla="*/ 145843 w 654071"/>
                <a:gd name="connsiteY7" fmla="*/ 386497 h 487278"/>
                <a:gd name="connsiteX8" fmla="*/ 98117 w 654071"/>
                <a:gd name="connsiteY8" fmla="*/ 333187 h 487278"/>
                <a:gd name="connsiteX9" fmla="*/ 85424 w 654071"/>
                <a:gd name="connsiteY9" fmla="*/ 436887 h 487278"/>
                <a:gd name="connsiteX10" fmla="*/ 16883 w 654071"/>
                <a:gd name="connsiteY10" fmla="*/ 487278 h 487278"/>
                <a:gd name="connsiteX11" fmla="*/ 0 w 654071"/>
                <a:gd name="connsiteY11" fmla="*/ 464177 h 487278"/>
                <a:gd name="connsiteX12" fmla="*/ 58513 w 654071"/>
                <a:gd name="connsiteY12" fmla="*/ 421148 h 487278"/>
                <a:gd name="connsiteX13" fmla="*/ 77302 w 654071"/>
                <a:gd name="connsiteY13" fmla="*/ 267057 h 487278"/>
                <a:gd name="connsiteX14" fmla="*/ 127057 w 654071"/>
                <a:gd name="connsiteY14" fmla="*/ 322525 h 487278"/>
                <a:gd name="connsiteX15" fmla="*/ 135688 w 654071"/>
                <a:gd name="connsiteY15" fmla="*/ 268580 h 487278"/>
                <a:gd name="connsiteX16" fmla="*/ 170847 w 654071"/>
                <a:gd name="connsiteY16" fmla="*/ 268580 h 487278"/>
                <a:gd name="connsiteX17" fmla="*/ 199788 w 654071"/>
                <a:gd name="connsiteY17" fmla="*/ 143683 h 487278"/>
                <a:gd name="connsiteX18" fmla="*/ 251958 w 654071"/>
                <a:gd name="connsiteY18" fmla="*/ 278227 h 487278"/>
                <a:gd name="connsiteX19" fmla="*/ 481572 w 654071"/>
                <a:gd name="connsiteY19" fmla="*/ 110935 h 487278"/>
                <a:gd name="connsiteX20" fmla="*/ 591496 w 654071"/>
                <a:gd name="connsiteY20" fmla="*/ 31098 h 487278"/>
                <a:gd name="connsiteX21" fmla="*/ 592128 w 654071"/>
                <a:gd name="connsiteY21" fmla="*/ 31098 h 487278"/>
                <a:gd name="connsiteX22" fmla="*/ 598474 w 654071"/>
                <a:gd name="connsiteY22" fmla="*/ 26528 h 487278"/>
                <a:gd name="connsiteX23" fmla="*/ 598220 w 654071"/>
                <a:gd name="connsiteY23" fmla="*/ 26274 h 487278"/>
                <a:gd name="connsiteX24" fmla="*/ 588068 w 654071"/>
                <a:gd name="connsiteY24" fmla="*/ 13200 h 487278"/>
                <a:gd name="connsiteX25" fmla="*/ 585273 w 654071"/>
                <a:gd name="connsiteY25" fmla="*/ 9647 h 487278"/>
                <a:gd name="connsiteX26" fmla="*/ 654071 w 654071"/>
                <a:gd name="connsiteY26" fmla="*/ 0 h 4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4071" h="487278">
                  <a:moveTo>
                    <a:pt x="654071" y="0"/>
                  </a:moveTo>
                  <a:lnTo>
                    <a:pt x="627923" y="64353"/>
                  </a:lnTo>
                  <a:lnTo>
                    <a:pt x="615992" y="49121"/>
                  </a:lnTo>
                  <a:lnTo>
                    <a:pt x="240151" y="327095"/>
                  </a:lnTo>
                  <a:lnTo>
                    <a:pt x="206770" y="240783"/>
                  </a:lnTo>
                  <a:lnTo>
                    <a:pt x="193568" y="297266"/>
                  </a:lnTo>
                  <a:lnTo>
                    <a:pt x="160057" y="297266"/>
                  </a:lnTo>
                  <a:lnTo>
                    <a:pt x="145843" y="386497"/>
                  </a:lnTo>
                  <a:lnTo>
                    <a:pt x="98117" y="333187"/>
                  </a:lnTo>
                  <a:lnTo>
                    <a:pt x="85424" y="436887"/>
                  </a:lnTo>
                  <a:lnTo>
                    <a:pt x="16883" y="487278"/>
                  </a:lnTo>
                  <a:lnTo>
                    <a:pt x="0" y="464177"/>
                  </a:lnTo>
                  <a:lnTo>
                    <a:pt x="58513" y="421148"/>
                  </a:lnTo>
                  <a:lnTo>
                    <a:pt x="77302" y="267057"/>
                  </a:lnTo>
                  <a:lnTo>
                    <a:pt x="127057" y="322525"/>
                  </a:lnTo>
                  <a:lnTo>
                    <a:pt x="135688" y="268580"/>
                  </a:lnTo>
                  <a:lnTo>
                    <a:pt x="170847" y="268580"/>
                  </a:lnTo>
                  <a:lnTo>
                    <a:pt x="199788" y="143683"/>
                  </a:lnTo>
                  <a:lnTo>
                    <a:pt x="251958" y="278227"/>
                  </a:lnTo>
                  <a:lnTo>
                    <a:pt x="481572" y="110935"/>
                  </a:lnTo>
                  <a:lnTo>
                    <a:pt x="591496" y="31098"/>
                  </a:lnTo>
                  <a:lnTo>
                    <a:pt x="592128" y="31098"/>
                  </a:lnTo>
                  <a:lnTo>
                    <a:pt x="598474" y="26528"/>
                  </a:lnTo>
                  <a:lnTo>
                    <a:pt x="598220" y="26274"/>
                  </a:lnTo>
                  <a:lnTo>
                    <a:pt x="588068" y="13200"/>
                  </a:lnTo>
                  <a:lnTo>
                    <a:pt x="585273" y="9647"/>
                  </a:lnTo>
                  <a:lnTo>
                    <a:pt x="654071" y="0"/>
                  </a:lnTo>
                  <a:close/>
                </a:path>
              </a:pathLst>
            </a:custGeom>
            <a:solidFill>
              <a:srgbClr val="457939"/>
            </a:solidFill>
            <a:ln w="3588" cap="flat">
              <a:noFill/>
              <a:prstDash val="solid"/>
              <a:miter/>
            </a:ln>
          </p:spPr>
          <p:txBody>
            <a:bodyPr rtlCol="0" anchor="ctr"/>
            <a:lstStyle/>
            <a:p>
              <a:endParaRPr lang="en-US"/>
            </a:p>
          </p:txBody>
        </p:sp>
      </p:grpSp>
    </p:spTree>
    <p:extLst>
      <p:ext uri="{BB962C8B-B14F-4D97-AF65-F5344CB8AC3E}">
        <p14:creationId xmlns:p14="http://schemas.microsoft.com/office/powerpoint/2010/main" val="6656588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BE2343B6-8DA6-4662-9981-CA62024E56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647" y="5881393"/>
            <a:ext cx="3585838" cy="613367"/>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a:p>
        </p:txBody>
      </p:sp>
      <p:grpSp>
        <p:nvGrpSpPr>
          <p:cNvPr id="31" name="Group 30">
            <a:extLst>
              <a:ext uri="{FF2B5EF4-FFF2-40B4-BE49-F238E27FC236}">
                <a16:creationId xmlns:a16="http://schemas.microsoft.com/office/drawing/2014/main" id="{04645176-E66E-4EE1-B7CE-4C7E0C7E6DD4}"/>
              </a:ext>
            </a:extLst>
          </p:cNvPr>
          <p:cNvGrpSpPr/>
          <p:nvPr userDrawn="1"/>
        </p:nvGrpSpPr>
        <p:grpSpPr>
          <a:xfrm>
            <a:off x="0" y="1092708"/>
            <a:ext cx="12192000" cy="5765292"/>
            <a:chOff x="0" y="1092708"/>
            <a:chExt cx="12192000" cy="5765292"/>
          </a:xfrm>
        </p:grpSpPr>
        <p:grpSp>
          <p:nvGrpSpPr>
            <p:cNvPr id="20" name="Group 19">
              <a:extLst>
                <a:ext uri="{FF2B5EF4-FFF2-40B4-BE49-F238E27FC236}">
                  <a16:creationId xmlns:a16="http://schemas.microsoft.com/office/drawing/2014/main" id="{F2CC410F-CF86-4CC9-BF3E-D5D9EF084091}"/>
                </a:ext>
              </a:extLst>
            </p:cNvPr>
            <p:cNvGrpSpPr/>
            <p:nvPr userDrawn="1"/>
          </p:nvGrpSpPr>
          <p:grpSpPr>
            <a:xfrm>
              <a:off x="0" y="1092708"/>
              <a:ext cx="3839027" cy="3873187"/>
              <a:chOff x="0" y="-3199310"/>
              <a:chExt cx="3839027" cy="3873187"/>
            </a:xfrm>
          </p:grpSpPr>
          <p:sp>
            <p:nvSpPr>
              <p:cNvPr id="10" name="Freeform: Shape 9">
                <a:extLst>
                  <a:ext uri="{FF2B5EF4-FFF2-40B4-BE49-F238E27FC236}">
                    <a16:creationId xmlns:a16="http://schemas.microsoft.com/office/drawing/2014/main" id="{8D1E7D86-9CE6-431E-BDA7-513DBA7C09DC}"/>
                  </a:ext>
                </a:extLst>
              </p:cNvPr>
              <p:cNvSpPr/>
              <p:nvPr/>
            </p:nvSpPr>
            <p:spPr>
              <a:xfrm>
                <a:off x="206530" y="-96809"/>
                <a:ext cx="204194" cy="219765"/>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3B36434-C0AA-4467-9717-C95A67C5B98D}"/>
                  </a:ext>
                </a:extLst>
              </p:cNvPr>
              <p:cNvSpPr/>
              <p:nvPr/>
            </p:nvSpPr>
            <p:spPr>
              <a:xfrm>
                <a:off x="533848" y="-96809"/>
                <a:ext cx="217432" cy="205742"/>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0F93BB6-4EE0-4C80-8E10-9B18690AD7BA}"/>
                  </a:ext>
                </a:extLst>
              </p:cNvPr>
              <p:cNvSpPr/>
              <p:nvPr/>
            </p:nvSpPr>
            <p:spPr>
              <a:xfrm>
                <a:off x="2361406" y="-1200333"/>
                <a:ext cx="805038" cy="947656"/>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84DE460-11A5-405E-937E-F4F0671A0B1E}"/>
                  </a:ext>
                </a:extLst>
              </p:cNvPr>
              <p:cNvSpPr/>
              <p:nvPr/>
            </p:nvSpPr>
            <p:spPr>
              <a:xfrm>
                <a:off x="659329" y="-3199310"/>
                <a:ext cx="2574151" cy="130069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92DADB6-05FD-4DC6-9107-A656FDA16E24}"/>
                  </a:ext>
                </a:extLst>
              </p:cNvPr>
              <p:cNvSpPr/>
              <p:nvPr/>
            </p:nvSpPr>
            <p:spPr>
              <a:xfrm>
                <a:off x="1014712" y="-1801195"/>
                <a:ext cx="840128" cy="1061440"/>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F8A73D-EECA-4979-9F8F-FAA1ED65CB2C}"/>
                  </a:ext>
                </a:extLst>
              </p:cNvPr>
              <p:cNvSpPr/>
              <p:nvPr/>
            </p:nvSpPr>
            <p:spPr>
              <a:xfrm>
                <a:off x="1548331" y="-2408289"/>
                <a:ext cx="452252" cy="460578"/>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B61ACE-93F5-4BED-9F3D-19D822A0660C}"/>
                  </a:ext>
                </a:extLst>
              </p:cNvPr>
              <p:cNvSpPr/>
              <p:nvPr/>
            </p:nvSpPr>
            <p:spPr>
              <a:xfrm>
                <a:off x="1814311" y="-2550127"/>
                <a:ext cx="1073929" cy="1507995"/>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173F968-3616-42EB-840F-DB1FFDB2CD42}"/>
                  </a:ext>
                </a:extLst>
              </p:cNvPr>
              <p:cNvSpPr/>
              <p:nvPr/>
            </p:nvSpPr>
            <p:spPr>
              <a:xfrm>
                <a:off x="2879662" y="-2938236"/>
                <a:ext cx="342115" cy="324978"/>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E8118AB-F9C5-464F-962D-B6A836EDA9BC}"/>
                  </a:ext>
                </a:extLst>
              </p:cNvPr>
              <p:cNvSpPr/>
              <p:nvPr/>
            </p:nvSpPr>
            <p:spPr>
              <a:xfrm>
                <a:off x="0" y="-2264112"/>
                <a:ext cx="3839027" cy="2937989"/>
              </a:xfrm>
              <a:custGeom>
                <a:avLst/>
                <a:gdLst>
                  <a:gd name="connsiteX0" fmla="*/ 3839027 w 3839027"/>
                  <a:gd name="connsiteY0" fmla="*/ 0 h 2937989"/>
                  <a:gd name="connsiteX1" fmla="*/ 3678481 w 3839027"/>
                  <a:gd name="connsiteY1" fmla="*/ 395121 h 2937989"/>
                  <a:gd name="connsiteX2" fmla="*/ 3605226 w 3839027"/>
                  <a:gd name="connsiteY2" fmla="*/ 301598 h 2937989"/>
                  <a:gd name="connsiteX3" fmla="*/ 1297602 w 3839027"/>
                  <a:gd name="connsiteY3" fmla="*/ 2008329 h 2937989"/>
                  <a:gd name="connsiteX4" fmla="*/ 1092646 w 3839027"/>
                  <a:gd name="connsiteY4" fmla="*/ 1478382 h 2937989"/>
                  <a:gd name="connsiteX5" fmla="*/ 1011587 w 3839027"/>
                  <a:gd name="connsiteY5" fmla="*/ 1825182 h 2937989"/>
                  <a:gd name="connsiteX6" fmla="*/ 805833 w 3839027"/>
                  <a:gd name="connsiteY6" fmla="*/ 1825182 h 2937989"/>
                  <a:gd name="connsiteX7" fmla="*/ 718561 w 3839027"/>
                  <a:gd name="connsiteY7" fmla="*/ 2373051 h 2937989"/>
                  <a:gd name="connsiteX8" fmla="*/ 425528 w 3839027"/>
                  <a:gd name="connsiteY8" fmla="*/ 2045733 h 2937989"/>
                  <a:gd name="connsiteX9" fmla="*/ 347594 w 3839027"/>
                  <a:gd name="connsiteY9" fmla="*/ 2682440 h 2937989"/>
                  <a:gd name="connsiteX10" fmla="*/ 0 w 3839027"/>
                  <a:gd name="connsiteY10" fmla="*/ 2937989 h 2937989"/>
                  <a:gd name="connsiteX11" fmla="*/ 0 w 3839027"/>
                  <a:gd name="connsiteY11" fmla="*/ 2719909 h 2937989"/>
                  <a:gd name="connsiteX12" fmla="*/ 182364 w 3839027"/>
                  <a:gd name="connsiteY12" fmla="*/ 2585804 h 2937989"/>
                  <a:gd name="connsiteX13" fmla="*/ 297726 w 3839027"/>
                  <a:gd name="connsiteY13" fmla="*/ 1639702 h 2937989"/>
                  <a:gd name="connsiteX14" fmla="*/ 603217 w 3839027"/>
                  <a:gd name="connsiteY14" fmla="*/ 1980269 h 2937989"/>
                  <a:gd name="connsiteX15" fmla="*/ 656210 w 3839027"/>
                  <a:gd name="connsiteY15" fmla="*/ 1649053 h 2937989"/>
                  <a:gd name="connsiteX16" fmla="*/ 872083 w 3839027"/>
                  <a:gd name="connsiteY16" fmla="*/ 1649053 h 2937989"/>
                  <a:gd name="connsiteX17" fmla="*/ 1049777 w 3839027"/>
                  <a:gd name="connsiteY17" fmla="*/ 882198 h 2937989"/>
                  <a:gd name="connsiteX18" fmla="*/ 1370096 w 3839027"/>
                  <a:gd name="connsiteY18" fmla="*/ 1708284 h 2937989"/>
                  <a:gd name="connsiteX19" fmla="*/ 2779901 w 3839027"/>
                  <a:gd name="connsiteY19" fmla="*/ 681129 h 2937989"/>
                  <a:gd name="connsiteX20" fmla="*/ 3454823 w 3839027"/>
                  <a:gd name="connsiteY20" fmla="*/ 190938 h 2937989"/>
                  <a:gd name="connsiteX21" fmla="*/ 3458704 w 3839027"/>
                  <a:gd name="connsiteY21" fmla="*/ 190938 h 2937989"/>
                  <a:gd name="connsiteX22" fmla="*/ 3497667 w 3839027"/>
                  <a:gd name="connsiteY22" fmla="*/ 162879 h 2937989"/>
                  <a:gd name="connsiteX23" fmla="*/ 3496108 w 3839027"/>
                  <a:gd name="connsiteY23" fmla="*/ 161320 h 2937989"/>
                  <a:gd name="connsiteX24" fmla="*/ 3433776 w 3839027"/>
                  <a:gd name="connsiteY24" fmla="*/ 81047 h 2937989"/>
                  <a:gd name="connsiteX25" fmla="*/ 3416615 w 3839027"/>
                  <a:gd name="connsiteY25" fmla="*/ 59232 h 293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39027" h="2937989">
                    <a:moveTo>
                      <a:pt x="3839027" y="0"/>
                    </a:moveTo>
                    <a:lnTo>
                      <a:pt x="3678481" y="395121"/>
                    </a:lnTo>
                    <a:lnTo>
                      <a:pt x="3605226" y="301598"/>
                    </a:lnTo>
                    <a:lnTo>
                      <a:pt x="1297602" y="2008329"/>
                    </a:lnTo>
                    <a:lnTo>
                      <a:pt x="1092646" y="1478382"/>
                    </a:lnTo>
                    <a:lnTo>
                      <a:pt x="1011587" y="1825182"/>
                    </a:lnTo>
                    <a:lnTo>
                      <a:pt x="805833" y="1825182"/>
                    </a:lnTo>
                    <a:lnTo>
                      <a:pt x="718561" y="2373051"/>
                    </a:lnTo>
                    <a:lnTo>
                      <a:pt x="425528" y="2045733"/>
                    </a:lnTo>
                    <a:lnTo>
                      <a:pt x="347594" y="2682440"/>
                    </a:lnTo>
                    <a:lnTo>
                      <a:pt x="0" y="2937989"/>
                    </a:lnTo>
                    <a:lnTo>
                      <a:pt x="0" y="2719909"/>
                    </a:lnTo>
                    <a:lnTo>
                      <a:pt x="182364" y="2585804"/>
                    </a:lnTo>
                    <a:lnTo>
                      <a:pt x="297726" y="1639702"/>
                    </a:lnTo>
                    <a:lnTo>
                      <a:pt x="603217" y="1980269"/>
                    </a:lnTo>
                    <a:lnTo>
                      <a:pt x="656210" y="1649053"/>
                    </a:lnTo>
                    <a:lnTo>
                      <a:pt x="872083" y="1649053"/>
                    </a:lnTo>
                    <a:lnTo>
                      <a:pt x="1049777" y="882198"/>
                    </a:lnTo>
                    <a:lnTo>
                      <a:pt x="1370096" y="1708284"/>
                    </a:lnTo>
                    <a:lnTo>
                      <a:pt x="2779901" y="681129"/>
                    </a:lnTo>
                    <a:lnTo>
                      <a:pt x="3454823" y="190938"/>
                    </a:lnTo>
                    <a:lnTo>
                      <a:pt x="3458704" y="190938"/>
                    </a:lnTo>
                    <a:lnTo>
                      <a:pt x="3497667" y="162879"/>
                    </a:lnTo>
                    <a:lnTo>
                      <a:pt x="3496108" y="161320"/>
                    </a:lnTo>
                    <a:lnTo>
                      <a:pt x="3433776" y="81047"/>
                    </a:lnTo>
                    <a:lnTo>
                      <a:pt x="3416615" y="59232"/>
                    </a:lnTo>
                    <a:close/>
                  </a:path>
                </a:pathLst>
              </a:custGeom>
              <a:solidFill>
                <a:srgbClr val="457939"/>
              </a:solidFill>
              <a:ln w="3588"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62D1FE00-4CD0-41D1-914B-E55BD454150B}"/>
                </a:ext>
              </a:extLst>
            </p:cNvPr>
            <p:cNvGrpSpPr/>
            <p:nvPr userDrawn="1"/>
          </p:nvGrpSpPr>
          <p:grpSpPr>
            <a:xfrm>
              <a:off x="11458575" y="3123404"/>
              <a:ext cx="733425" cy="488158"/>
              <a:chOff x="11458575" y="3120629"/>
              <a:chExt cx="733425" cy="488158"/>
            </a:xfrm>
          </p:grpSpPr>
          <p:sp>
            <p:nvSpPr>
              <p:cNvPr id="22" name="Rectangle 21">
                <a:extLst>
                  <a:ext uri="{FF2B5EF4-FFF2-40B4-BE49-F238E27FC236}">
                    <a16:creationId xmlns:a16="http://schemas.microsoft.com/office/drawing/2014/main" id="{5DA398C0-3F93-483D-B30A-5A53B814A4A9}"/>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3" name="Rectangle 22">
                <a:extLst>
                  <a:ext uri="{FF2B5EF4-FFF2-40B4-BE49-F238E27FC236}">
                    <a16:creationId xmlns:a16="http://schemas.microsoft.com/office/drawing/2014/main" id="{A729D307-84FE-4D8A-88DF-C9CE05920708}"/>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24" name="Straight Connector 23">
                <a:extLst>
                  <a:ext uri="{FF2B5EF4-FFF2-40B4-BE49-F238E27FC236}">
                    <a16:creationId xmlns:a16="http://schemas.microsoft.com/office/drawing/2014/main" id="{B1F61BD7-5E30-4149-A420-3AADA8D1D2EE}"/>
                  </a:ext>
                </a:extLst>
              </p:cNvPr>
              <p:cNvCxnSpPr>
                <a:cxnSpLocks/>
                <a:stCxn id="23" idx="3"/>
                <a:endCxn id="22"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5B5C143-C7F3-4140-9940-FE3A364CF945}"/>
                </a:ext>
              </a:extLst>
            </p:cNvPr>
            <p:cNvSpPr/>
            <p:nvPr userDrawn="1"/>
          </p:nvSpPr>
          <p:spPr>
            <a:xfrm>
              <a:off x="0" y="6726192"/>
              <a:ext cx="12188952" cy="131808"/>
            </a:xfrm>
            <a:prstGeom prst="rect">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0" name="Rectangle 29">
              <a:extLst>
                <a:ext uri="{FF2B5EF4-FFF2-40B4-BE49-F238E27FC236}">
                  <a16:creationId xmlns:a16="http://schemas.microsoft.com/office/drawing/2014/main" id="{CB3FA7BF-173C-4E30-9868-F25576D1B99E}"/>
                </a:ext>
              </a:extLst>
            </p:cNvPr>
            <p:cNvSpPr/>
            <p:nvPr userDrawn="1"/>
          </p:nvSpPr>
          <p:spPr>
            <a:xfrm>
              <a:off x="0" y="6623902"/>
              <a:ext cx="12188952" cy="640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Tree>
    <p:extLst>
      <p:ext uri="{BB962C8B-B14F-4D97-AF65-F5344CB8AC3E}">
        <p14:creationId xmlns:p14="http://schemas.microsoft.com/office/powerpoint/2010/main" val="188152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400686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0096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56349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34917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969091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292368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803636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96677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034194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4525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8027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1FB921A-C4D0-4B3B-8255-50A19CFD3FD4}"/>
              </a:ext>
            </a:extLst>
          </p:cNvPr>
          <p:cNvGrpSpPr/>
          <p:nvPr userDrawn="1"/>
        </p:nvGrpSpPr>
        <p:grpSpPr>
          <a:xfrm>
            <a:off x="-1524" y="274592"/>
            <a:ext cx="12192000" cy="6537322"/>
            <a:chOff x="-1524" y="7624195"/>
            <a:chExt cx="12192000" cy="6537322"/>
          </a:xfrm>
        </p:grpSpPr>
        <p:sp>
          <p:nvSpPr>
            <p:cNvPr id="43" name="Rectangle 42">
              <a:extLst>
                <a:ext uri="{FF2B5EF4-FFF2-40B4-BE49-F238E27FC236}">
                  <a16:creationId xmlns:a16="http://schemas.microsoft.com/office/drawing/2014/main" id="{7EECA5C2-0795-4AF3-8104-359E732C300F}"/>
                </a:ext>
              </a:extLst>
            </p:cNvPr>
            <p:cNvSpPr/>
            <p:nvPr userDrawn="1"/>
          </p:nvSpPr>
          <p:spPr>
            <a:xfrm>
              <a:off x="-1524" y="8462035"/>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44" name="Group 43">
              <a:extLst>
                <a:ext uri="{FF2B5EF4-FFF2-40B4-BE49-F238E27FC236}">
                  <a16:creationId xmlns:a16="http://schemas.microsoft.com/office/drawing/2014/main" id="{81D4C016-95AC-4C43-AB1C-306C811D1DFD}"/>
                </a:ext>
              </a:extLst>
            </p:cNvPr>
            <p:cNvGrpSpPr/>
            <p:nvPr userDrawn="1"/>
          </p:nvGrpSpPr>
          <p:grpSpPr>
            <a:xfrm>
              <a:off x="11457051" y="10488477"/>
              <a:ext cx="733425" cy="488158"/>
              <a:chOff x="11458575" y="3120629"/>
              <a:chExt cx="733425" cy="488158"/>
            </a:xfrm>
          </p:grpSpPr>
          <p:sp>
            <p:nvSpPr>
              <p:cNvPr id="45" name="Rectangle 44">
                <a:extLst>
                  <a:ext uri="{FF2B5EF4-FFF2-40B4-BE49-F238E27FC236}">
                    <a16:creationId xmlns:a16="http://schemas.microsoft.com/office/drawing/2014/main" id="{62E4B60F-5995-49A1-AD01-F83B2FB3D46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6" name="Rectangle 45">
                <a:extLst>
                  <a:ext uri="{FF2B5EF4-FFF2-40B4-BE49-F238E27FC236}">
                    <a16:creationId xmlns:a16="http://schemas.microsoft.com/office/drawing/2014/main" id="{64349608-A9CD-46FB-9A70-60E224761B64}"/>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47" name="Straight Connector 46">
                <a:extLst>
                  <a:ext uri="{FF2B5EF4-FFF2-40B4-BE49-F238E27FC236}">
                    <a16:creationId xmlns:a16="http://schemas.microsoft.com/office/drawing/2014/main" id="{9FEB50B9-82E5-4C26-936D-AD626E9A2D3A}"/>
                  </a:ext>
                </a:extLst>
              </p:cNvPr>
              <p:cNvCxnSpPr>
                <a:cxnSpLocks/>
                <a:stCxn id="46" idx="3"/>
                <a:endCxn id="45"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48" name="Picture 18">
              <a:extLst>
                <a:ext uri="{FF2B5EF4-FFF2-40B4-BE49-F238E27FC236}">
                  <a16:creationId xmlns:a16="http://schemas.microsoft.com/office/drawing/2014/main" id="{9726BA83-323B-45AE-8035-2B6330D4AA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4276" y="7624195"/>
              <a:ext cx="3383280" cy="578718"/>
            </a:xfrm>
            <a:prstGeom prst="rect">
              <a:avLst/>
            </a:prstGeom>
          </p:spPr>
        </p:pic>
        <p:grpSp>
          <p:nvGrpSpPr>
            <p:cNvPr id="49" name="Group 48">
              <a:extLst>
                <a:ext uri="{FF2B5EF4-FFF2-40B4-BE49-F238E27FC236}">
                  <a16:creationId xmlns:a16="http://schemas.microsoft.com/office/drawing/2014/main" id="{5B114074-6C2F-4C49-87A3-97E062605965}"/>
                </a:ext>
              </a:extLst>
            </p:cNvPr>
            <p:cNvGrpSpPr/>
            <p:nvPr userDrawn="1"/>
          </p:nvGrpSpPr>
          <p:grpSpPr>
            <a:xfrm>
              <a:off x="11578510" y="13688823"/>
              <a:ext cx="483394" cy="472694"/>
              <a:chOff x="10912310" y="7334679"/>
              <a:chExt cx="654071" cy="639593"/>
            </a:xfrm>
          </p:grpSpPr>
          <p:sp>
            <p:nvSpPr>
              <p:cNvPr id="50" name="Freeform: Shape 49">
                <a:extLst>
                  <a:ext uri="{FF2B5EF4-FFF2-40B4-BE49-F238E27FC236}">
                    <a16:creationId xmlns:a16="http://schemas.microsoft.com/office/drawing/2014/main" id="{9F4D3658-97E0-4584-B618-9F36C914E8F7}"/>
                  </a:ext>
                </a:extLst>
              </p:cNvPr>
              <p:cNvSpPr/>
              <p:nvPr/>
            </p:nvSpPr>
            <p:spPr>
              <a:xfrm>
                <a:off x="10974759" y="7839981"/>
                <a:ext cx="33257" cy="35793"/>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C9AC97E-09B1-4CA9-B03A-AAEED7DB25DF}"/>
                  </a:ext>
                </a:extLst>
              </p:cNvPr>
              <p:cNvSpPr/>
              <p:nvPr/>
            </p:nvSpPr>
            <p:spPr>
              <a:xfrm>
                <a:off x="11028069" y="7839981"/>
                <a:ext cx="35413" cy="33509"/>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17FFB8E-745F-4088-9E40-98949DE0514B}"/>
                  </a:ext>
                </a:extLst>
              </p:cNvPr>
              <p:cNvSpPr/>
              <p:nvPr/>
            </p:nvSpPr>
            <p:spPr>
              <a:xfrm>
                <a:off x="11325722" y="7660251"/>
                <a:ext cx="131116" cy="154344"/>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5ACD734-CCF9-4B19-AB4C-25C03365E6A5}"/>
                  </a:ext>
                </a:extLst>
              </p:cNvPr>
              <p:cNvSpPr/>
              <p:nvPr/>
            </p:nvSpPr>
            <p:spPr>
              <a:xfrm>
                <a:off x="11048506" y="7334679"/>
                <a:ext cx="419250" cy="21184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BAA6C73-DF7F-4463-8345-116E8BFD7632}"/>
                  </a:ext>
                </a:extLst>
              </p:cNvPr>
              <p:cNvSpPr/>
              <p:nvPr/>
            </p:nvSpPr>
            <p:spPr>
              <a:xfrm>
                <a:off x="11106387" y="7562389"/>
                <a:ext cx="136831" cy="172876"/>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7CD00AF-E48A-4655-AEC4-F90BDA8CFA29}"/>
                  </a:ext>
                </a:extLst>
              </p:cNvPr>
              <p:cNvSpPr/>
              <p:nvPr/>
            </p:nvSpPr>
            <p:spPr>
              <a:xfrm>
                <a:off x="11193297" y="7463512"/>
                <a:ext cx="73658" cy="75014"/>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8C10731-63D6-484B-8008-1916C2207FCA}"/>
                  </a:ext>
                </a:extLst>
              </p:cNvPr>
              <p:cNvSpPr/>
              <p:nvPr/>
            </p:nvSpPr>
            <p:spPr>
              <a:xfrm>
                <a:off x="11236617" y="7440411"/>
                <a:ext cx="174910" cy="245606"/>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3BD7363-1618-41D1-AB06-17FB2F62AE66}"/>
                  </a:ext>
                </a:extLst>
              </p:cNvPr>
              <p:cNvSpPr/>
              <p:nvPr/>
            </p:nvSpPr>
            <p:spPr>
              <a:xfrm>
                <a:off x="11410130" y="7377200"/>
                <a:ext cx="55720" cy="52929"/>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F8DFC3D-D292-4344-99A5-71B297545921}"/>
                  </a:ext>
                </a:extLst>
              </p:cNvPr>
              <p:cNvSpPr/>
              <p:nvPr/>
            </p:nvSpPr>
            <p:spPr>
              <a:xfrm>
                <a:off x="10912310" y="7486994"/>
                <a:ext cx="654071" cy="487278"/>
              </a:xfrm>
              <a:custGeom>
                <a:avLst/>
                <a:gdLst>
                  <a:gd name="connsiteX0" fmla="*/ 654071 w 654071"/>
                  <a:gd name="connsiteY0" fmla="*/ 0 h 487278"/>
                  <a:gd name="connsiteX1" fmla="*/ 627923 w 654071"/>
                  <a:gd name="connsiteY1" fmla="*/ 64353 h 487278"/>
                  <a:gd name="connsiteX2" fmla="*/ 615992 w 654071"/>
                  <a:gd name="connsiteY2" fmla="*/ 49121 h 487278"/>
                  <a:gd name="connsiteX3" fmla="*/ 240151 w 654071"/>
                  <a:gd name="connsiteY3" fmla="*/ 327095 h 487278"/>
                  <a:gd name="connsiteX4" fmla="*/ 206770 w 654071"/>
                  <a:gd name="connsiteY4" fmla="*/ 240783 h 487278"/>
                  <a:gd name="connsiteX5" fmla="*/ 193568 w 654071"/>
                  <a:gd name="connsiteY5" fmla="*/ 297266 h 487278"/>
                  <a:gd name="connsiteX6" fmla="*/ 160057 w 654071"/>
                  <a:gd name="connsiteY6" fmla="*/ 297266 h 487278"/>
                  <a:gd name="connsiteX7" fmla="*/ 145843 w 654071"/>
                  <a:gd name="connsiteY7" fmla="*/ 386497 h 487278"/>
                  <a:gd name="connsiteX8" fmla="*/ 98117 w 654071"/>
                  <a:gd name="connsiteY8" fmla="*/ 333187 h 487278"/>
                  <a:gd name="connsiteX9" fmla="*/ 85424 w 654071"/>
                  <a:gd name="connsiteY9" fmla="*/ 436887 h 487278"/>
                  <a:gd name="connsiteX10" fmla="*/ 16883 w 654071"/>
                  <a:gd name="connsiteY10" fmla="*/ 487278 h 487278"/>
                  <a:gd name="connsiteX11" fmla="*/ 0 w 654071"/>
                  <a:gd name="connsiteY11" fmla="*/ 464177 h 487278"/>
                  <a:gd name="connsiteX12" fmla="*/ 58513 w 654071"/>
                  <a:gd name="connsiteY12" fmla="*/ 421148 h 487278"/>
                  <a:gd name="connsiteX13" fmla="*/ 77302 w 654071"/>
                  <a:gd name="connsiteY13" fmla="*/ 267057 h 487278"/>
                  <a:gd name="connsiteX14" fmla="*/ 127057 w 654071"/>
                  <a:gd name="connsiteY14" fmla="*/ 322525 h 487278"/>
                  <a:gd name="connsiteX15" fmla="*/ 135688 w 654071"/>
                  <a:gd name="connsiteY15" fmla="*/ 268580 h 487278"/>
                  <a:gd name="connsiteX16" fmla="*/ 170847 w 654071"/>
                  <a:gd name="connsiteY16" fmla="*/ 268580 h 487278"/>
                  <a:gd name="connsiteX17" fmla="*/ 199788 w 654071"/>
                  <a:gd name="connsiteY17" fmla="*/ 143683 h 487278"/>
                  <a:gd name="connsiteX18" fmla="*/ 251958 w 654071"/>
                  <a:gd name="connsiteY18" fmla="*/ 278227 h 487278"/>
                  <a:gd name="connsiteX19" fmla="*/ 481572 w 654071"/>
                  <a:gd name="connsiteY19" fmla="*/ 110935 h 487278"/>
                  <a:gd name="connsiteX20" fmla="*/ 591496 w 654071"/>
                  <a:gd name="connsiteY20" fmla="*/ 31098 h 487278"/>
                  <a:gd name="connsiteX21" fmla="*/ 592128 w 654071"/>
                  <a:gd name="connsiteY21" fmla="*/ 31098 h 487278"/>
                  <a:gd name="connsiteX22" fmla="*/ 598474 w 654071"/>
                  <a:gd name="connsiteY22" fmla="*/ 26528 h 487278"/>
                  <a:gd name="connsiteX23" fmla="*/ 598220 w 654071"/>
                  <a:gd name="connsiteY23" fmla="*/ 26274 h 487278"/>
                  <a:gd name="connsiteX24" fmla="*/ 588068 w 654071"/>
                  <a:gd name="connsiteY24" fmla="*/ 13200 h 487278"/>
                  <a:gd name="connsiteX25" fmla="*/ 585273 w 654071"/>
                  <a:gd name="connsiteY25" fmla="*/ 9647 h 487278"/>
                  <a:gd name="connsiteX26" fmla="*/ 654071 w 654071"/>
                  <a:gd name="connsiteY26" fmla="*/ 0 h 4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4071" h="487278">
                    <a:moveTo>
                      <a:pt x="654071" y="0"/>
                    </a:moveTo>
                    <a:lnTo>
                      <a:pt x="627923" y="64353"/>
                    </a:lnTo>
                    <a:lnTo>
                      <a:pt x="615992" y="49121"/>
                    </a:lnTo>
                    <a:lnTo>
                      <a:pt x="240151" y="327095"/>
                    </a:lnTo>
                    <a:lnTo>
                      <a:pt x="206770" y="240783"/>
                    </a:lnTo>
                    <a:lnTo>
                      <a:pt x="193568" y="297266"/>
                    </a:lnTo>
                    <a:lnTo>
                      <a:pt x="160057" y="297266"/>
                    </a:lnTo>
                    <a:lnTo>
                      <a:pt x="145843" y="386497"/>
                    </a:lnTo>
                    <a:lnTo>
                      <a:pt x="98117" y="333187"/>
                    </a:lnTo>
                    <a:lnTo>
                      <a:pt x="85424" y="436887"/>
                    </a:lnTo>
                    <a:lnTo>
                      <a:pt x="16883" y="487278"/>
                    </a:lnTo>
                    <a:lnTo>
                      <a:pt x="0" y="464177"/>
                    </a:lnTo>
                    <a:lnTo>
                      <a:pt x="58513" y="421148"/>
                    </a:lnTo>
                    <a:lnTo>
                      <a:pt x="77302" y="267057"/>
                    </a:lnTo>
                    <a:lnTo>
                      <a:pt x="127057" y="322525"/>
                    </a:lnTo>
                    <a:lnTo>
                      <a:pt x="135688" y="268580"/>
                    </a:lnTo>
                    <a:lnTo>
                      <a:pt x="170847" y="268580"/>
                    </a:lnTo>
                    <a:lnTo>
                      <a:pt x="199788" y="143683"/>
                    </a:lnTo>
                    <a:lnTo>
                      <a:pt x="251958" y="278227"/>
                    </a:lnTo>
                    <a:lnTo>
                      <a:pt x="481572" y="110935"/>
                    </a:lnTo>
                    <a:lnTo>
                      <a:pt x="591496" y="31098"/>
                    </a:lnTo>
                    <a:lnTo>
                      <a:pt x="592128" y="31098"/>
                    </a:lnTo>
                    <a:lnTo>
                      <a:pt x="598474" y="26528"/>
                    </a:lnTo>
                    <a:lnTo>
                      <a:pt x="598220" y="26274"/>
                    </a:lnTo>
                    <a:lnTo>
                      <a:pt x="588068" y="13200"/>
                    </a:lnTo>
                    <a:lnTo>
                      <a:pt x="585273" y="9647"/>
                    </a:lnTo>
                    <a:lnTo>
                      <a:pt x="654071" y="0"/>
                    </a:lnTo>
                    <a:close/>
                  </a:path>
                </a:pathLst>
              </a:custGeom>
              <a:solidFill>
                <a:srgbClr val="457939"/>
              </a:solidFill>
              <a:ln w="3588" cap="flat">
                <a:noFill/>
                <a:prstDash val="solid"/>
                <a:miter/>
              </a:ln>
            </p:spPr>
            <p:txBody>
              <a:bodyPr rtlCol="0" anchor="ctr"/>
              <a:lstStyle/>
              <a:p>
                <a:endParaRPr lang="en-US"/>
              </a:p>
            </p:txBody>
          </p:sp>
        </p:gr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
        <p:nvSpPr>
          <p:cNvPr id="9" name="Rectangle 8">
            <a:extLst>
              <a:ext uri="{FF2B5EF4-FFF2-40B4-BE49-F238E27FC236}">
                <a16:creationId xmlns:a16="http://schemas.microsoft.com/office/drawing/2014/main" id="{38E2BA65-B736-4634-83DA-D078D40BFAFB}"/>
              </a:ext>
            </a:extLst>
          </p:cNvPr>
          <p:cNvSpPr/>
          <p:nvPr userDrawn="1"/>
        </p:nvSpPr>
        <p:spPr>
          <a:xfrm>
            <a:off x="0" y="3727438"/>
            <a:ext cx="2662237" cy="31305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729743" y="3727439"/>
            <a:ext cx="8139937" cy="2719174"/>
            <a:chOff x="729743" y="3727439"/>
            <a:chExt cx="8139937" cy="2719174"/>
          </a:xfrm>
        </p:grpSpPr>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https://x.com/TheNCII</a:t>
              </a:r>
              <a:br>
                <a:rPr lang="en-US" sz="2000"/>
              </a:br>
              <a:r>
                <a:rPr lang="en-US" sz="2000"/>
                <a:t>https://www.youtube.com/c/NationalCenteronIntensiveIntervention</a:t>
              </a:r>
            </a:p>
          </p:txBody>
        </p:sp>
      </p:grpSp>
      <p:sp>
        <p:nvSpPr>
          <p:cNvPr id="26" name="Cover Image with Instrux">
            <a:extLst>
              <a:ext uri="{FF2B5EF4-FFF2-40B4-BE49-F238E27FC236}">
                <a16:creationId xmlns:a16="http://schemas.microsoft.com/office/drawing/2014/main" id="{96A65C6C-556E-4405-9723-4F6273C93907}"/>
              </a:ext>
            </a:extLst>
          </p:cNvPr>
          <p:cNvSpPr>
            <a:spLocks noGrp="1"/>
          </p:cNvSpPr>
          <p:nvPr userDrawn="1">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a:t>For best results, crop and resize the cover picture to fit this placeholder (2.75” x 11.52”) prior to insertion.</a:t>
            </a:r>
            <a:br>
              <a:rPr lang="en-US"/>
            </a:br>
            <a:r>
              <a:rPr lang="en-US"/>
              <a:t>1. To insert or replace the cover image, hold down the shift key and right click on the orange rectangle. choose “Send to Back”. from the pop-up menu.</a:t>
            </a:r>
            <a:br>
              <a:rPr lang="en-US"/>
            </a:br>
            <a:r>
              <a:rPr lang="en-US"/>
              <a:t>2. Delete any existing image, then click the picture icon in the center of the empty picture placeholder.</a:t>
            </a:r>
            <a:br>
              <a:rPr lang="en-US"/>
            </a:br>
            <a:r>
              <a:rPr lang="en-US"/>
              <a:t>3. Navigate to the desired image in file explorer and double-click on it.</a:t>
            </a:r>
            <a:br>
              <a:rPr lang="en-US"/>
            </a:br>
            <a:r>
              <a:rPr lang="en-US"/>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userDrawn="1">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a:t> </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sp>
        <p:nvSpPr>
          <p:cNvPr id="19" name="Rectangle 18">
            <a:extLst>
              <a:ext uri="{FF2B5EF4-FFF2-40B4-BE49-F238E27FC236}">
                <a16:creationId xmlns:a16="http://schemas.microsoft.com/office/drawing/2014/main" id="{09809816-4573-485E-944E-C0823B8FF510}"/>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4" name="Group 3">
            <a:extLst>
              <a:ext uri="{FF2B5EF4-FFF2-40B4-BE49-F238E27FC236}">
                <a16:creationId xmlns:a16="http://schemas.microsoft.com/office/drawing/2014/main" id="{B6BA29CD-0960-FF7B-5A1B-0702EC4A8762}"/>
              </a:ext>
            </a:extLst>
          </p:cNvPr>
          <p:cNvGrpSpPr/>
          <p:nvPr userDrawn="1"/>
        </p:nvGrpSpPr>
        <p:grpSpPr>
          <a:xfrm>
            <a:off x="219586" y="3858491"/>
            <a:ext cx="956073" cy="1471695"/>
            <a:chOff x="219586" y="3858491"/>
            <a:chExt cx="956073" cy="1471695"/>
          </a:xfrm>
        </p:grpSpPr>
        <p:pic>
          <p:nvPicPr>
            <p:cNvPr id="6" name="Picture 5" descr="Graphical user interface&#10;&#10;Description automatically generated with medium confidence">
              <a:extLst>
                <a:ext uri="{FF2B5EF4-FFF2-40B4-BE49-F238E27FC236}">
                  <a16:creationId xmlns:a16="http://schemas.microsoft.com/office/drawing/2014/main" id="{E6C33F5B-D9C1-E2F9-650B-F6EEF88FA61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55216" r="88164" b="12403"/>
            <a:stretch/>
          </p:blipFill>
          <p:spPr>
            <a:xfrm>
              <a:off x="219586" y="3858491"/>
              <a:ext cx="956073" cy="1471695"/>
            </a:xfrm>
            <a:prstGeom prst="rect">
              <a:avLst/>
            </a:prstGeom>
          </p:spPr>
        </p:pic>
        <p:sp>
          <p:nvSpPr>
            <p:cNvPr id="8" name="Oval 7">
              <a:extLst>
                <a:ext uri="{FF2B5EF4-FFF2-40B4-BE49-F238E27FC236}">
                  <a16:creationId xmlns:a16="http://schemas.microsoft.com/office/drawing/2014/main" id="{1EBB18E3-D39C-ACB6-2A0B-6F2C0E8D9725}"/>
                </a:ext>
              </a:extLst>
            </p:cNvPr>
            <p:cNvSpPr/>
            <p:nvPr userDrawn="1"/>
          </p:nvSpPr>
          <p:spPr>
            <a:xfrm>
              <a:off x="612038" y="4580226"/>
              <a:ext cx="348269" cy="34826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10" name="Picture 9" descr="A blue circle with white x in it&#10;&#10;Description automatically generated">
              <a:extLst>
                <a:ext uri="{FF2B5EF4-FFF2-40B4-BE49-F238E27FC236}">
                  <a16:creationId xmlns:a16="http://schemas.microsoft.com/office/drawing/2014/main" id="{8EB1A9E7-B56A-670D-3D55-F4AA3C94C8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2727" y="4669127"/>
              <a:ext cx="186891" cy="186891"/>
            </a:xfrm>
            <a:prstGeom prst="rect">
              <a:avLst/>
            </a:prstGeom>
          </p:spPr>
        </p:pic>
      </p:grpSp>
    </p:spTree>
    <p:extLst>
      <p:ext uri="{BB962C8B-B14F-4D97-AF65-F5344CB8AC3E}">
        <p14:creationId xmlns:p14="http://schemas.microsoft.com/office/powerpoint/2010/main" val="2356578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65" name="Group 64">
            <a:extLst>
              <a:ext uri="{FF2B5EF4-FFF2-40B4-BE49-F238E27FC236}">
                <a16:creationId xmlns:a16="http://schemas.microsoft.com/office/drawing/2014/main" id="{FA687EDC-CDAA-4EFF-AE35-E8F30A63CD05}"/>
              </a:ext>
            </a:extLst>
          </p:cNvPr>
          <p:cNvGrpSpPr/>
          <p:nvPr userDrawn="1"/>
        </p:nvGrpSpPr>
        <p:grpSpPr>
          <a:xfrm>
            <a:off x="0" y="245565"/>
            <a:ext cx="12192000" cy="6537322"/>
            <a:chOff x="-1524" y="7624195"/>
            <a:chExt cx="12192000" cy="6537322"/>
          </a:xfrm>
        </p:grpSpPr>
        <p:sp>
          <p:nvSpPr>
            <p:cNvPr id="66" name="Rectangle 65">
              <a:extLst>
                <a:ext uri="{FF2B5EF4-FFF2-40B4-BE49-F238E27FC236}">
                  <a16:creationId xmlns:a16="http://schemas.microsoft.com/office/drawing/2014/main" id="{B60A7871-4221-4EE7-ACB8-87233E557690}"/>
                </a:ext>
              </a:extLst>
            </p:cNvPr>
            <p:cNvSpPr/>
            <p:nvPr userDrawn="1"/>
          </p:nvSpPr>
          <p:spPr>
            <a:xfrm>
              <a:off x="-1524" y="8462035"/>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67" name="Group 66">
              <a:extLst>
                <a:ext uri="{FF2B5EF4-FFF2-40B4-BE49-F238E27FC236}">
                  <a16:creationId xmlns:a16="http://schemas.microsoft.com/office/drawing/2014/main" id="{61ABFCCC-A069-48B7-B18C-368E26EC4CAE}"/>
                </a:ext>
              </a:extLst>
            </p:cNvPr>
            <p:cNvGrpSpPr/>
            <p:nvPr userDrawn="1"/>
          </p:nvGrpSpPr>
          <p:grpSpPr>
            <a:xfrm>
              <a:off x="11457051" y="10488477"/>
              <a:ext cx="733425" cy="488158"/>
              <a:chOff x="11458575" y="3120629"/>
              <a:chExt cx="733425" cy="488158"/>
            </a:xfrm>
          </p:grpSpPr>
          <p:sp>
            <p:nvSpPr>
              <p:cNvPr id="79" name="Rectangle 78">
                <a:extLst>
                  <a:ext uri="{FF2B5EF4-FFF2-40B4-BE49-F238E27FC236}">
                    <a16:creationId xmlns:a16="http://schemas.microsoft.com/office/drawing/2014/main" id="{E2384C9E-FD77-44D8-B6B2-2F0826F50CF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0" name="Rectangle 79">
                <a:extLst>
                  <a:ext uri="{FF2B5EF4-FFF2-40B4-BE49-F238E27FC236}">
                    <a16:creationId xmlns:a16="http://schemas.microsoft.com/office/drawing/2014/main" id="{16A91416-F31E-4363-B796-63550705B4AB}"/>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81" name="Straight Connector 80">
                <a:extLst>
                  <a:ext uri="{FF2B5EF4-FFF2-40B4-BE49-F238E27FC236}">
                    <a16:creationId xmlns:a16="http://schemas.microsoft.com/office/drawing/2014/main" id="{FAA53000-D864-4346-A246-702AD2609C76}"/>
                  </a:ext>
                </a:extLst>
              </p:cNvPr>
              <p:cNvCxnSpPr>
                <a:cxnSpLocks/>
                <a:stCxn id="80" idx="3"/>
                <a:endCxn id="79"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8" name="Picture 18">
              <a:extLst>
                <a:ext uri="{FF2B5EF4-FFF2-40B4-BE49-F238E27FC236}">
                  <a16:creationId xmlns:a16="http://schemas.microsoft.com/office/drawing/2014/main" id="{A172E2FA-31B7-4ACF-8E47-8C5AF44E52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4276" y="7624195"/>
              <a:ext cx="3383280" cy="578718"/>
            </a:xfrm>
            <a:prstGeom prst="rect">
              <a:avLst/>
            </a:prstGeom>
          </p:spPr>
        </p:pic>
        <p:grpSp>
          <p:nvGrpSpPr>
            <p:cNvPr id="69" name="Group 68">
              <a:extLst>
                <a:ext uri="{FF2B5EF4-FFF2-40B4-BE49-F238E27FC236}">
                  <a16:creationId xmlns:a16="http://schemas.microsoft.com/office/drawing/2014/main" id="{F1432039-20D4-41E7-AD56-7BD094DB3B5A}"/>
                </a:ext>
              </a:extLst>
            </p:cNvPr>
            <p:cNvGrpSpPr/>
            <p:nvPr userDrawn="1"/>
          </p:nvGrpSpPr>
          <p:grpSpPr>
            <a:xfrm>
              <a:off x="11578510" y="13688823"/>
              <a:ext cx="483394" cy="472694"/>
              <a:chOff x="10912310" y="7334679"/>
              <a:chExt cx="654071" cy="639593"/>
            </a:xfrm>
          </p:grpSpPr>
          <p:sp>
            <p:nvSpPr>
              <p:cNvPr id="70" name="Freeform: Shape 69">
                <a:extLst>
                  <a:ext uri="{FF2B5EF4-FFF2-40B4-BE49-F238E27FC236}">
                    <a16:creationId xmlns:a16="http://schemas.microsoft.com/office/drawing/2014/main" id="{C1E1BF27-3D22-40F2-BAA0-C329655DE7B8}"/>
                  </a:ext>
                </a:extLst>
              </p:cNvPr>
              <p:cNvSpPr/>
              <p:nvPr/>
            </p:nvSpPr>
            <p:spPr>
              <a:xfrm>
                <a:off x="10974759" y="7839981"/>
                <a:ext cx="33257" cy="35793"/>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2F860A5-3587-42D5-993F-A56672115100}"/>
                  </a:ext>
                </a:extLst>
              </p:cNvPr>
              <p:cNvSpPr/>
              <p:nvPr/>
            </p:nvSpPr>
            <p:spPr>
              <a:xfrm>
                <a:off x="11028069" y="7839981"/>
                <a:ext cx="35413" cy="33509"/>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F65D830-0E07-4B3C-89FA-0BC4A34BCEF7}"/>
                  </a:ext>
                </a:extLst>
              </p:cNvPr>
              <p:cNvSpPr/>
              <p:nvPr/>
            </p:nvSpPr>
            <p:spPr>
              <a:xfrm>
                <a:off x="11325722" y="7660251"/>
                <a:ext cx="131116" cy="154344"/>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45B29CF-4DBB-4E57-A2AB-9FA0F83C1A87}"/>
                  </a:ext>
                </a:extLst>
              </p:cNvPr>
              <p:cNvSpPr/>
              <p:nvPr/>
            </p:nvSpPr>
            <p:spPr>
              <a:xfrm>
                <a:off x="11048506" y="7334679"/>
                <a:ext cx="419250" cy="21184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5F9840F-C109-43F5-B2D5-7E7D416D5805}"/>
                  </a:ext>
                </a:extLst>
              </p:cNvPr>
              <p:cNvSpPr/>
              <p:nvPr/>
            </p:nvSpPr>
            <p:spPr>
              <a:xfrm>
                <a:off x="11106387" y="7562389"/>
                <a:ext cx="136831" cy="172876"/>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D3C80C8-BE42-450D-9E12-4CC50441C03D}"/>
                  </a:ext>
                </a:extLst>
              </p:cNvPr>
              <p:cNvSpPr/>
              <p:nvPr/>
            </p:nvSpPr>
            <p:spPr>
              <a:xfrm>
                <a:off x="11193297" y="7463512"/>
                <a:ext cx="73658" cy="75014"/>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6407E8D-BA88-4986-8AA2-24D10DC1A6FE}"/>
                  </a:ext>
                </a:extLst>
              </p:cNvPr>
              <p:cNvSpPr/>
              <p:nvPr/>
            </p:nvSpPr>
            <p:spPr>
              <a:xfrm>
                <a:off x="11236617" y="7440411"/>
                <a:ext cx="174910" cy="245606"/>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5D81387-8B5F-4845-A7AC-602AD1E487DC}"/>
                  </a:ext>
                </a:extLst>
              </p:cNvPr>
              <p:cNvSpPr/>
              <p:nvPr/>
            </p:nvSpPr>
            <p:spPr>
              <a:xfrm>
                <a:off x="11410130" y="7377200"/>
                <a:ext cx="55720" cy="52929"/>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B86AEB5-78C7-480A-81F4-62934BA8EB19}"/>
                  </a:ext>
                </a:extLst>
              </p:cNvPr>
              <p:cNvSpPr/>
              <p:nvPr/>
            </p:nvSpPr>
            <p:spPr>
              <a:xfrm>
                <a:off x="10912310" y="7486994"/>
                <a:ext cx="654071" cy="487278"/>
              </a:xfrm>
              <a:custGeom>
                <a:avLst/>
                <a:gdLst>
                  <a:gd name="connsiteX0" fmla="*/ 654071 w 654071"/>
                  <a:gd name="connsiteY0" fmla="*/ 0 h 487278"/>
                  <a:gd name="connsiteX1" fmla="*/ 627923 w 654071"/>
                  <a:gd name="connsiteY1" fmla="*/ 64353 h 487278"/>
                  <a:gd name="connsiteX2" fmla="*/ 615992 w 654071"/>
                  <a:gd name="connsiteY2" fmla="*/ 49121 h 487278"/>
                  <a:gd name="connsiteX3" fmla="*/ 240151 w 654071"/>
                  <a:gd name="connsiteY3" fmla="*/ 327095 h 487278"/>
                  <a:gd name="connsiteX4" fmla="*/ 206770 w 654071"/>
                  <a:gd name="connsiteY4" fmla="*/ 240783 h 487278"/>
                  <a:gd name="connsiteX5" fmla="*/ 193568 w 654071"/>
                  <a:gd name="connsiteY5" fmla="*/ 297266 h 487278"/>
                  <a:gd name="connsiteX6" fmla="*/ 160057 w 654071"/>
                  <a:gd name="connsiteY6" fmla="*/ 297266 h 487278"/>
                  <a:gd name="connsiteX7" fmla="*/ 145843 w 654071"/>
                  <a:gd name="connsiteY7" fmla="*/ 386497 h 487278"/>
                  <a:gd name="connsiteX8" fmla="*/ 98117 w 654071"/>
                  <a:gd name="connsiteY8" fmla="*/ 333187 h 487278"/>
                  <a:gd name="connsiteX9" fmla="*/ 85424 w 654071"/>
                  <a:gd name="connsiteY9" fmla="*/ 436887 h 487278"/>
                  <a:gd name="connsiteX10" fmla="*/ 16883 w 654071"/>
                  <a:gd name="connsiteY10" fmla="*/ 487278 h 487278"/>
                  <a:gd name="connsiteX11" fmla="*/ 0 w 654071"/>
                  <a:gd name="connsiteY11" fmla="*/ 464177 h 487278"/>
                  <a:gd name="connsiteX12" fmla="*/ 58513 w 654071"/>
                  <a:gd name="connsiteY12" fmla="*/ 421148 h 487278"/>
                  <a:gd name="connsiteX13" fmla="*/ 77302 w 654071"/>
                  <a:gd name="connsiteY13" fmla="*/ 267057 h 487278"/>
                  <a:gd name="connsiteX14" fmla="*/ 127057 w 654071"/>
                  <a:gd name="connsiteY14" fmla="*/ 322525 h 487278"/>
                  <a:gd name="connsiteX15" fmla="*/ 135688 w 654071"/>
                  <a:gd name="connsiteY15" fmla="*/ 268580 h 487278"/>
                  <a:gd name="connsiteX16" fmla="*/ 170847 w 654071"/>
                  <a:gd name="connsiteY16" fmla="*/ 268580 h 487278"/>
                  <a:gd name="connsiteX17" fmla="*/ 199788 w 654071"/>
                  <a:gd name="connsiteY17" fmla="*/ 143683 h 487278"/>
                  <a:gd name="connsiteX18" fmla="*/ 251958 w 654071"/>
                  <a:gd name="connsiteY18" fmla="*/ 278227 h 487278"/>
                  <a:gd name="connsiteX19" fmla="*/ 481572 w 654071"/>
                  <a:gd name="connsiteY19" fmla="*/ 110935 h 487278"/>
                  <a:gd name="connsiteX20" fmla="*/ 591496 w 654071"/>
                  <a:gd name="connsiteY20" fmla="*/ 31098 h 487278"/>
                  <a:gd name="connsiteX21" fmla="*/ 592128 w 654071"/>
                  <a:gd name="connsiteY21" fmla="*/ 31098 h 487278"/>
                  <a:gd name="connsiteX22" fmla="*/ 598474 w 654071"/>
                  <a:gd name="connsiteY22" fmla="*/ 26528 h 487278"/>
                  <a:gd name="connsiteX23" fmla="*/ 598220 w 654071"/>
                  <a:gd name="connsiteY23" fmla="*/ 26274 h 487278"/>
                  <a:gd name="connsiteX24" fmla="*/ 588068 w 654071"/>
                  <a:gd name="connsiteY24" fmla="*/ 13200 h 487278"/>
                  <a:gd name="connsiteX25" fmla="*/ 585273 w 654071"/>
                  <a:gd name="connsiteY25" fmla="*/ 9647 h 487278"/>
                  <a:gd name="connsiteX26" fmla="*/ 654071 w 654071"/>
                  <a:gd name="connsiteY26" fmla="*/ 0 h 4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4071" h="487278">
                    <a:moveTo>
                      <a:pt x="654071" y="0"/>
                    </a:moveTo>
                    <a:lnTo>
                      <a:pt x="627923" y="64353"/>
                    </a:lnTo>
                    <a:lnTo>
                      <a:pt x="615992" y="49121"/>
                    </a:lnTo>
                    <a:lnTo>
                      <a:pt x="240151" y="327095"/>
                    </a:lnTo>
                    <a:lnTo>
                      <a:pt x="206770" y="240783"/>
                    </a:lnTo>
                    <a:lnTo>
                      <a:pt x="193568" y="297266"/>
                    </a:lnTo>
                    <a:lnTo>
                      <a:pt x="160057" y="297266"/>
                    </a:lnTo>
                    <a:lnTo>
                      <a:pt x="145843" y="386497"/>
                    </a:lnTo>
                    <a:lnTo>
                      <a:pt x="98117" y="333187"/>
                    </a:lnTo>
                    <a:lnTo>
                      <a:pt x="85424" y="436887"/>
                    </a:lnTo>
                    <a:lnTo>
                      <a:pt x="16883" y="487278"/>
                    </a:lnTo>
                    <a:lnTo>
                      <a:pt x="0" y="464177"/>
                    </a:lnTo>
                    <a:lnTo>
                      <a:pt x="58513" y="421148"/>
                    </a:lnTo>
                    <a:lnTo>
                      <a:pt x="77302" y="267057"/>
                    </a:lnTo>
                    <a:lnTo>
                      <a:pt x="127057" y="322525"/>
                    </a:lnTo>
                    <a:lnTo>
                      <a:pt x="135688" y="268580"/>
                    </a:lnTo>
                    <a:lnTo>
                      <a:pt x="170847" y="268580"/>
                    </a:lnTo>
                    <a:lnTo>
                      <a:pt x="199788" y="143683"/>
                    </a:lnTo>
                    <a:lnTo>
                      <a:pt x="251958" y="278227"/>
                    </a:lnTo>
                    <a:lnTo>
                      <a:pt x="481572" y="110935"/>
                    </a:lnTo>
                    <a:lnTo>
                      <a:pt x="591496" y="31098"/>
                    </a:lnTo>
                    <a:lnTo>
                      <a:pt x="592128" y="31098"/>
                    </a:lnTo>
                    <a:lnTo>
                      <a:pt x="598474" y="26528"/>
                    </a:lnTo>
                    <a:lnTo>
                      <a:pt x="598220" y="26274"/>
                    </a:lnTo>
                    <a:lnTo>
                      <a:pt x="588068" y="13200"/>
                    </a:lnTo>
                    <a:lnTo>
                      <a:pt x="585273" y="9647"/>
                    </a:lnTo>
                    <a:lnTo>
                      <a:pt x="654071" y="0"/>
                    </a:lnTo>
                    <a:close/>
                  </a:path>
                </a:pathLst>
              </a:custGeom>
              <a:solidFill>
                <a:srgbClr val="457939"/>
              </a:solidFill>
              <a:ln w="3588" cap="flat">
                <a:noFill/>
                <a:prstDash val="solid"/>
                <a:miter/>
              </a:ln>
            </p:spPr>
            <p:txBody>
              <a:bodyPr rtlCol="0" anchor="ctr"/>
              <a:lstStyle/>
              <a:p>
                <a:endParaRPr lang="en-US"/>
              </a:p>
            </p:txBody>
          </p:sp>
        </p:grpSp>
      </p:grpSp>
      <p:pic>
        <p:nvPicPr>
          <p:cNvPr id="82" name="Picture 81" descr="Logo, company name&#10;&#10;Description automatically generated">
            <a:extLst>
              <a:ext uri="{FF2B5EF4-FFF2-40B4-BE49-F238E27FC236}">
                <a16:creationId xmlns:a16="http://schemas.microsoft.com/office/drawing/2014/main" id="{082A32F4-D25E-462E-9C7F-E41ACDC84A26}"/>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7743" y="5572744"/>
            <a:ext cx="887411" cy="887411"/>
          </a:xfrm>
          <a:prstGeom prst="rect">
            <a:avLst/>
          </a:prstGeom>
        </p:spPr>
      </p:pic>
      <p:sp>
        <p:nvSpPr>
          <p:cNvPr id="83" name="Rectangle 82">
            <a:extLst>
              <a:ext uri="{FF2B5EF4-FFF2-40B4-BE49-F238E27FC236}">
                <a16:creationId xmlns:a16="http://schemas.microsoft.com/office/drawing/2014/main" id="{6EF8F296-42A6-4239-A1DB-0F516A17FF3A}"/>
              </a:ext>
            </a:extLst>
          </p:cNvPr>
          <p:cNvSpPr/>
          <p:nvPr userDrawn="1"/>
        </p:nvSpPr>
        <p:spPr>
          <a:xfrm>
            <a:off x="1524" y="3727439"/>
            <a:ext cx="2662237" cy="31305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85" name="Group 84">
            <a:extLst>
              <a:ext uri="{FF2B5EF4-FFF2-40B4-BE49-F238E27FC236}">
                <a16:creationId xmlns:a16="http://schemas.microsoft.com/office/drawing/2014/main" id="{9F26B865-3E94-4B5A-AE58-EF0233CC3A81}"/>
              </a:ext>
            </a:extLst>
          </p:cNvPr>
          <p:cNvGrpSpPr/>
          <p:nvPr userDrawn="1"/>
        </p:nvGrpSpPr>
        <p:grpSpPr>
          <a:xfrm>
            <a:off x="731267" y="3727440"/>
            <a:ext cx="8139937" cy="2719174"/>
            <a:chOff x="729743" y="3727439"/>
            <a:chExt cx="8139937" cy="2719174"/>
          </a:xfrm>
        </p:grpSpPr>
        <p:grpSp>
          <p:nvGrpSpPr>
            <p:cNvPr id="86" name="AIR Footer">
              <a:extLst>
                <a:ext uri="{FF2B5EF4-FFF2-40B4-BE49-F238E27FC236}">
                  <a16:creationId xmlns:a16="http://schemas.microsoft.com/office/drawing/2014/main" id="{D91E3B4D-C773-4F17-A36B-09F5BA97EB7A}"/>
                </a:ext>
              </a:extLst>
            </p:cNvPr>
            <p:cNvGrpSpPr>
              <a:grpSpLocks noChangeAspect="1"/>
            </p:cNvGrpSpPr>
            <p:nvPr userDrawn="1"/>
          </p:nvGrpSpPr>
          <p:grpSpPr>
            <a:xfrm>
              <a:off x="729743" y="5669373"/>
              <a:ext cx="1737427" cy="777240"/>
              <a:chOff x="635038" y="5962985"/>
              <a:chExt cx="2559490" cy="1144991"/>
            </a:xfrm>
          </p:grpSpPr>
          <p:pic>
            <p:nvPicPr>
              <p:cNvPr id="89" name="Picture 88" descr="Logo of the American Institutes for Research | Advancing Evidence. Improving Lives.">
                <a:extLst>
                  <a:ext uri="{FF2B5EF4-FFF2-40B4-BE49-F238E27FC236}">
                    <a16:creationId xmlns:a16="http://schemas.microsoft.com/office/drawing/2014/main" id="{219DC479-7FFD-45E6-8AEA-C7C8BDA4E94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90" name="Straight Connector 89">
                <a:extLst>
                  <a:ext uri="{FF2B5EF4-FFF2-40B4-BE49-F238E27FC236}">
                    <a16:creationId xmlns:a16="http://schemas.microsoft.com/office/drawing/2014/main" id="{B322CFD8-C504-4029-B05B-B1CE67980A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87" name="Picture 86">
              <a:extLst>
                <a:ext uri="{FF2B5EF4-FFF2-40B4-BE49-F238E27FC236}">
                  <a16:creationId xmlns:a16="http://schemas.microsoft.com/office/drawing/2014/main" id="{9382B9ED-F84E-4E69-8DD7-FCF02C34BE6B}"/>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88" name="TextBox 87">
              <a:extLst>
                <a:ext uri="{FF2B5EF4-FFF2-40B4-BE49-F238E27FC236}">
                  <a16:creationId xmlns:a16="http://schemas.microsoft.com/office/drawing/2014/main" id="{4D32EDE4-BA67-4AF5-8DC3-9F7C424D442B}"/>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https://x.com/TheNCII</a:t>
              </a:r>
              <a:br>
                <a:rPr lang="en-US" sz="2000"/>
              </a:br>
              <a:r>
                <a:rPr lang="en-US" sz="2000"/>
                <a:t>https://www.youtube.com/c/NationalCenteronIntensiveIntervention</a:t>
              </a:r>
            </a:p>
          </p:txBody>
        </p:sp>
      </p:grpSp>
      <p:sp>
        <p:nvSpPr>
          <p:cNvPr id="93" name="Slide Number Placeholder 4">
            <a:extLst>
              <a:ext uri="{FF2B5EF4-FFF2-40B4-BE49-F238E27FC236}">
                <a16:creationId xmlns:a16="http://schemas.microsoft.com/office/drawing/2014/main" id="{12962A33-5C52-4FE2-9389-3234764DD9B9}"/>
              </a:ext>
            </a:extLst>
          </p:cNvPr>
          <p:cNvSpPr txBox="1">
            <a:spLocks/>
          </p:cNvSpPr>
          <p:nvPr userDrawn="1"/>
        </p:nvSpPr>
        <p:spPr>
          <a:xfrm>
            <a:off x="11736324" y="6704113"/>
            <a:ext cx="157094"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a:t>
            </a:fld>
            <a:endParaRPr lang="en-US"/>
          </a:p>
        </p:txBody>
      </p:sp>
      <p:grpSp>
        <p:nvGrpSpPr>
          <p:cNvPr id="12" name="Group 11">
            <a:extLst>
              <a:ext uri="{FF2B5EF4-FFF2-40B4-BE49-F238E27FC236}">
                <a16:creationId xmlns:a16="http://schemas.microsoft.com/office/drawing/2014/main" id="{3F285D1B-3A52-809D-794E-C3E7B4BD2679}"/>
              </a:ext>
            </a:extLst>
          </p:cNvPr>
          <p:cNvGrpSpPr/>
          <p:nvPr userDrawn="1"/>
        </p:nvGrpSpPr>
        <p:grpSpPr>
          <a:xfrm>
            <a:off x="219586" y="3858491"/>
            <a:ext cx="956073" cy="1471695"/>
            <a:chOff x="219586" y="3858491"/>
            <a:chExt cx="956073" cy="1471695"/>
          </a:xfrm>
        </p:grpSpPr>
        <p:pic>
          <p:nvPicPr>
            <p:cNvPr id="84" name="Picture 83" descr="Graphical user interface&#10;&#10;Description automatically generated with medium confidence">
              <a:extLst>
                <a:ext uri="{FF2B5EF4-FFF2-40B4-BE49-F238E27FC236}">
                  <a16:creationId xmlns:a16="http://schemas.microsoft.com/office/drawing/2014/main" id="{8CD3334A-F85D-45CC-8401-7CAE2526766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55216" r="88164" b="12403"/>
            <a:stretch/>
          </p:blipFill>
          <p:spPr>
            <a:xfrm>
              <a:off x="219586" y="3858491"/>
              <a:ext cx="956073" cy="1471695"/>
            </a:xfrm>
            <a:prstGeom prst="rect">
              <a:avLst/>
            </a:prstGeom>
          </p:spPr>
        </p:pic>
        <p:sp>
          <p:nvSpPr>
            <p:cNvPr id="10" name="Oval 9">
              <a:extLst>
                <a:ext uri="{FF2B5EF4-FFF2-40B4-BE49-F238E27FC236}">
                  <a16:creationId xmlns:a16="http://schemas.microsoft.com/office/drawing/2014/main" id="{05A2C506-1374-5042-1129-315D5D38B738}"/>
                </a:ext>
              </a:extLst>
            </p:cNvPr>
            <p:cNvSpPr/>
            <p:nvPr userDrawn="1"/>
          </p:nvSpPr>
          <p:spPr>
            <a:xfrm>
              <a:off x="612038" y="4580226"/>
              <a:ext cx="348269" cy="34826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7" name="Picture 6" descr="A blue circle with white x in it&#10;&#10;Description automatically generated">
              <a:extLst>
                <a:ext uri="{FF2B5EF4-FFF2-40B4-BE49-F238E27FC236}">
                  <a16:creationId xmlns:a16="http://schemas.microsoft.com/office/drawing/2014/main" id="{9195720B-4013-6099-AD07-C9978E1607D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2727" y="4669127"/>
              <a:ext cx="186891" cy="186891"/>
            </a:xfrm>
            <a:prstGeom prst="rect">
              <a:avLst/>
            </a:prstGeom>
          </p:spPr>
        </p:pic>
      </p:grpSp>
    </p:spTree>
    <p:extLst>
      <p:ext uri="{BB962C8B-B14F-4D97-AF65-F5344CB8AC3E}">
        <p14:creationId xmlns:p14="http://schemas.microsoft.com/office/powerpoint/2010/main" val="362309741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4258626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77764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18749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68150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415289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137789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10.png"/><Relationship Id="rId3" Type="http://schemas.openxmlformats.org/officeDocument/2006/relationships/slideLayout" Target="../slideLayouts/slideLayout48.xml"/><Relationship Id="rId21" Type="http://schemas.openxmlformats.org/officeDocument/2006/relationships/image" Target="../media/image13.sv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1.sv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822B6F7E-2C23-47F7-A37A-808508168CFA}"/>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04925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 id="2147483701" r:id="rId40"/>
    <p:sldLayoutId id="2147483702" r:id="rId41"/>
    <p:sldLayoutId id="2147483703" r:id="rId42"/>
    <p:sldLayoutId id="2147483704" r:id="rId43"/>
    <p:sldLayoutId id="2147483705" r:id="rId44"/>
    <p:sldLayoutId id="2147483706" r:id="rId45"/>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13CE76B-C5E1-4BA1-BDDE-F899FD7C1D41}"/>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57200" y="6121048"/>
            <a:ext cx="2171700" cy="371475"/>
          </a:xfrm>
          <a:prstGeom prst="rect">
            <a:avLst/>
          </a:prstGeom>
        </p:spPr>
      </p:pic>
      <p:pic>
        <p:nvPicPr>
          <p:cNvPr id="8" name="Graphic 7">
            <a:extLst>
              <a:ext uri="{FF2B5EF4-FFF2-40B4-BE49-F238E27FC236}">
                <a16:creationId xmlns:a16="http://schemas.microsoft.com/office/drawing/2014/main" id="{A18342B1-1625-431D-B074-3491184A9186}"/>
              </a:ext>
            </a:extLst>
          </p:cNvPr>
          <p:cNvPicPr>
            <a:picLocks noChangeAspect="1"/>
          </p:cNvPicPr>
          <p:nvPr userDrawn="1"/>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71734" t="76602" r="-5" b="16959"/>
          <a:stretch/>
        </p:blipFill>
        <p:spPr>
          <a:xfrm>
            <a:off x="0" y="5974044"/>
            <a:ext cx="12192000" cy="888619"/>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2701094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2">
          <p15:clr>
            <a:srgbClr val="F26B43"/>
          </p15:clr>
        </p15:guide>
        <p15:guide id="4" pos="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hyperlink" Target="https://intensiveintervention.org/resource/overview-academic-goal-settin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charts.intensiveintervention.org/chart/progress-monitoring"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51.jpeg"/><Relationship Id="rId5" Type="http://schemas.openxmlformats.org/officeDocument/2006/relationships/image" Target="../media/image47.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hyperlink" Target="https://intensiveintervention.org/resource/high-quality-academic-IEP-goals"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8" Type="http://schemas.openxmlformats.org/officeDocument/2006/relationships/hyperlink" Target="https://view.officeapps.live.com/op/view.aspx?src=https%3A%2F%2Fintensiveintervention.org%2Fsites%2Fdefault%2Ffiles%2FStudent%2520Progress%2520Monitoring%2520Tool.xlsx&amp;wdOrigin=BROWSELINK" TargetMode="External"/><Relationship Id="rId3" Type="http://schemas.openxmlformats.org/officeDocument/2006/relationships/hyperlink" Target="https://intensiveintervention.org/sites/default/files/Student_Intervention_Plan_508.pdf" TargetMode="External"/><Relationship Id="rId7" Type="http://schemas.openxmlformats.org/officeDocument/2006/relationships/hyperlink" Target="https://intensiveintervention.org/sites/default/files/DataFidelity_Final508.pdf"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hyperlink" Target="https://intensiveintervention.org/sites/default/files/NCII-SetAcademicIEPGoals508.pdf" TargetMode="External"/><Relationship Id="rId5" Type="http://schemas.openxmlformats.org/officeDocument/2006/relationships/hyperlink" Target="https://charts.intensiveintervention.org/aprogressmonitoring" TargetMode="External"/><Relationship Id="rId4" Type="http://schemas.openxmlformats.org/officeDocument/2006/relationships/hyperlink" Target="https://intensiveintervention.org/sites/default/files/resources/tools-tips/academic_goal_setting_handout.pdf" TargetMode="External"/><Relationship Id="rId9" Type="http://schemas.openxmlformats.org/officeDocument/2006/relationships/hyperlink" Target="https://promotingprogress.org/training/what-why-measurable-annual-goal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5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Placeholder 59">
            <a:extLst>
              <a:ext uri="{FF2B5EF4-FFF2-40B4-BE49-F238E27FC236}">
                <a16:creationId xmlns:a16="http://schemas.microsoft.com/office/drawing/2014/main" id="{73EA9E01-8DD4-4EBF-A5E1-CF5122EF1DD6}"/>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cstate="screen">
            <a:extLst>
              <a:ext uri="{28A0092B-C50C-407E-A947-70E740481C1C}">
                <a14:useLocalDpi xmlns:a14="http://schemas.microsoft.com/office/drawing/2010/main"/>
              </a:ext>
            </a:extLst>
          </a:blip>
          <a:srcRect/>
          <a:stretch/>
        </p:blipFill>
        <p:spPr>
          <a:xfrm>
            <a:off x="729742" y="1096962"/>
            <a:ext cx="10533888" cy="2514600"/>
          </a:xfrm>
        </p:spPr>
      </p:pic>
      <p:sp>
        <p:nvSpPr>
          <p:cNvPr id="62" name="Title 61">
            <a:extLst>
              <a:ext uri="{FF2B5EF4-FFF2-40B4-BE49-F238E27FC236}">
                <a16:creationId xmlns:a16="http://schemas.microsoft.com/office/drawing/2014/main" id="{30D096CF-ACE5-48B7-ABF4-6B442946BA45}"/>
              </a:ext>
            </a:extLst>
          </p:cNvPr>
          <p:cNvSpPr>
            <a:spLocks noGrp="1"/>
          </p:cNvSpPr>
          <p:nvPr>
            <p:ph type="title"/>
          </p:nvPr>
        </p:nvSpPr>
        <p:spPr>
          <a:xfrm>
            <a:off x="729742" y="3938820"/>
            <a:ext cx="10515600" cy="2308324"/>
          </a:xfrm>
        </p:spPr>
        <p:txBody>
          <a:bodyPr/>
          <a:lstStyle/>
          <a:p>
            <a:r>
              <a:rPr lang="en-US"/>
              <a:t>Academic Progress Monitoring in Intensive Intervention: Part 3</a:t>
            </a:r>
            <a:br>
              <a:rPr lang="en-US"/>
            </a:br>
            <a:endParaRPr lang="en-US"/>
          </a:p>
        </p:txBody>
      </p:sp>
      <p:sp>
        <p:nvSpPr>
          <p:cNvPr id="2" name="Subtitle 4">
            <a:extLst>
              <a:ext uri="{FF2B5EF4-FFF2-40B4-BE49-F238E27FC236}">
                <a16:creationId xmlns:a16="http://schemas.microsoft.com/office/drawing/2014/main" id="{3B1F6AB5-6012-2310-42FA-BEA157168831}"/>
              </a:ext>
            </a:extLst>
          </p:cNvPr>
          <p:cNvSpPr>
            <a:spLocks noGrp="1"/>
          </p:cNvSpPr>
          <p:nvPr>
            <p:ph type="subTitle" idx="1"/>
          </p:nvPr>
        </p:nvSpPr>
        <p:spPr>
          <a:xfrm>
            <a:off x="729742" y="5440084"/>
            <a:ext cx="10515600" cy="569387"/>
          </a:xfrm>
        </p:spPr>
        <p:txBody>
          <a:bodyPr/>
          <a:lstStyle/>
          <a:p>
            <a:r>
              <a:rPr lang="en-US"/>
              <a:t>Establishing Baseline and Setting Goals</a:t>
            </a:r>
          </a:p>
        </p:txBody>
      </p:sp>
      <p:pic>
        <p:nvPicPr>
          <p:cNvPr id="7" name="Picture 6">
            <a:extLst>
              <a:ext uri="{FF2B5EF4-FFF2-40B4-BE49-F238E27FC236}">
                <a16:creationId xmlns:a16="http://schemas.microsoft.com/office/drawing/2014/main" id="{FF496485-19B2-E5F6-21EC-20093AC981E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9742" y="1098701"/>
            <a:ext cx="5119265" cy="2512861"/>
          </a:xfrm>
          <a:prstGeom prst="rect">
            <a:avLst/>
          </a:prstGeom>
        </p:spPr>
      </p:pic>
      <p:pic>
        <p:nvPicPr>
          <p:cNvPr id="9" name="Picture 8">
            <a:extLst>
              <a:ext uri="{FF2B5EF4-FFF2-40B4-BE49-F238E27FC236}">
                <a16:creationId xmlns:a16="http://schemas.microsoft.com/office/drawing/2014/main" id="{55034554-4F2C-6CC8-6E94-D79D3B92E78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49007" y="1070840"/>
            <a:ext cx="5414623" cy="2549332"/>
          </a:xfrm>
          <a:prstGeom prst="rect">
            <a:avLst/>
          </a:prstGeom>
        </p:spPr>
      </p:pic>
      <p:sp>
        <p:nvSpPr>
          <p:cNvPr id="4" name="Text Placeholder 3">
            <a:extLst>
              <a:ext uri="{FF2B5EF4-FFF2-40B4-BE49-F238E27FC236}">
                <a16:creationId xmlns:a16="http://schemas.microsoft.com/office/drawing/2014/main" id="{2A043837-ABBB-17E9-5FDE-704B45A2E34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6904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1063-B34A-003C-B99F-470E935CFCDA}"/>
              </a:ext>
            </a:extLst>
          </p:cNvPr>
          <p:cNvSpPr>
            <a:spLocks noGrp="1"/>
          </p:cNvSpPr>
          <p:nvPr>
            <p:ph type="title"/>
          </p:nvPr>
        </p:nvSpPr>
        <p:spPr/>
        <p:txBody>
          <a:bodyPr/>
          <a:lstStyle/>
          <a:p>
            <a:r>
              <a:rPr lang="en-US"/>
              <a:t>Setting Academic Goals for Progress Monitoring</a:t>
            </a:r>
          </a:p>
        </p:txBody>
      </p:sp>
      <p:pic>
        <p:nvPicPr>
          <p:cNvPr id="3" name="Picture 2">
            <a:extLst>
              <a:ext uri="{FF2B5EF4-FFF2-40B4-BE49-F238E27FC236}">
                <a16:creationId xmlns:a16="http://schemas.microsoft.com/office/drawing/2014/main" id="{F17A4DA9-7519-F87E-5E0C-C3178D01EF4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5397716" y="2353498"/>
            <a:ext cx="1393391" cy="15296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08A3038-04BA-52C0-5F87-C31B0EF70D81}"/>
              </a:ext>
              <a:ext uri="{C183D7F6-B498-43B3-948B-1728B52AA6E4}">
                <adec:decorative xmlns:adec="http://schemas.microsoft.com/office/drawing/2017/decorative" val="1"/>
              </a:ext>
            </a:extLst>
          </p:cNvPr>
          <p:cNvSpPr/>
          <p:nvPr/>
        </p:nvSpPr>
        <p:spPr>
          <a:xfrm>
            <a:off x="602268" y="4125998"/>
            <a:ext cx="3280378"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A9B1BF72-2C18-4D5F-404E-61B02D016F81}"/>
              </a:ext>
            </a:extLst>
          </p:cNvPr>
          <p:cNvSpPr txBox="1"/>
          <p:nvPr/>
        </p:nvSpPr>
        <p:spPr>
          <a:xfrm>
            <a:off x="602268" y="4125998"/>
            <a:ext cx="3280378"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0" i="0" kern="1200"/>
              <a:t>Establish Baseline Performance</a:t>
            </a:r>
            <a:endParaRPr lang="en-US" sz="2300" kern="1200"/>
          </a:p>
        </p:txBody>
      </p:sp>
      <p:sp>
        <p:nvSpPr>
          <p:cNvPr id="9" name="Rectangle 8">
            <a:extLst>
              <a:ext uri="{FF2B5EF4-FFF2-40B4-BE49-F238E27FC236}">
                <a16:creationId xmlns:a16="http://schemas.microsoft.com/office/drawing/2014/main" id="{DAA65444-7165-59A7-D790-A05F14AEA29E}"/>
              </a:ext>
              <a:ext uri="{C183D7F6-B498-43B3-948B-1728B52AA6E4}">
                <adec:decorative xmlns:adec="http://schemas.microsoft.com/office/drawing/2017/decorative" val="1"/>
              </a:ext>
            </a:extLst>
          </p:cNvPr>
          <p:cNvSpPr/>
          <p:nvPr/>
        </p:nvSpPr>
        <p:spPr>
          <a:xfrm>
            <a:off x="4454223" y="4125998"/>
            <a:ext cx="3280378"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7456FE09-284A-82BD-84FB-8B335B037602}"/>
              </a:ext>
            </a:extLst>
          </p:cNvPr>
          <p:cNvSpPr txBox="1"/>
          <p:nvPr/>
        </p:nvSpPr>
        <p:spPr>
          <a:xfrm>
            <a:off x="4454223" y="4125998"/>
            <a:ext cx="3280378"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0" i="0" kern="1200"/>
              <a:t>Choose a Goal-Setting Strategy</a:t>
            </a:r>
            <a:endParaRPr lang="en-US" sz="2300" kern="1200"/>
          </a:p>
        </p:txBody>
      </p:sp>
      <p:sp>
        <p:nvSpPr>
          <p:cNvPr id="14" name="Rectangle 13">
            <a:extLst>
              <a:ext uri="{FF2B5EF4-FFF2-40B4-BE49-F238E27FC236}">
                <a16:creationId xmlns:a16="http://schemas.microsoft.com/office/drawing/2014/main" id="{3956CFA5-3A2F-C8FC-CFA3-2BAA5917715A}"/>
              </a:ext>
              <a:ext uri="{C183D7F6-B498-43B3-948B-1728B52AA6E4}">
                <adec:decorative xmlns:adec="http://schemas.microsoft.com/office/drawing/2017/decorative" val="1"/>
              </a:ext>
            </a:extLst>
          </p:cNvPr>
          <p:cNvSpPr/>
          <p:nvPr/>
        </p:nvSpPr>
        <p:spPr>
          <a:xfrm>
            <a:off x="8309354" y="4125998"/>
            <a:ext cx="3280378"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1768BE38-4C9E-A11C-81FC-30C2D36C89CC}"/>
              </a:ext>
            </a:extLst>
          </p:cNvPr>
          <p:cNvSpPr txBox="1"/>
          <p:nvPr/>
        </p:nvSpPr>
        <p:spPr>
          <a:xfrm>
            <a:off x="8309354" y="4125998"/>
            <a:ext cx="3280378"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b="0" i="0" kern="1200"/>
              <a:t>Write a Measurable Goal</a:t>
            </a:r>
            <a:endParaRPr lang="en-US" sz="2300" kern="1200"/>
          </a:p>
        </p:txBody>
      </p:sp>
      <p:pic>
        <p:nvPicPr>
          <p:cNvPr id="1026" name="Picture 2">
            <a:extLst>
              <a:ext uri="{FF2B5EF4-FFF2-40B4-BE49-F238E27FC236}">
                <a16:creationId xmlns:a16="http://schemas.microsoft.com/office/drawing/2014/main" id="{97BFE8E3-183B-E250-6E31-EB2C726A56C0}"/>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44643" y="2719914"/>
            <a:ext cx="22098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DD6133-31C8-2AB3-24A9-293382A5296B}"/>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4981" y="2750973"/>
            <a:ext cx="1571506" cy="1375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81E448A-3E7E-D797-75A1-5E0A67D25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391110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45EF5-C8BD-B8A4-F0C0-30AD6B3B98EA}"/>
              </a:ext>
            </a:extLst>
          </p:cNvPr>
          <p:cNvSpPr>
            <a:spLocks noGrp="1"/>
          </p:cNvSpPr>
          <p:nvPr>
            <p:ph type="title"/>
          </p:nvPr>
        </p:nvSpPr>
        <p:spPr/>
        <p:txBody>
          <a:bodyPr/>
          <a:lstStyle/>
          <a:p>
            <a:r>
              <a:rPr lang="en-US"/>
              <a:t>Establishing Baseline Performance</a:t>
            </a:r>
          </a:p>
        </p:txBody>
      </p:sp>
      <p:sp>
        <p:nvSpPr>
          <p:cNvPr id="4" name="Slide Number Placeholder 3">
            <a:extLst>
              <a:ext uri="{FF2B5EF4-FFF2-40B4-BE49-F238E27FC236}">
                <a16:creationId xmlns:a16="http://schemas.microsoft.com/office/drawing/2014/main" id="{90382BE1-DE9E-369D-7E4E-0B3AED46A3EB}"/>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11</a:t>
            </a:fld>
            <a:endParaRPr lang="en-US">
              <a:solidFill>
                <a:srgbClr val="1F497D">
                  <a:lumMod val="75000"/>
                </a:srgbClr>
              </a:solidFill>
            </a:endParaRPr>
          </a:p>
        </p:txBody>
      </p:sp>
    </p:spTree>
    <p:extLst>
      <p:ext uri="{BB962C8B-B14F-4D97-AF65-F5344CB8AC3E}">
        <p14:creationId xmlns:p14="http://schemas.microsoft.com/office/powerpoint/2010/main" val="329605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Meet Andrew</a:t>
            </a:r>
          </a:p>
        </p:txBody>
      </p:sp>
      <p:sp>
        <p:nvSpPr>
          <p:cNvPr id="2" name="Content Placeholder 1"/>
          <p:cNvSpPr>
            <a:spLocks noGrp="1"/>
          </p:cNvSpPr>
          <p:nvPr>
            <p:ph sz="quarter" idx="15"/>
          </p:nvPr>
        </p:nvSpPr>
        <p:spPr>
          <a:xfrm>
            <a:off x="457200" y="1371600"/>
            <a:ext cx="6963508" cy="4343400"/>
          </a:xfrm>
        </p:spPr>
        <p:txBody>
          <a:bodyPr>
            <a:normAutofit fontScale="92500"/>
          </a:bodyPr>
          <a:lstStyle/>
          <a:p>
            <a:pPr marL="0" indent="0">
              <a:buNone/>
            </a:pPr>
            <a:r>
              <a:rPr lang="en-US" sz="2800"/>
              <a:t>Now we’ll review a case example to help us learn how to set a goal. Let’s meet Andrew:</a:t>
            </a:r>
          </a:p>
          <a:p>
            <a:pPr>
              <a:spcBef>
                <a:spcPts val="600"/>
              </a:spcBef>
            </a:pPr>
            <a:r>
              <a:rPr lang="en-US" sz="2800"/>
              <a:t>Andrew is in second grade, has a learning disability with eligibility in basic reading, and struggles with decoding.</a:t>
            </a:r>
          </a:p>
          <a:p>
            <a:pPr>
              <a:spcBef>
                <a:spcPts val="600"/>
              </a:spcBef>
            </a:pPr>
            <a:r>
              <a:rPr lang="en-US" sz="2800"/>
              <a:t>Throughout this training, we will help establish a baseline, use each goal-setting strategy, and write a measurable goal for Andrew.</a:t>
            </a:r>
          </a:p>
          <a:p>
            <a:pPr marL="0" indent="0">
              <a:buNone/>
            </a:pPr>
            <a:endParaRPr lang="en-US"/>
          </a:p>
          <a:p>
            <a:endParaRPr lang="en-US"/>
          </a:p>
        </p:txBody>
      </p:sp>
      <p:sp>
        <p:nvSpPr>
          <p:cNvPr id="9" name="Text Placeholder 8">
            <a:extLst>
              <a:ext uri="{FF2B5EF4-FFF2-40B4-BE49-F238E27FC236}">
                <a16:creationId xmlns:a16="http://schemas.microsoft.com/office/drawing/2014/main" id="{780E1240-6DC1-CDA6-E603-2090E2C9C2CB}"/>
              </a:ext>
            </a:extLst>
          </p:cNvPr>
          <p:cNvSpPr>
            <a:spLocks noGrp="1"/>
          </p:cNvSpPr>
          <p:nvPr>
            <p:ph type="body" sz="quarter" idx="13"/>
          </p:nvPr>
        </p:nvSpPr>
        <p:spPr/>
        <p:txBody>
          <a:bodyPr/>
          <a:lstStyle/>
          <a:p>
            <a:endParaRPr lang="en-US"/>
          </a:p>
        </p:txBody>
      </p:sp>
      <p:pic>
        <p:nvPicPr>
          <p:cNvPr id="3074" name="Picture 2">
            <a:extLst>
              <a:ext uri="{FF2B5EF4-FFF2-40B4-BE49-F238E27FC236}">
                <a16:creationId xmlns:a16="http://schemas.microsoft.com/office/drawing/2014/main" id="{7DB3DCBE-338D-1897-8114-0F7E93F32EF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52718" y="1333500"/>
            <a:ext cx="4429836" cy="4429836"/>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518CF0D5-15FB-9F11-8342-3E75C11E30CB}"/>
              </a:ext>
            </a:extLst>
          </p:cNvPr>
          <p:cNvSpPr>
            <a:spLocks noGrp="1"/>
          </p:cNvSpPr>
          <p:nvPr>
            <p:ph type="sldNum" sz="quarter" idx="14"/>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384126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39B1-5F74-7DC4-A71C-21C12D96F3E4}"/>
              </a:ext>
            </a:extLst>
          </p:cNvPr>
          <p:cNvSpPr>
            <a:spLocks noGrp="1"/>
          </p:cNvSpPr>
          <p:nvPr>
            <p:ph type="title"/>
          </p:nvPr>
        </p:nvSpPr>
        <p:spPr/>
        <p:txBody>
          <a:bodyPr/>
          <a:lstStyle/>
          <a:p>
            <a:r>
              <a:rPr lang="en-US"/>
              <a:t>How to Establish the Baseline</a:t>
            </a:r>
          </a:p>
        </p:txBody>
      </p:sp>
      <p:sp>
        <p:nvSpPr>
          <p:cNvPr id="6" name="Content Placeholder 5">
            <a:extLst>
              <a:ext uri="{FF2B5EF4-FFF2-40B4-BE49-F238E27FC236}">
                <a16:creationId xmlns:a16="http://schemas.microsoft.com/office/drawing/2014/main" id="{417E3E35-DD2F-4E05-BF34-9A5FA8866EA2}"/>
              </a:ext>
            </a:extLst>
          </p:cNvPr>
          <p:cNvSpPr txBox="1">
            <a:spLocks/>
          </p:cNvSpPr>
          <p:nvPr/>
        </p:nvSpPr>
        <p:spPr>
          <a:xfrm>
            <a:off x="457200" y="1349601"/>
            <a:ext cx="5147744" cy="4626929"/>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r>
              <a:rPr kumimoji="0" lang="en-US" sz="2600" b="1" i="0" u="none" strike="noStrike" kern="1200" cap="none" spc="0" normalizeH="0" baseline="0" noProof="0">
                <a:ln>
                  <a:noFill/>
                </a:ln>
                <a:solidFill>
                  <a:srgbClr val="262626"/>
                </a:solidFill>
                <a:effectLst/>
                <a:uLnTx/>
                <a:uFillTx/>
                <a:latin typeface="Calibri"/>
                <a:cs typeface="Calibri"/>
              </a:rPr>
              <a:t>Baseline: </a:t>
            </a:r>
            <a:r>
              <a:rPr kumimoji="0" lang="en-US" sz="2600" b="0" i="0" u="none" strike="noStrike" kern="1200" cap="none" spc="0" normalizeH="0" baseline="0" noProof="0">
                <a:ln>
                  <a:noFill/>
                </a:ln>
                <a:solidFill>
                  <a:srgbClr val="262626"/>
                </a:solidFill>
                <a:effectLst/>
                <a:uLnTx/>
                <a:uFillTx/>
                <a:latin typeface="Calibri"/>
                <a:cs typeface="Calibri"/>
              </a:rPr>
              <a:t>the student’s initial performance on the target academic skill.</a:t>
            </a:r>
          </a:p>
          <a:p>
            <a:pPr marL="320040" marR="0" lvl="0" indent="-320040" algn="l" defTabSz="685800" rtl="0" eaLnBrk="1" fontAlgn="auto" latinLnBrk="0" hangingPunct="1">
              <a:lnSpc>
                <a:spcPct val="125000"/>
              </a:lnSpc>
              <a:spcBef>
                <a:spcPts val="1200"/>
              </a:spcBef>
              <a:spcAft>
                <a:spcPts val="0"/>
              </a:spcAft>
              <a:buClr>
                <a:srgbClr val="C25131"/>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262626"/>
                </a:solidFill>
                <a:effectLst/>
                <a:uLnTx/>
                <a:uFillTx/>
                <a:latin typeface="Calibri"/>
                <a:cs typeface="Calibri"/>
              </a:rPr>
              <a:t>For students with disabilities, baseline data should be part of their present levels statement.</a:t>
            </a:r>
          </a:p>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endParaRPr kumimoji="0" lang="en-US" sz="2600" b="0" i="0" u="none" strike="noStrike" kern="1200" cap="none" spc="0" normalizeH="0" baseline="0" noProof="0">
              <a:ln>
                <a:noFill/>
              </a:ln>
              <a:solidFill>
                <a:srgbClr val="262626"/>
              </a:solidFill>
              <a:effectLst/>
              <a:uLnTx/>
              <a:uFillTx/>
              <a:latin typeface="Calibri"/>
              <a:cs typeface="Calibri"/>
            </a:endParaRPr>
          </a:p>
        </p:txBody>
      </p:sp>
      <p:pic>
        <p:nvPicPr>
          <p:cNvPr id="3" name="Picture 2" descr="Kids getting ready to run a race">
            <a:extLst>
              <a:ext uri="{FF2B5EF4-FFF2-40B4-BE49-F238E27FC236}">
                <a16:creationId xmlns:a16="http://schemas.microsoft.com/office/drawing/2014/main" id="{ED053B94-1C33-48CF-8683-FBE9D4A98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1" y="1333500"/>
            <a:ext cx="5638800" cy="3759200"/>
          </a:xfrm>
          <a:prstGeom prst="rect">
            <a:avLst/>
          </a:prstGeom>
        </p:spPr>
      </p:pic>
      <p:pic>
        <p:nvPicPr>
          <p:cNvPr id="9" name="Picture 6">
            <a:extLst>
              <a:ext uri="{FF2B5EF4-FFF2-40B4-BE49-F238E27FC236}">
                <a16:creationId xmlns:a16="http://schemas.microsoft.com/office/drawing/2014/main" id="{89CD1FC1-C32B-2EFE-5748-A08B916E2AFF}"/>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9441"/>
            <a:ext cx="1174710" cy="10278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77F50C-9F98-8EB1-82BF-244542A4D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256454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3DA0-2A76-9365-5FB0-B5087BF669FE}"/>
              </a:ext>
            </a:extLst>
          </p:cNvPr>
          <p:cNvSpPr>
            <a:spLocks noGrp="1"/>
          </p:cNvSpPr>
          <p:nvPr>
            <p:ph type="title"/>
          </p:nvPr>
        </p:nvSpPr>
        <p:spPr/>
        <p:txBody>
          <a:bodyPr/>
          <a:lstStyle/>
          <a:p>
            <a:r>
              <a:rPr lang="en-US"/>
              <a:t>How to Establish the Baseline 2</a:t>
            </a:r>
          </a:p>
        </p:txBody>
      </p:sp>
      <p:sp>
        <p:nvSpPr>
          <p:cNvPr id="6" name="Content Placeholder 5">
            <a:extLst>
              <a:ext uri="{FF2B5EF4-FFF2-40B4-BE49-F238E27FC236}">
                <a16:creationId xmlns:a16="http://schemas.microsoft.com/office/drawing/2014/main" id="{C98A9427-16EB-B23A-53AC-0C02E6C98B9F}"/>
              </a:ext>
            </a:extLst>
          </p:cNvPr>
          <p:cNvSpPr txBox="1">
            <a:spLocks noGrp="1"/>
          </p:cNvSpPr>
          <p:nvPr>
            <p:ph sz="quarter" idx="14"/>
          </p:nvPr>
        </p:nvSpPr>
        <p:spPr>
          <a:xfrm>
            <a:off x="457200" y="1333500"/>
            <a:ext cx="11274425" cy="4381500"/>
          </a:xfrm>
          <a:prstGeom prst="rect">
            <a:avLst/>
          </a:prstGeom>
          <a:ln>
            <a:noFill/>
          </a:ln>
        </p:spPr>
        <p:txBody>
          <a:bodyPr vert="horz" lIns="0" tIns="0" rIns="0" bIns="0" rtlCol="0" anchor="t">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Baseline scores should be established using the </a:t>
            </a:r>
            <a:r>
              <a:rPr lang="en-US" i="1"/>
              <a:t>same</a:t>
            </a:r>
            <a:r>
              <a:rPr lang="en-US"/>
              <a:t> tool used to collect progress monitoring data.</a:t>
            </a:r>
          </a:p>
          <a:p>
            <a:r>
              <a:rPr lang="en-US"/>
              <a:t>Two options:</a:t>
            </a:r>
          </a:p>
          <a:p>
            <a:endParaRPr lang="en-US"/>
          </a:p>
          <a:p>
            <a:pPr marL="0" indent="0">
              <a:buNone/>
            </a:pPr>
            <a:endParaRPr lang="en-US"/>
          </a:p>
        </p:txBody>
      </p:sp>
      <p:sp>
        <p:nvSpPr>
          <p:cNvPr id="3" name="Content Placeholder 5">
            <a:extLst>
              <a:ext uri="{FF2B5EF4-FFF2-40B4-BE49-F238E27FC236}">
                <a16:creationId xmlns:a16="http://schemas.microsoft.com/office/drawing/2014/main" id="{C0A6B0ED-A0BC-FF53-2922-E5AA88CC015D}"/>
              </a:ext>
            </a:extLst>
          </p:cNvPr>
          <p:cNvSpPr txBox="1">
            <a:spLocks/>
          </p:cNvSpPr>
          <p:nvPr/>
        </p:nvSpPr>
        <p:spPr>
          <a:xfrm>
            <a:off x="2106386" y="2715985"/>
            <a:ext cx="9598104" cy="4343400"/>
          </a:xfrm>
          <a:prstGeom prst="rect">
            <a:avLst/>
          </a:prstGeom>
          <a:ln>
            <a:noFill/>
          </a:ln>
        </p:spPr>
        <p:txBody>
          <a:bodyPr vert="horz" lIns="0" tIns="0" rIns="0" bIns="0" rtlCol="0" anchor="t">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34390" lvl="1" indent="-514350">
              <a:buFont typeface="+mj-lt"/>
              <a:buAutoNum type="arabicPeriod"/>
            </a:pPr>
            <a:endParaRPr lang="en-US"/>
          </a:p>
          <a:p>
            <a:pPr marL="834390" lvl="1" indent="-514350">
              <a:buFont typeface="+mj-lt"/>
              <a:buAutoNum type="arabicPeriod"/>
            </a:pPr>
            <a:r>
              <a:rPr lang="en-US"/>
              <a:t>Identify the student’s score from universal screening and use that score as the baseline.</a:t>
            </a:r>
          </a:p>
          <a:p>
            <a:pPr marL="834390" lvl="1" indent="-514350">
              <a:buAutoNum type="arabicPeriod"/>
            </a:pPr>
            <a:r>
              <a:rPr lang="en-US"/>
              <a:t>Baseline scores should be established using alternate forms of the </a:t>
            </a:r>
            <a:r>
              <a:rPr lang="en-US" i="1"/>
              <a:t>same</a:t>
            </a:r>
            <a:r>
              <a:rPr lang="en-US"/>
              <a:t> tool used to collect progress monitoring data. Administer three progress monitoring probes and select the median score. </a:t>
            </a:r>
          </a:p>
          <a:p>
            <a:pPr marL="0" indent="0">
              <a:buFont typeface="Wingdings" panose="05000000000000000000" pitchFamily="2" charset="2"/>
              <a:buNone/>
            </a:pPr>
            <a:endParaRPr lang="en-US"/>
          </a:p>
        </p:txBody>
      </p:sp>
      <p:pic>
        <p:nvPicPr>
          <p:cNvPr id="12" name="Picture 6">
            <a:extLst>
              <a:ext uri="{FF2B5EF4-FFF2-40B4-BE49-F238E27FC236}">
                <a16:creationId xmlns:a16="http://schemas.microsoft.com/office/drawing/2014/main" id="{3289F261-27FE-62D3-F035-661A55369ECF}"/>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441"/>
            <a:ext cx="1174710" cy="1027839"/>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a:extLst>
              <a:ext uri="{FF2B5EF4-FFF2-40B4-BE49-F238E27FC236}">
                <a16:creationId xmlns:a16="http://schemas.microsoft.com/office/drawing/2014/main" id="{59BF4646-76B5-7C95-6E51-961E59523D29}"/>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1863" y="3192036"/>
            <a:ext cx="624523" cy="8001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a:extLst>
              <a:ext uri="{FF2B5EF4-FFF2-40B4-BE49-F238E27FC236}">
                <a16:creationId xmlns:a16="http://schemas.microsoft.com/office/drawing/2014/main" id="{C12F636D-9622-9F96-250F-13DDFE01A45B}"/>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46200" y="4468187"/>
            <a:ext cx="933410" cy="4667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B88FE30-4BE1-4166-0FF3-208D298346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100639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5412-CD7B-B9FE-9249-13DA7DBA6FFD}"/>
              </a:ext>
            </a:extLst>
          </p:cNvPr>
          <p:cNvSpPr>
            <a:spLocks noGrp="1"/>
          </p:cNvSpPr>
          <p:nvPr>
            <p:ph type="title"/>
          </p:nvPr>
        </p:nvSpPr>
        <p:spPr/>
        <p:txBody>
          <a:bodyPr/>
          <a:lstStyle/>
          <a:p>
            <a:r>
              <a:rPr lang="en-US"/>
              <a:t>Establishing a Baseline: Option 1</a:t>
            </a:r>
          </a:p>
        </p:txBody>
      </p:sp>
      <p:sp>
        <p:nvSpPr>
          <p:cNvPr id="6" name="Content Placeholder 5">
            <a:extLst>
              <a:ext uri="{FF2B5EF4-FFF2-40B4-BE49-F238E27FC236}">
                <a16:creationId xmlns:a16="http://schemas.microsoft.com/office/drawing/2014/main" id="{35C4CAE5-C2A5-06FC-4EAF-AB4F37D21C5C}"/>
              </a:ext>
            </a:extLst>
          </p:cNvPr>
          <p:cNvSpPr txBox="1">
            <a:spLocks noGrp="1"/>
          </p:cNvSpPr>
          <p:nvPr>
            <p:ph sz="quarter" idx="14"/>
          </p:nvPr>
        </p:nvSpPr>
        <p:spPr>
          <a:xfrm>
            <a:off x="457200" y="1333500"/>
            <a:ext cx="6260123" cy="4711700"/>
          </a:xfrm>
          <a:prstGeom prst="rect">
            <a:avLst/>
          </a:prstGeom>
          <a:ln>
            <a:noFill/>
          </a:ln>
        </p:spPr>
        <p:txBody>
          <a:bodyPr vert="horz" lIns="0" tIns="0" rIns="0" bIns="0" rtlCol="0">
            <a:normAutofit fontScale="85000" lnSpcReduction="20000"/>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Use the score from the most recent universal screening administration as the baseline.</a:t>
            </a:r>
          </a:p>
          <a:p>
            <a:pPr>
              <a:spcBef>
                <a:spcPts val="1200"/>
              </a:spcBef>
            </a:pPr>
            <a:r>
              <a:rPr lang="en-US"/>
              <a:t>Use this option </a:t>
            </a:r>
            <a:r>
              <a:rPr lang="en-US" i="1"/>
              <a:t>only if </a:t>
            </a:r>
            <a:r>
              <a:rPr lang="en-US"/>
              <a:t>the following criteria are met:</a:t>
            </a:r>
          </a:p>
          <a:p>
            <a:pPr lvl="1"/>
            <a:r>
              <a:rPr lang="en-US"/>
              <a:t>The tools used for screening and progress monitoring are the same.</a:t>
            </a:r>
          </a:p>
          <a:p>
            <a:pPr lvl="1"/>
            <a:r>
              <a:rPr lang="en-US"/>
              <a:t>The baseline is established immediately after a screening administration.</a:t>
            </a:r>
          </a:p>
          <a:p>
            <a:pPr lvl="1"/>
            <a:r>
              <a:rPr lang="en-US"/>
              <a:t>The grade-level screening measure is appropriate and likely to detect change given the student’s current level of functioning. For students well below grade level, grade-level measures are not sufficiently sensitive to change.</a:t>
            </a:r>
          </a:p>
          <a:p>
            <a:endParaRPr lang="en-US"/>
          </a:p>
        </p:txBody>
      </p:sp>
      <p:pic>
        <p:nvPicPr>
          <p:cNvPr id="8" name="Picture 7" descr="a teacher looking at a graph">
            <a:extLst>
              <a:ext uri="{FF2B5EF4-FFF2-40B4-BE49-F238E27FC236}">
                <a16:creationId xmlns:a16="http://schemas.microsoft.com/office/drawing/2014/main" id="{9A3AD51B-A8CD-F909-2299-76D9A3CE2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5525" y="1333500"/>
            <a:ext cx="4857751" cy="3238500"/>
          </a:xfrm>
          <a:prstGeom prst="rect">
            <a:avLst/>
          </a:prstGeom>
        </p:spPr>
      </p:pic>
      <p:pic>
        <p:nvPicPr>
          <p:cNvPr id="4" name="Picture 6">
            <a:extLst>
              <a:ext uri="{FF2B5EF4-FFF2-40B4-BE49-F238E27FC236}">
                <a16:creationId xmlns:a16="http://schemas.microsoft.com/office/drawing/2014/main" id="{69B29D31-F9BE-DF51-D09A-CD1B230C2942}"/>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9441"/>
            <a:ext cx="1174710" cy="1027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10466DA-1E7A-65F7-0BE8-847767A93C7B}"/>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11847" y="297180"/>
            <a:ext cx="624523" cy="8001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F06B0B0-63AA-39DC-E3F5-33952B34B3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375425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5F00-9C01-41B2-CD9E-1DC840573DDD}"/>
              </a:ext>
            </a:extLst>
          </p:cNvPr>
          <p:cNvSpPr>
            <a:spLocks noGrp="1"/>
          </p:cNvSpPr>
          <p:nvPr>
            <p:ph type="title"/>
          </p:nvPr>
        </p:nvSpPr>
        <p:spPr/>
        <p:txBody>
          <a:bodyPr/>
          <a:lstStyle/>
          <a:p>
            <a:r>
              <a:rPr lang="en-US"/>
              <a:t>Establishing Baseline: Option 2</a:t>
            </a:r>
          </a:p>
        </p:txBody>
      </p:sp>
      <p:sp>
        <p:nvSpPr>
          <p:cNvPr id="6" name="Content Placeholder 5">
            <a:extLst>
              <a:ext uri="{FF2B5EF4-FFF2-40B4-BE49-F238E27FC236}">
                <a16:creationId xmlns:a16="http://schemas.microsoft.com/office/drawing/2014/main" id="{30D637F7-346A-B926-05F0-F76CBEF8872C}"/>
              </a:ext>
            </a:extLst>
          </p:cNvPr>
          <p:cNvSpPr txBox="1">
            <a:spLocks noGrp="1"/>
          </p:cNvSpPr>
          <p:nvPr>
            <p:ph sz="quarter" idx="14"/>
          </p:nvPr>
        </p:nvSpPr>
        <p:spPr>
          <a:xfrm>
            <a:off x="457200" y="1333500"/>
            <a:ext cx="6213231" cy="4343400"/>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t>Administer three progress monitoring probes and use the median score.</a:t>
            </a:r>
          </a:p>
          <a:p>
            <a:pPr>
              <a:spcBef>
                <a:spcPts val="1200"/>
              </a:spcBef>
            </a:pPr>
            <a:r>
              <a:rPr lang="en-US" sz="2400"/>
              <a:t>Use this option if the following criteria are met:</a:t>
            </a:r>
          </a:p>
          <a:p>
            <a:pPr lvl="1"/>
            <a:r>
              <a:rPr lang="en-US" sz="2400"/>
              <a:t>The tools used for screening and progress monitoring are </a:t>
            </a:r>
            <a:r>
              <a:rPr lang="en-US" sz="2400" i="1"/>
              <a:t>not</a:t>
            </a:r>
            <a:r>
              <a:rPr lang="en-US" sz="2400"/>
              <a:t> the same.</a:t>
            </a:r>
          </a:p>
          <a:p>
            <a:pPr lvl="1"/>
            <a:r>
              <a:rPr lang="en-US" sz="2400"/>
              <a:t>The baseline is not being established immediately after a screening administration.</a:t>
            </a:r>
          </a:p>
        </p:txBody>
      </p:sp>
      <p:pic>
        <p:nvPicPr>
          <p:cNvPr id="7" name="Picture 6" descr="A student writing in a notebook">
            <a:extLst>
              <a:ext uri="{FF2B5EF4-FFF2-40B4-BE49-F238E27FC236}">
                <a16:creationId xmlns:a16="http://schemas.microsoft.com/office/drawing/2014/main" id="{530A2DCA-77AC-6B2B-68D1-F94C83E137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604" y="1333500"/>
            <a:ext cx="4859147" cy="3226777"/>
          </a:xfrm>
          <a:prstGeom prst="rect">
            <a:avLst/>
          </a:prstGeom>
        </p:spPr>
      </p:pic>
      <p:pic>
        <p:nvPicPr>
          <p:cNvPr id="3" name="Picture 6">
            <a:extLst>
              <a:ext uri="{FF2B5EF4-FFF2-40B4-BE49-F238E27FC236}">
                <a16:creationId xmlns:a16="http://schemas.microsoft.com/office/drawing/2014/main" id="{FC27F263-DFE9-8076-7EBE-35A82917BAB5}"/>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9441"/>
            <a:ext cx="1174710" cy="10278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D1A463A7-EEC5-BA22-E533-A9635A4EFD1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73515" y="350007"/>
            <a:ext cx="933410" cy="466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8BBFD68-CE3D-B4D1-8495-025191120931}"/>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D465A47-7827-34B1-6385-49655A82DC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357074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C41E-EA98-5FF3-3F7A-E70D74801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2A462-B485-C811-816C-7585A6AD2449}"/>
              </a:ext>
            </a:extLst>
          </p:cNvPr>
          <p:cNvSpPr>
            <a:spLocks noGrp="1"/>
          </p:cNvSpPr>
          <p:nvPr>
            <p:ph type="title"/>
          </p:nvPr>
        </p:nvSpPr>
        <p:spPr/>
        <p:txBody>
          <a:bodyPr/>
          <a:lstStyle/>
          <a:p>
            <a:r>
              <a:rPr lang="en-US"/>
              <a:t>Establishing Baseline: Option 2 Example</a:t>
            </a:r>
          </a:p>
        </p:txBody>
      </p:sp>
      <p:sp>
        <p:nvSpPr>
          <p:cNvPr id="14" name="TextBox 13">
            <a:extLst>
              <a:ext uri="{FF2B5EF4-FFF2-40B4-BE49-F238E27FC236}">
                <a16:creationId xmlns:a16="http://schemas.microsoft.com/office/drawing/2014/main" id="{408B0A69-6210-E9D6-3FA6-5F9842C5144B}"/>
              </a:ext>
            </a:extLst>
          </p:cNvPr>
          <p:cNvSpPr txBox="1"/>
          <p:nvPr/>
        </p:nvSpPr>
        <p:spPr>
          <a:xfrm>
            <a:off x="1327354" y="1176139"/>
            <a:ext cx="32333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83 words—2 errors</a:t>
            </a:r>
          </a:p>
        </p:txBody>
      </p:sp>
      <p:pic>
        <p:nvPicPr>
          <p:cNvPr id="9" name="Picture 8" descr="An example reading passage with red markings indicating where a student missed a word. For this passage, a student read 83 words with 2 errors. ">
            <a:extLst>
              <a:ext uri="{FF2B5EF4-FFF2-40B4-BE49-F238E27FC236}">
                <a16:creationId xmlns:a16="http://schemas.microsoft.com/office/drawing/2014/main" id="{DB8C463C-C2A8-CA77-7AE6-5114AF5D12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0064" y="1707387"/>
            <a:ext cx="2332316" cy="3112536"/>
          </a:xfrm>
          <a:prstGeom prst="rect">
            <a:avLst/>
          </a:prstGeom>
          <a:ln>
            <a:solidFill>
              <a:schemeClr val="tx1"/>
            </a:solidFill>
          </a:ln>
        </p:spPr>
      </p:pic>
      <p:sp>
        <p:nvSpPr>
          <p:cNvPr id="21" name="TextBox 20">
            <a:extLst>
              <a:ext uri="{FF2B5EF4-FFF2-40B4-BE49-F238E27FC236}">
                <a16:creationId xmlns:a16="http://schemas.microsoft.com/office/drawing/2014/main" id="{863DB446-FE6C-41B5-99E4-92E43B44513E}"/>
              </a:ext>
            </a:extLst>
          </p:cNvPr>
          <p:cNvSpPr txBox="1"/>
          <p:nvPr/>
        </p:nvSpPr>
        <p:spPr>
          <a:xfrm>
            <a:off x="1727056" y="4827439"/>
            <a:ext cx="24338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81 </a:t>
            </a:r>
            <a:r>
              <a:rPr lang="en-US" sz="2400">
                <a:solidFill>
                  <a:srgbClr val="262626"/>
                </a:solidFill>
                <a:latin typeface="Calibri"/>
              </a:rPr>
              <a:t>cwpm</a:t>
            </a:r>
            <a:endParaRPr kumimoji="0" lang="en-US" sz="2400" b="0" i="0" u="none" strike="noStrike" kern="1200" cap="none" spc="0" normalizeH="0" baseline="0" noProof="0">
              <a:ln>
                <a:noFill/>
              </a:ln>
              <a:solidFill>
                <a:srgbClr val="262626"/>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43711447-5392-D706-A5DA-57F3D6DB730C}"/>
              </a:ext>
            </a:extLst>
          </p:cNvPr>
          <p:cNvSpPr txBox="1"/>
          <p:nvPr/>
        </p:nvSpPr>
        <p:spPr>
          <a:xfrm>
            <a:off x="4734655" y="1177535"/>
            <a:ext cx="27211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72 words—6 errors</a:t>
            </a:r>
          </a:p>
        </p:txBody>
      </p:sp>
      <p:pic>
        <p:nvPicPr>
          <p:cNvPr id="11" name="Picture 10" descr="An example reading passage with red markings indicating where a student missed a word. For this passage, a student read 72 words with 6 errors. ">
            <a:extLst>
              <a:ext uri="{FF2B5EF4-FFF2-40B4-BE49-F238E27FC236}">
                <a16:creationId xmlns:a16="http://schemas.microsoft.com/office/drawing/2014/main" id="{34B9854F-D055-3644-36CE-DFEDCF810F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3277" y="1697353"/>
            <a:ext cx="2319482" cy="3123852"/>
          </a:xfrm>
          <a:prstGeom prst="rect">
            <a:avLst/>
          </a:prstGeom>
          <a:ln>
            <a:solidFill>
              <a:schemeClr val="tx1"/>
            </a:solidFill>
          </a:ln>
        </p:spPr>
      </p:pic>
      <p:sp>
        <p:nvSpPr>
          <p:cNvPr id="22" name="TextBox 21">
            <a:extLst>
              <a:ext uri="{FF2B5EF4-FFF2-40B4-BE49-F238E27FC236}">
                <a16:creationId xmlns:a16="http://schemas.microsoft.com/office/drawing/2014/main" id="{6638AC33-0BFB-1E87-AAF3-924312F448E3}"/>
              </a:ext>
            </a:extLst>
          </p:cNvPr>
          <p:cNvSpPr txBox="1"/>
          <p:nvPr/>
        </p:nvSpPr>
        <p:spPr>
          <a:xfrm>
            <a:off x="4924581" y="4827439"/>
            <a:ext cx="24338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66 </a:t>
            </a:r>
            <a:r>
              <a:rPr lang="en-US" sz="2400">
                <a:solidFill>
                  <a:srgbClr val="262626"/>
                </a:solidFill>
                <a:latin typeface="Calibri"/>
              </a:rPr>
              <a:t>cwpm</a:t>
            </a:r>
            <a:endParaRPr kumimoji="0" lang="en-US" sz="2400" b="0" i="0" u="none" strike="noStrike" kern="1200" cap="none" spc="0" normalizeH="0" baseline="0" noProof="0">
              <a:ln>
                <a:noFill/>
              </a:ln>
              <a:solidFill>
                <a:srgbClr val="262626"/>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9A9D4B4D-4C81-C3E3-6A22-C639D2F38631}"/>
              </a:ext>
            </a:extLst>
          </p:cNvPr>
          <p:cNvSpPr txBox="1"/>
          <p:nvPr/>
        </p:nvSpPr>
        <p:spPr>
          <a:xfrm>
            <a:off x="7901517" y="1154915"/>
            <a:ext cx="2721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79 words—7 errors</a:t>
            </a:r>
          </a:p>
        </p:txBody>
      </p:sp>
      <p:pic>
        <p:nvPicPr>
          <p:cNvPr id="13" name="Picture 12" descr="An example reading passage with red markings indicating where a student missed a word. For this passage, a student read 79 words with 7 errors. ">
            <a:extLst>
              <a:ext uri="{FF2B5EF4-FFF2-40B4-BE49-F238E27FC236}">
                <a16:creationId xmlns:a16="http://schemas.microsoft.com/office/drawing/2014/main" id="{3A748FED-F885-CD6B-F542-024C83C655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4097" y="1697353"/>
            <a:ext cx="2161050" cy="3123852"/>
          </a:xfrm>
          <a:prstGeom prst="rect">
            <a:avLst/>
          </a:prstGeom>
          <a:ln>
            <a:solidFill>
              <a:schemeClr val="tx1"/>
            </a:solidFill>
          </a:ln>
        </p:spPr>
      </p:pic>
      <p:sp>
        <p:nvSpPr>
          <p:cNvPr id="23" name="TextBox 22">
            <a:extLst>
              <a:ext uri="{FF2B5EF4-FFF2-40B4-BE49-F238E27FC236}">
                <a16:creationId xmlns:a16="http://schemas.microsoft.com/office/drawing/2014/main" id="{57DD368A-E3EE-DA63-2B1B-2A5769360AB1}"/>
              </a:ext>
            </a:extLst>
          </p:cNvPr>
          <p:cNvSpPr txBox="1"/>
          <p:nvPr/>
        </p:nvSpPr>
        <p:spPr>
          <a:xfrm>
            <a:off x="8397554" y="4839933"/>
            <a:ext cx="17290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72 cwpm</a:t>
            </a:r>
          </a:p>
        </p:txBody>
      </p:sp>
      <p:sp>
        <p:nvSpPr>
          <p:cNvPr id="27" name="TextBox 26">
            <a:extLst>
              <a:ext uri="{FF2B5EF4-FFF2-40B4-BE49-F238E27FC236}">
                <a16:creationId xmlns:a16="http://schemas.microsoft.com/office/drawing/2014/main" id="{B9E6EA8F-C17B-F7FE-73CE-97EEEC31F976}"/>
              </a:ext>
            </a:extLst>
          </p:cNvPr>
          <p:cNvSpPr txBox="1"/>
          <p:nvPr/>
        </p:nvSpPr>
        <p:spPr>
          <a:xfrm>
            <a:off x="4273874" y="5463440"/>
            <a:ext cx="4123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62626"/>
                </a:solidFill>
                <a:effectLst/>
                <a:uLnTx/>
                <a:uFillTx/>
                <a:latin typeface="Calibri"/>
                <a:ea typeface="+mn-ea"/>
                <a:cs typeface="+mn-cs"/>
              </a:rPr>
              <a:t>66 </a:t>
            </a:r>
            <a:r>
              <a:rPr lang="en-US" sz="2400">
                <a:solidFill>
                  <a:srgbClr val="262626"/>
                </a:solidFill>
                <a:latin typeface="Calibri"/>
              </a:rPr>
              <a:t>cwpm</a:t>
            </a:r>
            <a:r>
              <a:rPr kumimoji="0" lang="en-US" sz="2400" b="0" i="0" u="none" strike="noStrike" kern="1200" cap="none" spc="0" normalizeH="0" baseline="0" noProof="0">
                <a:ln>
                  <a:noFill/>
                </a:ln>
                <a:solidFill>
                  <a:srgbClr val="262626"/>
                </a:solidFill>
                <a:effectLst/>
                <a:uLnTx/>
                <a:uFillTx/>
                <a:latin typeface="Calibri"/>
                <a:ea typeface="+mn-ea"/>
                <a:cs typeface="+mn-cs"/>
              </a:rPr>
              <a:t>, 72 cwpm, 81 cwpm</a:t>
            </a:r>
          </a:p>
        </p:txBody>
      </p:sp>
      <p:sp>
        <p:nvSpPr>
          <p:cNvPr id="6" name="Arrow: Left-Right 5">
            <a:extLst>
              <a:ext uri="{FF2B5EF4-FFF2-40B4-BE49-F238E27FC236}">
                <a16:creationId xmlns:a16="http://schemas.microsoft.com/office/drawing/2014/main" id="{C0EED0EC-D77F-4D93-FC1F-EC5FE1832B8C}"/>
              </a:ext>
              <a:ext uri="{C183D7F6-B498-43B3-948B-1728B52AA6E4}">
                <adec:decorative xmlns:adec="http://schemas.microsoft.com/office/drawing/2017/decorative" val="1"/>
              </a:ext>
            </a:extLst>
          </p:cNvPr>
          <p:cNvSpPr/>
          <p:nvPr/>
        </p:nvSpPr>
        <p:spPr>
          <a:xfrm>
            <a:off x="4560659" y="5939134"/>
            <a:ext cx="3218366" cy="347471"/>
          </a:xfrm>
          <a:prstGeom prst="leftRightArrow">
            <a:avLst/>
          </a:prstGeom>
          <a:gradFill flip="none" rotWithShape="1">
            <a:gsLst>
              <a:gs pos="71687">
                <a:srgbClr val="A6D19C">
                  <a:lumMod val="62000"/>
                  <a:lumOff val="38000"/>
                </a:srgbClr>
              </a:gs>
              <a:gs pos="69375">
                <a:srgbClr val="A9D29F"/>
              </a:gs>
              <a:gs pos="64750">
                <a:srgbClr val="AED5A5"/>
              </a:gs>
              <a:gs pos="55500">
                <a:srgbClr val="B8DAB0"/>
              </a:gs>
              <a:gs pos="37000">
                <a:srgbClr val="CCE5C7"/>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shape">
              <a:fillToRect l="50000" t="50000" r="50000" b="50000"/>
            </a:path>
            <a:tileRect/>
          </a:gra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Oval 6" descr="A red oval around &quot;72 cwpm&quot; indicating that 72 is the student's baseline because it is the median number. ">
            <a:extLst>
              <a:ext uri="{FF2B5EF4-FFF2-40B4-BE49-F238E27FC236}">
                <a16:creationId xmlns:a16="http://schemas.microsoft.com/office/drawing/2014/main" id="{B4C2D5AE-28F3-A536-B957-37B8C61A4F80}"/>
              </a:ext>
            </a:extLst>
          </p:cNvPr>
          <p:cNvSpPr/>
          <p:nvPr/>
        </p:nvSpPr>
        <p:spPr>
          <a:xfrm>
            <a:off x="5523520" y="5391197"/>
            <a:ext cx="1436080" cy="6638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62626"/>
              </a:solidFill>
              <a:effectLst/>
              <a:uLnTx/>
              <a:uFillTx/>
              <a:latin typeface="Calibri"/>
              <a:ea typeface="+mn-ea"/>
              <a:cs typeface="+mn-cs"/>
            </a:endParaRPr>
          </a:p>
        </p:txBody>
      </p:sp>
      <p:pic>
        <p:nvPicPr>
          <p:cNvPr id="4" name="Picture 6">
            <a:extLst>
              <a:ext uri="{FF2B5EF4-FFF2-40B4-BE49-F238E27FC236}">
                <a16:creationId xmlns:a16="http://schemas.microsoft.com/office/drawing/2014/main" id="{1B385986-EF4D-52D3-319F-93FFE0EEA630}"/>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69441"/>
            <a:ext cx="1174710" cy="1027839"/>
          </a:xfrm>
          <a:prstGeom prst="rect">
            <a:avLst/>
          </a:prstGeom>
          <a:noFill/>
          <a:extLst>
            <a:ext uri="{909E8E84-426E-40DD-AFC4-6F175D3DCCD1}">
              <a14:hiddenFill xmlns:a14="http://schemas.microsoft.com/office/drawing/2010/main">
                <a:solidFill>
                  <a:srgbClr val="FFFFFF"/>
                </a:solidFill>
              </a14:hiddenFill>
            </a:ext>
          </a:extLst>
        </p:spPr>
      </p:pic>
      <p:sp>
        <p:nvSpPr>
          <p:cNvPr id="16" name="Source Placeholder">
            <a:extLst>
              <a:ext uri="{FF2B5EF4-FFF2-40B4-BE49-F238E27FC236}">
                <a16:creationId xmlns:a16="http://schemas.microsoft.com/office/drawing/2014/main" id="{2C303199-7317-D113-52A3-F5B5E4984C7C}"/>
              </a:ext>
            </a:extLst>
          </p:cNvP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r>
              <a:rPr lang="en-US" sz="1000"/>
              <a:t>cwpm = correct words per minute</a:t>
            </a:r>
          </a:p>
        </p:txBody>
      </p:sp>
      <p:sp>
        <p:nvSpPr>
          <p:cNvPr id="15" name="Slide Number Placeholder 14">
            <a:extLst>
              <a:ext uri="{FF2B5EF4-FFF2-40B4-BE49-F238E27FC236}">
                <a16:creationId xmlns:a16="http://schemas.microsoft.com/office/drawing/2014/main" id="{A5848D03-E8EA-7C28-E407-C7DFAD6081A8}"/>
              </a:ext>
            </a:extLst>
          </p:cNvPr>
          <p:cNvSpPr>
            <a:spLocks noGrp="1"/>
          </p:cNvSpPr>
          <p:nvPr>
            <p:ph type="sldNum" sz="quarter" idx="14"/>
          </p:nvPr>
        </p:nvSpPr>
        <p:spPr/>
        <p:txBody>
          <a:bodyPr/>
          <a:lstStyle/>
          <a:p>
            <a:fld id="{99A20822-4A49-4D36-86E3-300BA48D3F00}" type="slidenum">
              <a:rPr lang="en-US" smtClean="0"/>
              <a:pPr/>
              <a:t>17</a:t>
            </a:fld>
            <a:endParaRPr lang="en-US"/>
          </a:p>
        </p:txBody>
      </p:sp>
    </p:spTree>
    <p:extLst>
      <p:ext uri="{BB962C8B-B14F-4D97-AF65-F5344CB8AC3E}">
        <p14:creationId xmlns:p14="http://schemas.microsoft.com/office/powerpoint/2010/main" val="31058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Andrew: Baseline</a:t>
            </a:r>
          </a:p>
        </p:txBody>
      </p:sp>
      <p:sp>
        <p:nvSpPr>
          <p:cNvPr id="2" name="Content Placeholder 1"/>
          <p:cNvSpPr>
            <a:spLocks noGrp="1"/>
          </p:cNvSpPr>
          <p:nvPr>
            <p:ph sz="quarter" idx="15"/>
          </p:nvPr>
        </p:nvSpPr>
        <p:spPr>
          <a:xfrm>
            <a:off x="4712676" y="1333500"/>
            <a:ext cx="7019075" cy="4381500"/>
          </a:xfrm>
        </p:spPr>
        <p:txBody>
          <a:bodyPr>
            <a:normAutofit fontScale="92500" lnSpcReduction="20000"/>
          </a:bodyPr>
          <a:lstStyle/>
          <a:p>
            <a:r>
              <a:rPr lang="en-US"/>
              <a:t>Andrew’s teacher reviewed existing data and determined that Andrew needs to focus on decoding strategies. She selected Word Identification Fluency (WIF), which is typically used to assess first graders. </a:t>
            </a:r>
          </a:p>
          <a:p>
            <a:r>
              <a:rPr lang="en-US"/>
              <a:t>She administered three WIF probes, during which Andrew has 1 minute to identify as many words as possible correctly from a given list. </a:t>
            </a:r>
          </a:p>
          <a:p>
            <a:r>
              <a:rPr lang="en-US"/>
              <a:t>Andrew’s scores were 14, 16, and 13 correct words per minute.</a:t>
            </a:r>
          </a:p>
          <a:p>
            <a:r>
              <a:rPr lang="en-US"/>
              <a:t>What is Andrew’s baseline?</a:t>
            </a:r>
          </a:p>
        </p:txBody>
      </p:sp>
      <p:sp>
        <p:nvSpPr>
          <p:cNvPr id="6" name="Text Placeholder 5">
            <a:extLst>
              <a:ext uri="{FF2B5EF4-FFF2-40B4-BE49-F238E27FC236}">
                <a16:creationId xmlns:a16="http://schemas.microsoft.com/office/drawing/2014/main" id="{420567E4-1DDD-2E10-C89D-5D968C277078}"/>
              </a:ext>
            </a:extLst>
          </p:cNvPr>
          <p:cNvSpPr>
            <a:spLocks noGrp="1"/>
          </p:cNvSpPr>
          <p:nvPr>
            <p:ph type="body" sz="quarter" idx="13"/>
          </p:nvPr>
        </p:nvSpPr>
        <p:spPr/>
        <p:txBody>
          <a:bodyPr/>
          <a:lstStyle/>
          <a:p>
            <a:endParaRPr lang="en-US"/>
          </a:p>
        </p:txBody>
      </p:sp>
      <p:pic>
        <p:nvPicPr>
          <p:cNvPr id="5" name="Picture 6">
            <a:extLst>
              <a:ext uri="{FF2B5EF4-FFF2-40B4-BE49-F238E27FC236}">
                <a16:creationId xmlns:a16="http://schemas.microsoft.com/office/drawing/2014/main" id="{C6CD1C96-5E9F-A4D0-73DA-673C142C57E9}"/>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441"/>
            <a:ext cx="1174710" cy="1027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A152E25-71CF-F647-62F4-7D271B273415}"/>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7355" y="1166721"/>
            <a:ext cx="3521122" cy="399197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D564750-E0E2-FBA2-2F6F-F422AC14820F}"/>
              </a:ext>
            </a:extLst>
          </p:cNvPr>
          <p:cNvSpPr>
            <a:spLocks noGrp="1"/>
          </p:cNvSpPr>
          <p:nvPr>
            <p:ph type="sldNum" sz="quarter" idx="14"/>
          </p:nvPr>
        </p:nvSpPr>
        <p:spPr/>
        <p:txBody>
          <a:bodyPr/>
          <a:lstStyle/>
          <a:p>
            <a:fld id="{99A20822-4A49-4D36-86E3-300BA48D3F00}" type="slidenum">
              <a:rPr lang="en-US" smtClean="0"/>
              <a:pPr/>
              <a:t>18</a:t>
            </a:fld>
            <a:endParaRPr lang="en-US"/>
          </a:p>
        </p:txBody>
      </p:sp>
    </p:spTree>
    <p:extLst>
      <p:ext uri="{BB962C8B-B14F-4D97-AF65-F5344CB8AC3E}">
        <p14:creationId xmlns:p14="http://schemas.microsoft.com/office/powerpoint/2010/main" val="65997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3B0C3-3C95-9DD1-C8F8-42A9A0A9AC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79BF521-E97B-E411-7ECF-1CCF3AF33866}"/>
              </a:ext>
            </a:extLst>
          </p:cNvPr>
          <p:cNvSpPr>
            <a:spLocks noGrp="1"/>
          </p:cNvSpPr>
          <p:nvPr>
            <p:ph type="title"/>
          </p:nvPr>
        </p:nvSpPr>
        <p:spPr/>
        <p:txBody>
          <a:bodyPr/>
          <a:lstStyle/>
          <a:p>
            <a:r>
              <a:rPr lang="en-US"/>
              <a:t>Choosing a Goal-</a:t>
            </a:r>
            <a:br>
              <a:rPr lang="en-US"/>
            </a:br>
            <a:r>
              <a:rPr lang="en-US"/>
              <a:t>Setting Strategy</a:t>
            </a:r>
          </a:p>
        </p:txBody>
      </p:sp>
      <p:sp>
        <p:nvSpPr>
          <p:cNvPr id="4" name="Slide Number Placeholder 3">
            <a:extLst>
              <a:ext uri="{FF2B5EF4-FFF2-40B4-BE49-F238E27FC236}">
                <a16:creationId xmlns:a16="http://schemas.microsoft.com/office/drawing/2014/main" id="{3392C67E-20E3-399A-20CF-FCF56CBA93A3}"/>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19</a:t>
            </a:fld>
            <a:endParaRPr lang="en-US">
              <a:solidFill>
                <a:srgbClr val="1F497D">
                  <a:lumMod val="75000"/>
                </a:srgbClr>
              </a:solidFill>
            </a:endParaRPr>
          </a:p>
        </p:txBody>
      </p:sp>
    </p:spTree>
    <p:extLst>
      <p:ext uri="{BB962C8B-B14F-4D97-AF65-F5344CB8AC3E}">
        <p14:creationId xmlns:p14="http://schemas.microsoft.com/office/powerpoint/2010/main" val="194574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962" y="21322"/>
            <a:ext cx="11276076" cy="1280160"/>
          </a:xfrm>
        </p:spPr>
        <p:txBody>
          <a:bodyPr/>
          <a:lstStyle/>
          <a:p>
            <a:r>
              <a:rPr lang="en-US"/>
              <a:t>Getting Started With Progress Monitoring</a:t>
            </a:r>
          </a:p>
        </p:txBody>
      </p:sp>
      <p:sp>
        <p:nvSpPr>
          <p:cNvPr id="3" name="Content Placeholder 2">
            <a:extLst>
              <a:ext uri="{C183D7F6-B498-43B3-948B-1728B52AA6E4}">
                <adec:decorative xmlns:adec="http://schemas.microsoft.com/office/drawing/2017/decorative" val="1"/>
              </a:ext>
            </a:extLst>
          </p:cNvPr>
          <p:cNvSpPr>
            <a:spLocks noGrp="1"/>
          </p:cNvSpPr>
          <p:nvPr>
            <p:ph sz="quarter" idx="14"/>
          </p:nvPr>
        </p:nvSpPr>
        <p:spPr>
          <a:xfrm>
            <a:off x="2852775" y="1745136"/>
            <a:ext cx="2563287" cy="706633"/>
          </a:xfrm>
        </p:spPr>
        <p:txBody>
          <a:bodyPr>
            <a:noAutofit/>
          </a:bodyPr>
          <a:lstStyle/>
          <a:p>
            <a:pPr lvl="0"/>
            <a:r>
              <a:rPr lang="en-US"/>
              <a:t>Identify Target Behavior and Select Tool</a:t>
            </a:r>
          </a:p>
          <a:p>
            <a:pPr lvl="0" algn="ctr"/>
            <a:endParaRPr lang="en-US"/>
          </a:p>
        </p:txBody>
      </p:sp>
      <p:sp>
        <p:nvSpPr>
          <p:cNvPr id="5" name="Content Placeholder 2">
            <a:extLst>
              <a:ext uri="{FF2B5EF4-FFF2-40B4-BE49-F238E27FC236}">
                <a16:creationId xmlns:a16="http://schemas.microsoft.com/office/drawing/2014/main" id="{D3E77552-05B2-E597-4796-AD14C7054B9E}"/>
              </a:ext>
              <a:ext uri="{C183D7F6-B498-43B3-948B-1728B52AA6E4}">
                <adec:decorative xmlns:adec="http://schemas.microsoft.com/office/drawing/2017/decorative" val="1"/>
              </a:ext>
            </a:extLst>
          </p:cNvPr>
          <p:cNvSpPr txBox="1">
            <a:spLocks/>
          </p:cNvSpPr>
          <p:nvPr/>
        </p:nvSpPr>
        <p:spPr>
          <a:xfrm>
            <a:off x="2852775" y="4115309"/>
            <a:ext cx="2955936" cy="1280160"/>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Collect and Graph Data</a:t>
            </a:r>
          </a:p>
          <a:p>
            <a:pPr algn="ctr"/>
            <a:endParaRPr lang="en-US"/>
          </a:p>
        </p:txBody>
      </p:sp>
      <p:sp>
        <p:nvSpPr>
          <p:cNvPr id="6" name="Content Placeholder 2">
            <a:extLst>
              <a:ext uri="{FF2B5EF4-FFF2-40B4-BE49-F238E27FC236}">
                <a16:creationId xmlns:a16="http://schemas.microsoft.com/office/drawing/2014/main" id="{C36B188C-8218-ACD5-28DE-F44AA343CD05}"/>
              </a:ext>
            </a:extLst>
          </p:cNvPr>
          <p:cNvSpPr txBox="1">
            <a:spLocks/>
          </p:cNvSpPr>
          <p:nvPr/>
        </p:nvSpPr>
        <p:spPr>
          <a:xfrm>
            <a:off x="8059488" y="1745136"/>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Establish a Progress Monitoring Plan</a:t>
            </a:r>
          </a:p>
        </p:txBody>
      </p:sp>
      <p:sp>
        <p:nvSpPr>
          <p:cNvPr id="7" name="Content Placeholder 2">
            <a:extLst>
              <a:ext uri="{FF2B5EF4-FFF2-40B4-BE49-F238E27FC236}">
                <a16:creationId xmlns:a16="http://schemas.microsoft.com/office/drawing/2014/main" id="{BC19745D-B186-D9C3-3619-1B0DF8F57A91}"/>
              </a:ext>
              <a:ext uri="{C183D7F6-B498-43B3-948B-1728B52AA6E4}">
                <adec:decorative xmlns:adec="http://schemas.microsoft.com/office/drawing/2017/decorative" val="1"/>
              </a:ext>
            </a:extLst>
          </p:cNvPr>
          <p:cNvSpPr txBox="1">
            <a:spLocks/>
          </p:cNvSpPr>
          <p:nvPr/>
        </p:nvSpPr>
        <p:spPr>
          <a:xfrm>
            <a:off x="8059488" y="4115309"/>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Evaluate Student Responsiveness</a:t>
            </a:r>
          </a:p>
        </p:txBody>
      </p:sp>
      <p:sp>
        <p:nvSpPr>
          <p:cNvPr id="8" name="Oval 7">
            <a:extLst>
              <a:ext uri="{FF2B5EF4-FFF2-40B4-BE49-F238E27FC236}">
                <a16:creationId xmlns:a16="http://schemas.microsoft.com/office/drawing/2014/main" id="{B5BEEEF8-8942-CD0F-7CB4-DEF0D2FC3263}"/>
              </a:ext>
              <a:ext uri="{C183D7F6-B498-43B3-948B-1728B52AA6E4}">
                <adec:decorative xmlns:adec="http://schemas.microsoft.com/office/drawing/2017/decorative" val="1"/>
              </a:ext>
            </a:extLst>
          </p:cNvPr>
          <p:cNvSpPr/>
          <p:nvPr/>
        </p:nvSpPr>
        <p:spPr>
          <a:xfrm>
            <a:off x="933893" y="1527543"/>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Oval 11">
            <a:extLst>
              <a:ext uri="{FF2B5EF4-FFF2-40B4-BE49-F238E27FC236}">
                <a16:creationId xmlns:a16="http://schemas.microsoft.com/office/drawing/2014/main" id="{77DAA80D-C1DA-A1FB-FC99-BC3DF3B81CE4}"/>
              </a:ext>
              <a:ext uri="{C183D7F6-B498-43B3-948B-1728B52AA6E4}">
                <adec:decorative xmlns:adec="http://schemas.microsoft.com/office/drawing/2017/decorative" val="1"/>
              </a:ext>
            </a:extLst>
          </p:cNvPr>
          <p:cNvSpPr/>
          <p:nvPr/>
        </p:nvSpPr>
        <p:spPr>
          <a:xfrm>
            <a:off x="969334" y="3893287"/>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 name="Oval 15">
            <a:extLst>
              <a:ext uri="{FF2B5EF4-FFF2-40B4-BE49-F238E27FC236}">
                <a16:creationId xmlns:a16="http://schemas.microsoft.com/office/drawing/2014/main" id="{27588BC0-F127-0773-D0C0-8A0B86609DC9}"/>
              </a:ext>
              <a:ext uri="{C183D7F6-B498-43B3-948B-1728B52AA6E4}">
                <adec:decorative xmlns:adec="http://schemas.microsoft.com/office/drawing/2017/decorative" val="1"/>
              </a:ext>
            </a:extLst>
          </p:cNvPr>
          <p:cNvSpPr/>
          <p:nvPr/>
        </p:nvSpPr>
        <p:spPr>
          <a:xfrm>
            <a:off x="6099543" y="1527543"/>
            <a:ext cx="1640958" cy="1614376"/>
          </a:xfrm>
          <a:prstGeom prst="ellipse">
            <a:avLst/>
          </a:prstGeom>
          <a:solidFill>
            <a:srgbClr val="F2C2B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 name="Oval 17">
            <a:extLst>
              <a:ext uri="{FF2B5EF4-FFF2-40B4-BE49-F238E27FC236}">
                <a16:creationId xmlns:a16="http://schemas.microsoft.com/office/drawing/2014/main" id="{3D682736-450B-2FAB-8023-B47D30665FC5}"/>
              </a:ext>
              <a:ext uri="{C183D7F6-B498-43B3-948B-1728B52AA6E4}">
                <adec:decorative xmlns:adec="http://schemas.microsoft.com/office/drawing/2017/decorative" val="1"/>
              </a:ext>
            </a:extLst>
          </p:cNvPr>
          <p:cNvSpPr/>
          <p:nvPr/>
        </p:nvSpPr>
        <p:spPr>
          <a:xfrm>
            <a:off x="6108402" y="3893287"/>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Rectangle 12" descr="Red box around &quot;Establish a Progress Monitoring Plan&quot; indicating we will be examining this section next. ">
            <a:extLst>
              <a:ext uri="{FF2B5EF4-FFF2-40B4-BE49-F238E27FC236}">
                <a16:creationId xmlns:a16="http://schemas.microsoft.com/office/drawing/2014/main" id="{5C1B3FD5-363C-01EA-1B13-E65C7EA0C2F5}"/>
              </a:ext>
            </a:extLst>
          </p:cNvPr>
          <p:cNvSpPr/>
          <p:nvPr/>
        </p:nvSpPr>
        <p:spPr>
          <a:xfrm>
            <a:off x="5989953" y="1247965"/>
            <a:ext cx="4939047" cy="2148625"/>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schemeClr val="tx1"/>
              </a:solidFill>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2</a:t>
            </a:fld>
            <a:endParaRPr lang="en-US"/>
          </a:p>
        </p:txBody>
      </p:sp>
      <p:pic>
        <p:nvPicPr>
          <p:cNvPr id="9" name="Picture 2">
            <a:extLst>
              <a:ext uri="{FF2B5EF4-FFF2-40B4-BE49-F238E27FC236}">
                <a16:creationId xmlns:a16="http://schemas.microsoft.com/office/drawing/2014/main" id="{AF277C70-5CBB-43D8-30BD-66E09D2E7FE9}"/>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3000" y="1859488"/>
            <a:ext cx="1159043" cy="9733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C762919-A242-AB58-9B8A-72B71626FFAD}"/>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0385" y="1811689"/>
            <a:ext cx="789050" cy="10211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253B1D95-5E50-9688-68B0-F2408EE75CEE}"/>
              </a:ext>
              <a:ext uri="{C183D7F6-B498-43B3-948B-1728B52AA6E4}">
                <adec:decorative xmlns:adec="http://schemas.microsoft.com/office/drawing/2017/decorative" val="1"/>
              </a:ext>
            </a:extLst>
          </p:cNvPr>
          <p:cNvPicPr>
            <a:picLocks noChangeAspect="1" noChangeArrowheads="1"/>
          </p:cNvPicPr>
          <p:nvPr/>
        </p:nvPicPr>
        <p:blipFill>
          <a:blip r:embed="rId5" cstate="screen">
            <a:alphaModFix am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62487" y="4170137"/>
            <a:ext cx="1056167" cy="10561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9DB745C2-731B-5513-662E-3BDD507408AD}"/>
              </a:ext>
              <a:ext uri="{C183D7F6-B498-43B3-948B-1728B52AA6E4}">
                <adec:decorative xmlns:adec="http://schemas.microsoft.com/office/drawing/2017/decorative" val="1"/>
              </a:ext>
            </a:extLst>
          </p:cNvPr>
          <p:cNvPicPr>
            <a:picLocks noChangeAspect="1" noChangeArrowheads="1"/>
          </p:cNvPicPr>
          <p:nvPr/>
        </p:nvPicPr>
        <p:blipFill>
          <a:blip r:embed="rId7" cstate="screen">
            <a:alphaModFix amt="70000"/>
            <a:extLst>
              <a:ext uri="{28A0092B-C50C-407E-A947-70E740481C1C}">
                <a14:useLocalDpi xmlns:a14="http://schemas.microsoft.com/office/drawing/2010/main"/>
              </a:ext>
            </a:extLst>
          </a:blip>
          <a:srcRect/>
          <a:stretch>
            <a:fillRect/>
          </a:stretch>
        </p:blipFill>
        <p:spPr bwMode="auto">
          <a:xfrm>
            <a:off x="6426485" y="4175325"/>
            <a:ext cx="985293" cy="105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1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4552" cy="1280160"/>
          </a:xfrm>
        </p:spPr>
        <p:txBody>
          <a:bodyPr anchor="ctr">
            <a:normAutofit/>
          </a:bodyPr>
          <a:lstStyle/>
          <a:p>
            <a:r>
              <a:rPr lang="en-US"/>
              <a:t>Choosing a Goal-Setting Strategy </a:t>
            </a:r>
          </a:p>
        </p:txBody>
      </p:sp>
      <p:sp>
        <p:nvSpPr>
          <p:cNvPr id="5" name="Content Placeholder 4"/>
          <p:cNvSpPr>
            <a:spLocks noGrp="1"/>
          </p:cNvSpPr>
          <p:nvPr>
            <p:ph sz="half" idx="1"/>
          </p:nvPr>
        </p:nvSpPr>
        <p:spPr>
          <a:xfrm>
            <a:off x="457199" y="1371600"/>
            <a:ext cx="5955323" cy="4343400"/>
          </a:xfrm>
        </p:spPr>
        <p:txBody>
          <a:bodyPr>
            <a:normAutofit/>
          </a:bodyPr>
          <a:lstStyle/>
          <a:p>
            <a:pPr marL="0" indent="0">
              <a:buNone/>
            </a:pPr>
            <a:r>
              <a:rPr lang="en-US"/>
              <a:t>There are </a:t>
            </a:r>
            <a:r>
              <a:rPr lang="en-US">
                <a:hlinkClick r:id="rId3"/>
              </a:rPr>
              <a:t>three approaches </a:t>
            </a:r>
            <a:r>
              <a:rPr lang="en-US"/>
              <a:t>to setting goals:</a:t>
            </a:r>
          </a:p>
          <a:p>
            <a:r>
              <a:rPr lang="en-US"/>
              <a:t>Benchmarking</a:t>
            </a:r>
          </a:p>
          <a:p>
            <a:r>
              <a:rPr lang="en-US"/>
              <a:t>National norms for weekly rate of improvement (ROI)</a:t>
            </a:r>
          </a:p>
          <a:p>
            <a:r>
              <a:rPr lang="en-US"/>
              <a:t>Intra-individual framework</a:t>
            </a:r>
          </a:p>
          <a:p>
            <a:pPr lvl="1"/>
            <a:endParaRPr lang="en-US"/>
          </a:p>
          <a:p>
            <a:endParaRPr lang="en-US"/>
          </a:p>
        </p:txBody>
      </p:sp>
      <p:sp>
        <p:nvSpPr>
          <p:cNvPr id="14" name="Text Placeholder 13">
            <a:extLst>
              <a:ext uri="{FF2B5EF4-FFF2-40B4-BE49-F238E27FC236}">
                <a16:creationId xmlns:a16="http://schemas.microsoft.com/office/drawing/2014/main" id="{ECD2B46C-B42C-CF8D-3D05-65C1B490F71A}"/>
              </a:ext>
            </a:extLst>
          </p:cNvPr>
          <p:cNvSpPr>
            <a:spLocks noGrp="1"/>
          </p:cNvSpPr>
          <p:nvPr>
            <p:ph type="body" sz="quarter" idx="13"/>
          </p:nvPr>
        </p:nvSpPr>
        <p:spPr/>
        <p:txBody>
          <a:bodyPr/>
          <a:lstStyle/>
          <a:p>
            <a:endParaRPr lang="en-US"/>
          </a:p>
        </p:txBody>
      </p:sp>
      <p:pic>
        <p:nvPicPr>
          <p:cNvPr id="6" name="Picture 5" descr="An infographic (linked in the notes) about goal-setting strategies">
            <a:extLst>
              <a:ext uri="{FF2B5EF4-FFF2-40B4-BE49-F238E27FC236}">
                <a16:creationId xmlns:a16="http://schemas.microsoft.com/office/drawing/2014/main" id="{D326B754-3E70-88CB-87AB-7E477525CAD3}"/>
              </a:ext>
            </a:extLst>
          </p:cNvPr>
          <p:cNvPicPr>
            <a:picLocks noChangeAspect="1"/>
          </p:cNvPicPr>
          <p:nvPr/>
        </p:nvPicPr>
        <p:blipFill>
          <a:blip r:embed="rId4"/>
          <a:stretch>
            <a:fillRect/>
          </a:stretch>
        </p:blipFill>
        <p:spPr>
          <a:xfrm>
            <a:off x="6981775" y="1168392"/>
            <a:ext cx="4044422" cy="5218611"/>
          </a:xfrm>
          <a:prstGeom prst="rect">
            <a:avLst/>
          </a:prstGeom>
          <a:noFill/>
        </p:spPr>
      </p:pic>
      <p:sp>
        <p:nvSpPr>
          <p:cNvPr id="4" name="Slide Number Placeholder 3"/>
          <p:cNvSpPr>
            <a:spLocks noGrp="1"/>
          </p:cNvSpPr>
          <p:nvPr>
            <p:ph type="sldNum" sz="quarter" idx="12"/>
          </p:nvPr>
        </p:nvSpPr>
        <p:spPr>
          <a:xfrm>
            <a:off x="11734800" y="6704112"/>
            <a:ext cx="157094" cy="153888"/>
          </a:xfrm>
        </p:spPr>
        <p:txBody>
          <a:bodyPr wrap="none" anchor="b">
            <a:normAutofit/>
          </a:bodyPr>
          <a:lstStyle/>
          <a:p>
            <a:pPr lvl="0"/>
            <a:fld id="{4DBB3109-6B36-4C42-ABE5-993D6B0A452A}" type="slidenum">
              <a:rPr lang="en-US" noProof="0" smtClean="0"/>
              <a:pPr lvl="0"/>
              <a:t>20</a:t>
            </a:fld>
            <a:endParaRPr lang="en-US" noProof="0"/>
          </a:p>
        </p:txBody>
      </p:sp>
      <p:pic>
        <p:nvPicPr>
          <p:cNvPr id="7" name="Picture 6">
            <a:extLst>
              <a:ext uri="{FF2B5EF4-FFF2-40B4-BE49-F238E27FC236}">
                <a16:creationId xmlns:a16="http://schemas.microsoft.com/office/drawing/2014/main" id="{677225B5-0322-116C-0CF0-040F8905D096}"/>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3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Andrew: Choosing a Goal-Setting Strategy</a:t>
            </a:r>
          </a:p>
        </p:txBody>
      </p:sp>
      <p:sp>
        <p:nvSpPr>
          <p:cNvPr id="6" name="Content Placeholder 1">
            <a:extLst>
              <a:ext uri="{FF2B5EF4-FFF2-40B4-BE49-F238E27FC236}">
                <a16:creationId xmlns:a16="http://schemas.microsoft.com/office/drawing/2014/main" id="{87544AB2-C71D-0F0F-4E0E-811FA80688BD}"/>
              </a:ext>
            </a:extLst>
          </p:cNvPr>
          <p:cNvSpPr txBox="1">
            <a:spLocks/>
          </p:cNvSpPr>
          <p:nvPr/>
        </p:nvSpPr>
        <p:spPr bwMode="gray">
          <a:xfrm>
            <a:off x="3309012" y="1280160"/>
            <a:ext cx="5758406" cy="4627659"/>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lgn="ctr">
              <a:buNone/>
            </a:pPr>
            <a:r>
              <a:rPr lang="en-US" sz="2800"/>
              <a:t>As we learn about goal setting, help set a goal for Andrew using each strategy. </a:t>
            </a:r>
          </a:p>
          <a:p>
            <a:pPr marL="0" indent="0" algn="ctr">
              <a:buNone/>
            </a:pPr>
            <a:endParaRPr lang="en-US"/>
          </a:p>
        </p:txBody>
      </p:sp>
      <p:sp>
        <p:nvSpPr>
          <p:cNvPr id="5" name="Text Placeholder 4">
            <a:extLst>
              <a:ext uri="{FF2B5EF4-FFF2-40B4-BE49-F238E27FC236}">
                <a16:creationId xmlns:a16="http://schemas.microsoft.com/office/drawing/2014/main" id="{53540888-FA01-1165-EE13-22507E56A4A0}"/>
              </a:ext>
            </a:extLst>
          </p:cNvPr>
          <p:cNvSpPr>
            <a:spLocks noGrp="1"/>
          </p:cNvSpPr>
          <p:nvPr>
            <p:ph type="body" sz="quarter" idx="13"/>
          </p:nvPr>
        </p:nvSpPr>
        <p:spPr/>
        <p:txBody>
          <a:bodyPr/>
          <a:lstStyle/>
          <a:p>
            <a:endParaRPr lang="en-US"/>
          </a:p>
        </p:txBody>
      </p:sp>
      <p:pic>
        <p:nvPicPr>
          <p:cNvPr id="2" name="Picture 1">
            <a:extLst>
              <a:ext uri="{FF2B5EF4-FFF2-40B4-BE49-F238E27FC236}">
                <a16:creationId xmlns:a16="http://schemas.microsoft.com/office/drawing/2014/main" id="{857E50D6-3D8F-3F7F-4979-32C1BDA7AB4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E6957EC-7B23-514E-9D9E-3A5E93C380AD}"/>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228"/>
          <a:stretch/>
        </p:blipFill>
        <p:spPr bwMode="auto">
          <a:xfrm>
            <a:off x="3588402" y="2560320"/>
            <a:ext cx="5012148" cy="402394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84922BF1-B75A-596B-8EAF-ECEE991C7724}"/>
              </a:ext>
            </a:extLst>
          </p:cNvPr>
          <p:cNvSpPr>
            <a:spLocks noGrp="1"/>
          </p:cNvSpPr>
          <p:nvPr>
            <p:ph type="sldNum" sz="quarter" idx="14"/>
          </p:nvPr>
        </p:nvSpPr>
        <p:spPr/>
        <p:txBody>
          <a:bodyPr/>
          <a:lstStyle/>
          <a:p>
            <a:fld id="{99A20822-4A49-4D36-86E3-300BA48D3F00}" type="slidenum">
              <a:rPr lang="en-US" smtClean="0"/>
              <a:pPr/>
              <a:t>21</a:t>
            </a:fld>
            <a:endParaRPr lang="en-US"/>
          </a:p>
        </p:txBody>
      </p:sp>
    </p:spTree>
    <p:extLst>
      <p:ext uri="{BB962C8B-B14F-4D97-AF65-F5344CB8AC3E}">
        <p14:creationId xmlns:p14="http://schemas.microsoft.com/office/powerpoint/2010/main" val="52677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A2F8-0183-D8F9-5A06-794B32526C6D}"/>
              </a:ext>
            </a:extLst>
          </p:cNvPr>
          <p:cNvSpPr>
            <a:spLocks noGrp="1"/>
          </p:cNvSpPr>
          <p:nvPr>
            <p:ph type="title"/>
          </p:nvPr>
        </p:nvSpPr>
        <p:spPr/>
        <p:txBody>
          <a:bodyPr/>
          <a:lstStyle/>
          <a:p>
            <a:r>
              <a:rPr lang="en-US"/>
              <a:t>Goal-Setting Strategy Option 1: Benchmarks</a:t>
            </a:r>
          </a:p>
        </p:txBody>
      </p:sp>
      <p:sp>
        <p:nvSpPr>
          <p:cNvPr id="7" name="Content Placeholder 5">
            <a:extLst>
              <a:ext uri="{FF2B5EF4-FFF2-40B4-BE49-F238E27FC236}">
                <a16:creationId xmlns:a16="http://schemas.microsoft.com/office/drawing/2014/main" id="{97420515-725C-DC60-C84F-B12E067B38F0}"/>
              </a:ext>
            </a:extLst>
          </p:cNvPr>
          <p:cNvSpPr txBox="1">
            <a:spLocks/>
          </p:cNvSpPr>
          <p:nvPr/>
        </p:nvSpPr>
        <p:spPr>
          <a:xfrm>
            <a:off x="457200" y="1238947"/>
            <a:ext cx="6620256" cy="4626929"/>
          </a:xfrm>
          <a:prstGeom prst="rect">
            <a:avLst/>
          </a:prstGeom>
          <a:ln>
            <a:noFill/>
          </a:ln>
        </p:spPr>
        <p:txBody>
          <a:bodyPr vert="horz" lIns="0" tIns="0" rIns="0" bIns="0" rtlCol="0">
            <a:normAutofit lnSpcReduction="10000"/>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r>
              <a:rPr kumimoji="0" lang="en-US" sz="2600" i="0" u="none" strike="noStrike" kern="1200" cap="none" spc="0" normalizeH="0" baseline="0" noProof="0">
                <a:ln>
                  <a:noFill/>
                </a:ln>
                <a:solidFill>
                  <a:srgbClr val="262626"/>
                </a:solidFill>
                <a:effectLst/>
                <a:uLnTx/>
                <a:uFillTx/>
                <a:latin typeface="Calibri"/>
                <a:cs typeface="Calibri"/>
              </a:rPr>
              <a:t>The </a:t>
            </a:r>
            <a:r>
              <a:rPr kumimoji="0" lang="en-US" sz="2600" b="1" i="0" u="none" strike="noStrike" kern="1200" cap="none" spc="0" normalizeH="0" baseline="0" noProof="0">
                <a:ln>
                  <a:noFill/>
                </a:ln>
                <a:solidFill>
                  <a:srgbClr val="262626"/>
                </a:solidFill>
                <a:effectLst/>
                <a:uLnTx/>
                <a:uFillTx/>
                <a:latin typeface="Calibri"/>
                <a:cs typeface="Calibri"/>
              </a:rPr>
              <a:t>benchmark </a:t>
            </a:r>
            <a:r>
              <a:rPr kumimoji="0" lang="en-US" sz="2600" b="0" i="0" u="none" strike="noStrike" kern="1200" cap="none" spc="0" normalizeH="0" baseline="0" noProof="0">
                <a:ln>
                  <a:noFill/>
                </a:ln>
                <a:solidFill>
                  <a:srgbClr val="262626"/>
                </a:solidFill>
                <a:effectLst/>
                <a:uLnTx/>
                <a:uFillTx/>
                <a:latin typeface="Calibri"/>
                <a:cs typeface="Calibri"/>
              </a:rPr>
              <a:t>specifies the level of performance expected on a specific measure at a specific point in time, usually the end of the student’s grade level.</a:t>
            </a:r>
          </a:p>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262626"/>
                </a:solidFill>
                <a:effectLst/>
                <a:uLnTx/>
                <a:uFillTx/>
                <a:latin typeface="Calibri"/>
                <a:cs typeface="Calibri"/>
              </a:rPr>
              <a:t>Steps for setting a goal using benchmarks:</a:t>
            </a:r>
          </a:p>
          <a:p>
            <a:pPr marL="834390" marR="0" lvl="1" indent="-514350" algn="l" defTabSz="685800" rtl="0" eaLnBrk="1" fontAlgn="auto" latinLnBrk="0" hangingPunct="1">
              <a:lnSpc>
                <a:spcPct val="125000"/>
              </a:lnSpc>
              <a:spcBef>
                <a:spcPts val="600"/>
              </a:spcBef>
              <a:spcAft>
                <a:spcPts val="0"/>
              </a:spcAft>
              <a:buClr>
                <a:srgbClr val="C25131"/>
              </a:buClr>
              <a:buSzTx/>
              <a:buFont typeface="+mj-lt"/>
              <a:buAutoNum type="arabicPeriod"/>
              <a:tabLst/>
              <a:defRPr/>
            </a:pPr>
            <a:r>
              <a:rPr kumimoji="0" lang="en-US" sz="2600" b="0" i="0" u="none" strike="noStrike" kern="1200" cap="none" spc="0" normalizeH="0" baseline="0" noProof="0">
                <a:ln>
                  <a:noFill/>
                </a:ln>
                <a:solidFill>
                  <a:srgbClr val="262626"/>
                </a:solidFill>
                <a:effectLst/>
                <a:uLnTx/>
                <a:uFillTx/>
                <a:latin typeface="Calibri"/>
                <a:cs typeface="Calibri"/>
              </a:rPr>
              <a:t>Identify the appropriate grade-level benchmark for the time frame.</a:t>
            </a:r>
          </a:p>
          <a:p>
            <a:pPr marL="834390" marR="0" lvl="1" indent="-514350" algn="l" defTabSz="685800" rtl="0" eaLnBrk="1" fontAlgn="auto" latinLnBrk="0" hangingPunct="1">
              <a:lnSpc>
                <a:spcPct val="125000"/>
              </a:lnSpc>
              <a:spcBef>
                <a:spcPts val="600"/>
              </a:spcBef>
              <a:spcAft>
                <a:spcPts val="0"/>
              </a:spcAft>
              <a:buClr>
                <a:srgbClr val="C25131"/>
              </a:buClr>
              <a:buSzTx/>
              <a:buFont typeface="+mj-lt"/>
              <a:buAutoNum type="arabicPeriod"/>
              <a:tabLst/>
              <a:defRPr/>
            </a:pPr>
            <a:r>
              <a:rPr kumimoji="0" lang="en-US" sz="2600" b="0" i="0" u="none" strike="noStrike" kern="1200" cap="none" spc="0" normalizeH="0" baseline="0" noProof="0">
                <a:ln>
                  <a:noFill/>
                </a:ln>
                <a:solidFill>
                  <a:srgbClr val="262626"/>
                </a:solidFill>
                <a:effectLst/>
                <a:uLnTx/>
                <a:uFillTx/>
                <a:latin typeface="Calibri"/>
                <a:cs typeface="Calibri"/>
              </a:rPr>
              <a:t>Graph the benchmark and draw a line between the baseline and goal.</a:t>
            </a:r>
          </a:p>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endParaRPr kumimoji="0" lang="en-US" sz="2600" b="0" i="0" u="none" strike="noStrike" kern="1200" cap="none" spc="0" normalizeH="0" baseline="0" noProof="0">
              <a:ln>
                <a:noFill/>
              </a:ln>
              <a:solidFill>
                <a:srgbClr val="262626"/>
              </a:solidFill>
              <a:effectLst/>
              <a:uLnTx/>
              <a:uFillTx/>
              <a:latin typeface="Calibri"/>
              <a:cs typeface="Calibri"/>
            </a:endParaRPr>
          </a:p>
        </p:txBody>
      </p:sp>
      <p:grpSp>
        <p:nvGrpSpPr>
          <p:cNvPr id="3" name="Group 2" descr="A simple graph showing how a line should connect a student's baseline (shown as a red star) with their final goal (green star)">
            <a:extLst>
              <a:ext uri="{FF2B5EF4-FFF2-40B4-BE49-F238E27FC236}">
                <a16:creationId xmlns:a16="http://schemas.microsoft.com/office/drawing/2014/main" id="{FB262E27-DC51-12B8-9DBD-AF6D2C956E2B}"/>
              </a:ext>
            </a:extLst>
          </p:cNvPr>
          <p:cNvGrpSpPr/>
          <p:nvPr/>
        </p:nvGrpSpPr>
        <p:grpSpPr>
          <a:xfrm>
            <a:off x="7370284" y="1883884"/>
            <a:ext cx="4361468" cy="3150824"/>
            <a:chOff x="7370284" y="1883884"/>
            <a:chExt cx="4361468" cy="3150824"/>
          </a:xfrm>
        </p:grpSpPr>
        <p:cxnSp>
          <p:nvCxnSpPr>
            <p:cNvPr id="23" name="Straight Connector 22">
              <a:extLst>
                <a:ext uri="{FF2B5EF4-FFF2-40B4-BE49-F238E27FC236}">
                  <a16:creationId xmlns:a16="http://schemas.microsoft.com/office/drawing/2014/main" id="{114ACF04-A041-A660-C8F4-70D62FBB945D}"/>
                </a:ext>
              </a:extLst>
            </p:cNvPr>
            <p:cNvCxnSpPr/>
            <p:nvPr/>
          </p:nvCxnSpPr>
          <p:spPr>
            <a:xfrm flipV="1">
              <a:off x="7811838" y="2882012"/>
              <a:ext cx="2635822" cy="1645536"/>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id="{85065331-F178-F1FA-6A63-6735D4A1E784}"/>
                </a:ext>
              </a:extLst>
            </p:cNvPr>
            <p:cNvCxnSpPr/>
            <p:nvPr/>
          </p:nvCxnSpPr>
          <p:spPr>
            <a:xfrm>
              <a:off x="7370284" y="1883884"/>
              <a:ext cx="0" cy="315082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11D235A-5311-A4AD-32FB-573B1AE6EDB2}"/>
                </a:ext>
              </a:extLst>
            </p:cNvPr>
            <p:cNvCxnSpPr>
              <a:cxnSpLocks/>
            </p:cNvCxnSpPr>
            <p:nvPr/>
          </p:nvCxnSpPr>
          <p:spPr>
            <a:xfrm flipH="1">
              <a:off x="7370284" y="5034708"/>
              <a:ext cx="4361468" cy="0"/>
            </a:xfrm>
            <a:prstGeom prst="line">
              <a:avLst/>
            </a:prstGeom>
          </p:spPr>
          <p:style>
            <a:lnRef idx="2">
              <a:schemeClr val="accent5"/>
            </a:lnRef>
            <a:fillRef idx="0">
              <a:schemeClr val="accent5"/>
            </a:fillRef>
            <a:effectRef idx="1">
              <a:schemeClr val="accent5"/>
            </a:effectRef>
            <a:fontRef idx="minor">
              <a:schemeClr val="tx1"/>
            </a:fontRef>
          </p:style>
        </p:cxnSp>
        <p:sp>
          <p:nvSpPr>
            <p:cNvPr id="20" name="Star: 5 Points 19">
              <a:extLst>
                <a:ext uri="{FF2B5EF4-FFF2-40B4-BE49-F238E27FC236}">
                  <a16:creationId xmlns:a16="http://schemas.microsoft.com/office/drawing/2014/main" id="{CFAD4B8D-313E-C9FC-DA28-EEA137EAC5A9}"/>
                </a:ext>
              </a:extLst>
            </p:cNvPr>
            <p:cNvSpPr/>
            <p:nvPr/>
          </p:nvSpPr>
          <p:spPr>
            <a:xfrm>
              <a:off x="7663113" y="4378822"/>
              <a:ext cx="297450" cy="297452"/>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Star: 5 Points 20">
              <a:extLst>
                <a:ext uri="{FF2B5EF4-FFF2-40B4-BE49-F238E27FC236}">
                  <a16:creationId xmlns:a16="http://schemas.microsoft.com/office/drawing/2014/main" id="{0956353D-9F4C-E6F8-87D3-24DF3EBC5FAD}"/>
                </a:ext>
              </a:extLst>
            </p:cNvPr>
            <p:cNvSpPr/>
            <p:nvPr/>
          </p:nvSpPr>
          <p:spPr>
            <a:xfrm>
              <a:off x="10298935" y="2733286"/>
              <a:ext cx="297450" cy="297452"/>
            </a:xfrm>
            <a:prstGeom prst="star5">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Rectangle: Rounded Corners 24">
              <a:extLst>
                <a:ext uri="{FF2B5EF4-FFF2-40B4-BE49-F238E27FC236}">
                  <a16:creationId xmlns:a16="http://schemas.microsoft.com/office/drawing/2014/main" id="{A4CB315C-AF79-1D6B-E516-0E91BE84E486}"/>
                </a:ext>
              </a:extLst>
            </p:cNvPr>
            <p:cNvSpPr/>
            <p:nvPr/>
          </p:nvSpPr>
          <p:spPr>
            <a:xfrm>
              <a:off x="10685220" y="2675512"/>
              <a:ext cx="729400" cy="36224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1"/>
                  </a:solidFill>
                </a:rPr>
                <a:t>Goal</a:t>
              </a:r>
              <a:endParaRPr lang="en-US" sz="1400">
                <a:solidFill>
                  <a:schemeClr val="tx1"/>
                </a:solidFill>
              </a:endParaRPr>
            </a:p>
          </p:txBody>
        </p:sp>
        <p:sp>
          <p:nvSpPr>
            <p:cNvPr id="26" name="Rectangle: Rounded Corners 25">
              <a:extLst>
                <a:ext uri="{FF2B5EF4-FFF2-40B4-BE49-F238E27FC236}">
                  <a16:creationId xmlns:a16="http://schemas.microsoft.com/office/drawing/2014/main" id="{0B0513DD-BD4C-AC89-4BC2-9BDD97FDFED4}"/>
                </a:ext>
              </a:extLst>
            </p:cNvPr>
            <p:cNvSpPr/>
            <p:nvPr/>
          </p:nvSpPr>
          <p:spPr>
            <a:xfrm>
              <a:off x="8005523" y="4495151"/>
              <a:ext cx="1226612" cy="29743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1"/>
                  </a:solidFill>
                </a:rPr>
                <a:t>Baseline</a:t>
              </a:r>
              <a:endParaRPr lang="en-US" sz="1400">
                <a:solidFill>
                  <a:schemeClr val="tx1"/>
                </a:solidFill>
              </a:endParaRPr>
            </a:p>
          </p:txBody>
        </p:sp>
      </p:grpSp>
      <p:pic>
        <p:nvPicPr>
          <p:cNvPr id="4" name="Picture 3">
            <a:extLst>
              <a:ext uri="{FF2B5EF4-FFF2-40B4-BE49-F238E27FC236}">
                <a16:creationId xmlns:a16="http://schemas.microsoft.com/office/drawing/2014/main" id="{5C625361-6953-ADE7-5598-9B7A563DEDDF}"/>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CF0D1EE-89CB-8B8A-26C0-9CA65199731D}"/>
              </a:ext>
            </a:extLst>
          </p:cNvPr>
          <p:cNvSpPr>
            <a:spLocks noGrp="1"/>
          </p:cNvSpPr>
          <p:nvPr>
            <p:ph type="body" sz="quarter" idx="13"/>
          </p:nvPr>
        </p:nvSpPr>
        <p:spPr/>
        <p:txBody>
          <a:bodyPr/>
          <a:lstStyle/>
          <a:p>
            <a:endParaRPr lang="en-US"/>
          </a:p>
        </p:txBody>
      </p:sp>
      <p:sp>
        <p:nvSpPr>
          <p:cNvPr id="6" name="Slide Number Placeholder 5">
            <a:extLst>
              <a:ext uri="{FF2B5EF4-FFF2-40B4-BE49-F238E27FC236}">
                <a16:creationId xmlns:a16="http://schemas.microsoft.com/office/drawing/2014/main" id="{94FD5826-31C9-204B-D7BB-F510F12904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F4E83-61DB-418F-A99F-17BC9BB58EF6}"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2877704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11276076" cy="1280160"/>
          </a:xfrm>
        </p:spPr>
        <p:txBody>
          <a:bodyPr/>
          <a:lstStyle/>
          <a:p>
            <a:r>
              <a:rPr lang="en-US"/>
              <a:t>Goal-Setting Strategy Option 1: Benchmarks 2</a:t>
            </a:r>
          </a:p>
        </p:txBody>
      </p:sp>
      <p:grpSp>
        <p:nvGrpSpPr>
          <p:cNvPr id="4" name="Group 3" descr="A graph showing with weeks along the x-axis and word read correctly on the y-axis. Three blue dots indicate student data and a red dotted line (goal line) connects the baseline to the end-of-year benchmark goal (green star). ">
            <a:extLst>
              <a:ext uri="{FF2B5EF4-FFF2-40B4-BE49-F238E27FC236}">
                <a16:creationId xmlns:a16="http://schemas.microsoft.com/office/drawing/2014/main" id="{6F5B6890-EB89-0510-FEF8-585CDDF3ABB9}"/>
              </a:ext>
            </a:extLst>
          </p:cNvPr>
          <p:cNvGrpSpPr/>
          <p:nvPr/>
        </p:nvGrpSpPr>
        <p:grpSpPr>
          <a:xfrm>
            <a:off x="1696865" y="1478884"/>
            <a:ext cx="9555034" cy="4410075"/>
            <a:chOff x="1696865" y="1478884"/>
            <a:chExt cx="9555034" cy="4410075"/>
          </a:xfrm>
        </p:grpSpPr>
        <p:pic>
          <p:nvPicPr>
            <p:cNvPr id="7" name="Picture 6">
              <a:extLst>
                <a:ext uri="{FF2B5EF4-FFF2-40B4-BE49-F238E27FC236}">
                  <a16:creationId xmlns:a16="http://schemas.microsoft.com/office/drawing/2014/main" id="{15FBE043-53E5-2B50-1FF8-202D41849AD9}"/>
                </a:ext>
              </a:extLst>
            </p:cNvPr>
            <p:cNvPicPr>
              <a:picLocks noChangeAspect="1"/>
            </p:cNvPicPr>
            <p:nvPr/>
          </p:nvPicPr>
          <p:blipFill>
            <a:blip r:embed="rId3"/>
            <a:stretch>
              <a:fillRect/>
            </a:stretch>
          </p:blipFill>
          <p:spPr>
            <a:xfrm>
              <a:off x="1696865" y="1478884"/>
              <a:ext cx="8039100" cy="4410075"/>
            </a:xfrm>
            <a:prstGeom prst="rect">
              <a:avLst/>
            </a:prstGeom>
          </p:spPr>
        </p:pic>
        <p:sp>
          <p:nvSpPr>
            <p:cNvPr id="9" name="Rectangle: Rounded Corners 8">
              <a:extLst>
                <a:ext uri="{FF2B5EF4-FFF2-40B4-BE49-F238E27FC236}">
                  <a16:creationId xmlns:a16="http://schemas.microsoft.com/office/drawing/2014/main" id="{27626E30-2CAF-CEE5-76D4-F82CBF2B8F97}"/>
                </a:ext>
              </a:extLst>
            </p:cNvPr>
            <p:cNvSpPr/>
            <p:nvPr/>
          </p:nvSpPr>
          <p:spPr>
            <a:xfrm>
              <a:off x="8220030" y="2361595"/>
              <a:ext cx="3031869" cy="397449"/>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1"/>
                  </a:solidFill>
                </a:rPr>
                <a:t>End-of-Year Benchmark</a:t>
              </a:r>
              <a:endParaRPr lang="en-US" sz="1400">
                <a:solidFill>
                  <a:schemeClr val="tx1"/>
                </a:solidFill>
              </a:endParaRPr>
            </a:p>
          </p:txBody>
        </p:sp>
        <p:sp>
          <p:nvSpPr>
            <p:cNvPr id="10" name="Star: 5 Points 9">
              <a:extLst>
                <a:ext uri="{FF2B5EF4-FFF2-40B4-BE49-F238E27FC236}">
                  <a16:creationId xmlns:a16="http://schemas.microsoft.com/office/drawing/2014/main" id="{537F41CC-9E20-FD53-8335-B18884A37096}"/>
                </a:ext>
              </a:extLst>
            </p:cNvPr>
            <p:cNvSpPr/>
            <p:nvPr/>
          </p:nvSpPr>
          <p:spPr>
            <a:xfrm>
              <a:off x="8991272" y="2837421"/>
              <a:ext cx="408270" cy="397449"/>
            </a:xfrm>
            <a:prstGeom prst="star5">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pic>
        <p:nvPicPr>
          <p:cNvPr id="2" name="Picture 1">
            <a:extLst>
              <a:ext uri="{FF2B5EF4-FFF2-40B4-BE49-F238E27FC236}">
                <a16:creationId xmlns:a16="http://schemas.microsoft.com/office/drawing/2014/main" id="{228911AE-E386-8EAE-F2D1-AA57538C7E4E}"/>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4"/>
          </p:nvPr>
        </p:nvSpPr>
        <p:spPr>
          <a:xfrm>
            <a:off x="11734800" y="6704112"/>
            <a:ext cx="157094" cy="153888"/>
          </a:xfrm>
        </p:spPr>
        <p:txBody>
          <a:bodyPr/>
          <a:lstStyle/>
          <a:p>
            <a:pPr lvl="0"/>
            <a:fld id="{F3477EC8-074D-41C4-94AE-E9EA7CEEA348}" type="slidenum">
              <a:rPr lang="en-US" noProof="0" smtClean="0"/>
              <a:pPr lvl="0"/>
              <a:t>23</a:t>
            </a:fld>
            <a:endParaRPr lang="en-US" noProof="0"/>
          </a:p>
        </p:txBody>
      </p:sp>
    </p:spTree>
    <p:extLst>
      <p:ext uri="{BB962C8B-B14F-4D97-AF65-F5344CB8AC3E}">
        <p14:creationId xmlns:p14="http://schemas.microsoft.com/office/powerpoint/2010/main" val="69515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lstStyle/>
          <a:p>
            <a:r>
              <a:rPr lang="en-US"/>
              <a:t>Goal-Setting Strategy Option 1: Benchmarks 3</a:t>
            </a:r>
          </a:p>
        </p:txBody>
      </p:sp>
      <p:grpSp>
        <p:nvGrpSpPr>
          <p:cNvPr id="13" name="Group 12" descr="Advantages:&#10; Ambitious&#10; Goal puts student on track to close the achievement gap.&#10;  Easy to use when progress monitoring tool provides benchmarks.&#10; Tracks progress toward grade-level expectations.&#10;Considerations:&#10; May not be appropriate for students significantly below benchmark.&#10; For some students, an off-grade level benchmark may be appropriately ambitious.&#10;Recommendation:&#10; Use benchmarks if a student is close to grade level.&#10;">
            <a:extLst>
              <a:ext uri="{FF2B5EF4-FFF2-40B4-BE49-F238E27FC236}">
                <a16:creationId xmlns:a16="http://schemas.microsoft.com/office/drawing/2014/main" id="{B6C8B4B6-BB72-22B8-A03F-0321E5189706}"/>
              </a:ext>
            </a:extLst>
          </p:cNvPr>
          <p:cNvGrpSpPr/>
          <p:nvPr/>
        </p:nvGrpSpPr>
        <p:grpSpPr>
          <a:xfrm>
            <a:off x="783322" y="1544944"/>
            <a:ext cx="10623831" cy="3942836"/>
            <a:chOff x="783322" y="1544944"/>
            <a:chExt cx="10623831" cy="3942836"/>
          </a:xfrm>
        </p:grpSpPr>
        <p:sp>
          <p:nvSpPr>
            <p:cNvPr id="14" name="Freeform: Shape 13">
              <a:extLst>
                <a:ext uri="{FF2B5EF4-FFF2-40B4-BE49-F238E27FC236}">
                  <a16:creationId xmlns:a16="http://schemas.microsoft.com/office/drawing/2014/main" id="{1205B961-A25E-51CD-72EE-8B013341E124}"/>
                </a:ext>
              </a:extLst>
            </p:cNvPr>
            <p:cNvSpPr/>
            <p:nvPr/>
          </p:nvSpPr>
          <p:spPr>
            <a:xfrm>
              <a:off x="783322"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Advantages</a:t>
              </a:r>
            </a:p>
          </p:txBody>
        </p:sp>
        <p:sp>
          <p:nvSpPr>
            <p:cNvPr id="15" name="Freeform: Shape 14">
              <a:extLst>
                <a:ext uri="{FF2B5EF4-FFF2-40B4-BE49-F238E27FC236}">
                  <a16:creationId xmlns:a16="http://schemas.microsoft.com/office/drawing/2014/main" id="{F6A577C3-EACF-8C2D-7236-7FC8A9AAF772}"/>
                </a:ext>
              </a:extLst>
            </p:cNvPr>
            <p:cNvSpPr/>
            <p:nvPr/>
          </p:nvSpPr>
          <p:spPr>
            <a:xfrm>
              <a:off x="783322" y="2458255"/>
              <a:ext cx="3238973" cy="3029525"/>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Ambitious.</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Goal puts student on track to close the achievement gap.</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Easy to use when progress monitoring tool provides benchmarks.</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Tracks progress toward grade-level expectations.</a:t>
              </a:r>
            </a:p>
          </p:txBody>
        </p:sp>
        <p:sp>
          <p:nvSpPr>
            <p:cNvPr id="16" name="Freeform: Shape 15">
              <a:extLst>
                <a:ext uri="{FF2B5EF4-FFF2-40B4-BE49-F238E27FC236}">
                  <a16:creationId xmlns:a16="http://schemas.microsoft.com/office/drawing/2014/main" id="{15E0D4AF-B605-843C-AD24-D9D52FC4C05D}"/>
                </a:ext>
              </a:extLst>
            </p:cNvPr>
            <p:cNvSpPr/>
            <p:nvPr/>
          </p:nvSpPr>
          <p:spPr>
            <a:xfrm>
              <a:off x="444890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Considerations</a:t>
              </a:r>
              <a:endParaRPr lang="en-US" sz="1800" kern="1200"/>
            </a:p>
          </p:txBody>
        </p:sp>
        <p:sp>
          <p:nvSpPr>
            <p:cNvPr id="17" name="Freeform: Shape 16">
              <a:extLst>
                <a:ext uri="{FF2B5EF4-FFF2-40B4-BE49-F238E27FC236}">
                  <a16:creationId xmlns:a16="http://schemas.microsoft.com/office/drawing/2014/main" id="{74BE4727-52D4-11E2-FBC0-35223FA445CE}"/>
                </a:ext>
              </a:extLst>
            </p:cNvPr>
            <p:cNvSpPr/>
            <p:nvPr/>
          </p:nvSpPr>
          <p:spPr>
            <a:xfrm>
              <a:off x="4448900" y="2458256"/>
              <a:ext cx="3238973" cy="3029524"/>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rgbClr val="4D4D4F">
                      <a:lumMod val="75000"/>
                    </a:srgbClr>
                  </a:solidFill>
                  <a:effectLst/>
                  <a:uLnTx/>
                  <a:uFillTx/>
                  <a:latin typeface="Calibri"/>
                  <a:cs typeface="Calibri"/>
                </a:rPr>
                <a:t>May not be appropriate for students significantly below benchmark.</a:t>
              </a:r>
              <a:endParaRPr lang="en-US" sz="1800" kern="1200"/>
            </a:p>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rgbClr val="4D4D4F">
                      <a:lumMod val="75000"/>
                    </a:srgbClr>
                  </a:solidFill>
                  <a:effectLst/>
                  <a:uLnTx/>
                  <a:uFillTx/>
                  <a:latin typeface="Calibri"/>
                  <a:cs typeface="Calibri"/>
                </a:rPr>
                <a:t>For some students, an off-grade-level benchmark may be appropriately ambitious.</a:t>
              </a:r>
            </a:p>
          </p:txBody>
        </p:sp>
        <p:sp>
          <p:nvSpPr>
            <p:cNvPr id="18" name="Freeform: Shape 17">
              <a:extLst>
                <a:ext uri="{FF2B5EF4-FFF2-40B4-BE49-F238E27FC236}">
                  <a16:creationId xmlns:a16="http://schemas.microsoft.com/office/drawing/2014/main" id="{9D712E20-8596-4BD1-39BE-652F943D7EA0}"/>
                </a:ext>
              </a:extLst>
            </p:cNvPr>
            <p:cNvSpPr/>
            <p:nvPr/>
          </p:nvSpPr>
          <p:spPr>
            <a:xfrm>
              <a:off x="816818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ClrTx/>
                <a:buSzTx/>
                <a:buFontTx/>
                <a:buNone/>
              </a:pPr>
              <a:r>
                <a:rPr kumimoji="0" lang="en-US" sz="2400" b="1" i="0" u="none" strike="noStrike" kern="1200" cap="none" spc="0" normalizeH="0" baseline="0" noProof="0">
                  <a:ln>
                    <a:noFill/>
                  </a:ln>
                  <a:solidFill>
                    <a:srgbClr val="FFFFFF"/>
                  </a:solidFill>
                  <a:effectLst/>
                  <a:uLnTx/>
                  <a:uFillTx/>
                  <a:latin typeface="Calibri" pitchFamily="34" charset="0"/>
                  <a:ea typeface="+mn-ea"/>
                  <a:cs typeface="+mn-cs"/>
                </a:rPr>
                <a:t>Recommendation</a:t>
              </a:r>
              <a:endParaRPr lang="en-US" sz="2400" b="1" kern="1200"/>
            </a:p>
          </p:txBody>
        </p:sp>
        <p:sp>
          <p:nvSpPr>
            <p:cNvPr id="19" name="Freeform: Shape 18">
              <a:extLst>
                <a:ext uri="{FF2B5EF4-FFF2-40B4-BE49-F238E27FC236}">
                  <a16:creationId xmlns:a16="http://schemas.microsoft.com/office/drawing/2014/main" id="{394074B0-3441-C2FA-7F54-8ADFCE8649D7}"/>
                </a:ext>
              </a:extLst>
            </p:cNvPr>
            <p:cNvSpPr/>
            <p:nvPr/>
          </p:nvSpPr>
          <p:spPr>
            <a:xfrm>
              <a:off x="8168180" y="2458256"/>
              <a:ext cx="3238973" cy="3029524"/>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Use benchmarks</a:t>
              </a:r>
              <a:r>
                <a:rPr kumimoji="0" lang="en-US" sz="1800" b="0" i="0" u="none" strike="noStrike" kern="1200" cap="none" spc="0" normalizeH="0" noProof="0">
                  <a:ln>
                    <a:noFill/>
                  </a:ln>
                  <a:solidFill>
                    <a:schemeClr val="tx1"/>
                  </a:solidFill>
                  <a:effectLst/>
                  <a:uLnTx/>
                  <a:uFillTx/>
                  <a:latin typeface="Calibri" pitchFamily="34" charset="0"/>
                  <a:ea typeface="+mn-ea"/>
                  <a:cs typeface="+mn-cs"/>
                </a:rPr>
                <a:t> </a:t>
              </a: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if a student is close to grade level.</a:t>
              </a:r>
            </a:p>
          </p:txBody>
        </p:sp>
      </p:grpSp>
      <p:sp>
        <p:nvSpPr>
          <p:cNvPr id="11" name="Text Placeholder 10">
            <a:extLst>
              <a:ext uri="{FF2B5EF4-FFF2-40B4-BE49-F238E27FC236}">
                <a16:creationId xmlns:a16="http://schemas.microsoft.com/office/drawing/2014/main" id="{87592553-4E29-1761-9525-F863D72FD49D}"/>
              </a:ext>
            </a:extLst>
          </p:cNvPr>
          <p:cNvSpPr>
            <a:spLocks noGrp="1"/>
          </p:cNvSpPr>
          <p:nvPr>
            <p:ph type="body" sz="quarter" idx="13"/>
          </p:nvPr>
        </p:nvSpPr>
        <p:spPr>
          <a:xfrm>
            <a:off x="455676" y="5789712"/>
            <a:ext cx="11276076" cy="153888"/>
          </a:xfrm>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24</a:t>
            </a:fld>
            <a:endParaRPr lang="en-US" noProof="0"/>
          </a:p>
        </p:txBody>
      </p:sp>
      <p:pic>
        <p:nvPicPr>
          <p:cNvPr id="5" name="Picture 4">
            <a:extLst>
              <a:ext uri="{FF2B5EF4-FFF2-40B4-BE49-F238E27FC236}">
                <a16:creationId xmlns:a16="http://schemas.microsoft.com/office/drawing/2014/main" id="{D656A2FF-A3F3-1E51-8567-7F6BE5C2963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89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C160-1574-4863-B092-67DC5397A28B}"/>
              </a:ext>
            </a:extLst>
          </p:cNvPr>
          <p:cNvSpPr>
            <a:spLocks noGrp="1"/>
          </p:cNvSpPr>
          <p:nvPr>
            <p:ph type="title"/>
          </p:nvPr>
        </p:nvSpPr>
        <p:spPr/>
        <p:txBody>
          <a:bodyPr/>
          <a:lstStyle/>
          <a:p>
            <a:r>
              <a:rPr lang="en-US"/>
              <a:t>Where Do You Find Benchmarks?</a:t>
            </a:r>
          </a:p>
        </p:txBody>
      </p:sp>
      <p:sp>
        <p:nvSpPr>
          <p:cNvPr id="6" name="TextBox 5">
            <a:extLst>
              <a:ext uri="{FF2B5EF4-FFF2-40B4-BE49-F238E27FC236}">
                <a16:creationId xmlns:a16="http://schemas.microsoft.com/office/drawing/2014/main" id="{3C8544CA-568C-4B7A-BD03-8538D7DD8E6B}"/>
              </a:ext>
            </a:extLst>
          </p:cNvPr>
          <p:cNvSpPr txBox="1"/>
          <p:nvPr/>
        </p:nvSpPr>
        <p:spPr>
          <a:xfrm>
            <a:off x="1363022" y="1526105"/>
            <a:ext cx="4377498" cy="400110"/>
          </a:xfrm>
          <a:prstGeom prst="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Calibri"/>
                <a:ea typeface="+mn-ea"/>
                <a:cs typeface="+mn-cs"/>
              </a:rPr>
              <a:t>Published Research </a:t>
            </a:r>
          </a:p>
        </p:txBody>
      </p:sp>
      <p:sp>
        <p:nvSpPr>
          <p:cNvPr id="7" name="TextBox 6">
            <a:extLst>
              <a:ext uri="{FF2B5EF4-FFF2-40B4-BE49-F238E27FC236}">
                <a16:creationId xmlns:a16="http://schemas.microsoft.com/office/drawing/2014/main" id="{7D52D891-63A6-4D9E-ACDB-B50238F03958}"/>
              </a:ext>
            </a:extLst>
          </p:cNvPr>
          <p:cNvSpPr txBox="1"/>
          <p:nvPr/>
        </p:nvSpPr>
        <p:spPr>
          <a:xfrm>
            <a:off x="6451482" y="1526105"/>
            <a:ext cx="4377498" cy="400110"/>
          </a:xfrm>
          <a:prstGeom prst="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Calibri"/>
                <a:ea typeface="+mn-ea"/>
                <a:cs typeface="+mn-cs"/>
              </a:rPr>
              <a:t>Publisher Data Systems</a:t>
            </a:r>
          </a:p>
        </p:txBody>
      </p:sp>
      <p:pic>
        <p:nvPicPr>
          <p:cNvPr id="10" name="Picture 9" descr="Screenshots of Publisher Data Systems">
            <a:hlinkClick r:id="rId3"/>
            <a:extLst>
              <a:ext uri="{FF2B5EF4-FFF2-40B4-BE49-F238E27FC236}">
                <a16:creationId xmlns:a16="http://schemas.microsoft.com/office/drawing/2014/main" id="{4CE8B03C-8CCF-4777-BC64-3750CE626728}"/>
              </a:ext>
            </a:extLst>
          </p:cNvPr>
          <p:cNvPicPr>
            <a:picLocks noChangeAspect="1"/>
          </p:cNvPicPr>
          <p:nvPr/>
        </p:nvPicPr>
        <p:blipFill>
          <a:blip r:embed="rId4" cstate="screen">
            <a:extLst>
              <a:ext uri="{28A0092B-C50C-407E-A947-70E740481C1C}">
                <a14:useLocalDpi xmlns:a14="http://schemas.microsoft.com/office/drawing/2010/main"/>
              </a:ext>
            </a:extLst>
          </a:blip>
          <a:srcRect b="11212"/>
          <a:stretch/>
        </p:blipFill>
        <p:spPr>
          <a:xfrm>
            <a:off x="6451482" y="2085168"/>
            <a:ext cx="4377498" cy="2846618"/>
          </a:xfrm>
          <a:prstGeom prst="rect">
            <a:avLst/>
          </a:prstGeom>
        </p:spPr>
      </p:pic>
      <p:pic>
        <p:nvPicPr>
          <p:cNvPr id="3" name="Picture 2">
            <a:extLst>
              <a:ext uri="{FF2B5EF4-FFF2-40B4-BE49-F238E27FC236}">
                <a16:creationId xmlns:a16="http://schemas.microsoft.com/office/drawing/2014/main" id="{29B60FA3-C7C4-96A5-B568-7C3103BE2C8A}"/>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1E7720-EAD5-484A-9A18-82C1F9F39961}"/>
              </a:ext>
            </a:extLst>
          </p:cNvPr>
          <p:cNvSpPr>
            <a:spLocks noGrp="1"/>
          </p:cNvSpPr>
          <p:nvPr>
            <p:ph type="sldNum" sz="quarter" idx="10"/>
          </p:nvPr>
        </p:nvSpPr>
        <p:spPr>
          <a:xfrm>
            <a:off x="11628546" y="6704112"/>
            <a:ext cx="209459"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pic>
        <p:nvPicPr>
          <p:cNvPr id="11" name="Picture 10">
            <a:extLst>
              <a:ext uri="{FF2B5EF4-FFF2-40B4-BE49-F238E27FC236}">
                <a16:creationId xmlns:a16="http://schemas.microsoft.com/office/drawing/2014/main" id="{962CC86E-DA3E-5FAF-268D-40025BE7A16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546" y="2027637"/>
            <a:ext cx="4398973" cy="3008387"/>
          </a:xfrm>
          <a:prstGeom prst="rect">
            <a:avLst/>
          </a:prstGeom>
        </p:spPr>
      </p:pic>
    </p:spTree>
    <p:extLst>
      <p:ext uri="{BB962C8B-B14F-4D97-AF65-F5344CB8AC3E}">
        <p14:creationId xmlns:p14="http://schemas.microsoft.com/office/powerpoint/2010/main" val="1303770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148BE18-15C9-7193-C51E-83635CACA4D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8700" y="1232606"/>
            <a:ext cx="3823263" cy="38232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11276076" cy="1280160"/>
          </a:xfrm>
        </p:spPr>
        <p:txBody>
          <a:bodyPr>
            <a:noAutofit/>
          </a:bodyPr>
          <a:lstStyle/>
          <a:p>
            <a:r>
              <a:rPr lang="en-US"/>
              <a:t>Andrew: Goal Setting Using Benchmarks</a:t>
            </a:r>
          </a:p>
        </p:txBody>
      </p:sp>
      <p:sp>
        <p:nvSpPr>
          <p:cNvPr id="6" name="Content Placeholder 5">
            <a:extLst>
              <a:ext uri="{FF2B5EF4-FFF2-40B4-BE49-F238E27FC236}">
                <a16:creationId xmlns:a16="http://schemas.microsoft.com/office/drawing/2014/main" id="{0DBAF4B0-571F-FC0C-4F75-5DD54EC951AD}"/>
              </a:ext>
            </a:extLst>
          </p:cNvPr>
          <p:cNvSpPr>
            <a:spLocks noGrp="1"/>
          </p:cNvSpPr>
          <p:nvPr>
            <p:ph sz="quarter" idx="15"/>
          </p:nvPr>
        </p:nvSpPr>
        <p:spPr>
          <a:xfrm>
            <a:off x="457201" y="1371600"/>
            <a:ext cx="7924800" cy="4343400"/>
          </a:xfrm>
        </p:spPr>
        <p:txBody>
          <a:bodyPr/>
          <a:lstStyle/>
          <a:p>
            <a:pPr marL="0" lvl="0" indent="0">
              <a:buNone/>
            </a:pPr>
            <a:r>
              <a:rPr lang="en-US" noProof="0"/>
              <a:t>Andrew is at a first-grade reading level.</a:t>
            </a:r>
          </a:p>
          <a:p>
            <a:pPr marL="0" lvl="0" indent="0">
              <a:spcBef>
                <a:spcPts val="1800"/>
              </a:spcBef>
              <a:buNone/>
            </a:pPr>
            <a:r>
              <a:rPr lang="en-US" noProof="0"/>
              <a:t>Using these grade-level benchmarks for </a:t>
            </a:r>
            <a:br>
              <a:rPr lang="en-US" noProof="0"/>
            </a:br>
            <a:r>
              <a:rPr lang="en-US" noProof="0"/>
              <a:t>a reading task, determine which end-</a:t>
            </a:r>
            <a:r>
              <a:rPr lang="en-US"/>
              <a:t>of-year </a:t>
            </a:r>
            <a:r>
              <a:rPr lang="en-US" noProof="0"/>
              <a:t>benchmark should be used for Andrew. </a:t>
            </a:r>
          </a:p>
          <a:p>
            <a:pPr lvl="0"/>
            <a:endParaRPr lang="en-US" noProof="0"/>
          </a:p>
          <a:p>
            <a:endParaRPr lang="en-US"/>
          </a:p>
        </p:txBody>
      </p:sp>
      <p:graphicFrame>
        <p:nvGraphicFramePr>
          <p:cNvPr id="4" name="Table 3" descr="a 4 by 2 table shows end of year benchamrks. The first column is Grade and lists kindergarten, grade one and grade two. The second column is reading tasks.  The rows beneath this header provide the reading measure and benchmark score for each grade.  Kindergarten is 40 sound per minute on letter sound fluency.  First grade is 60 words per minute on word identification fluency.  Second grade is 75 words per minute on passage reading fluency."/>
          <p:cNvGraphicFramePr>
            <a:graphicFrameLocks noGrp="1"/>
          </p:cNvGraphicFramePr>
          <p:nvPr>
            <p:extLst>
              <p:ext uri="{D42A27DB-BD31-4B8C-83A1-F6EECF244321}">
                <p14:modId xmlns:p14="http://schemas.microsoft.com/office/powerpoint/2010/main" val="1662807850"/>
              </p:ext>
            </p:extLst>
          </p:nvPr>
        </p:nvGraphicFramePr>
        <p:xfrm>
          <a:off x="457200" y="3854105"/>
          <a:ext cx="5379521" cy="1860895"/>
        </p:xfrm>
        <a:graphic>
          <a:graphicData uri="http://schemas.openxmlformats.org/drawingml/2006/table">
            <a:tbl>
              <a:tblPr firstRow="1" bandRow="1">
                <a:tableStyleId>{5C22544A-7EE6-4342-B048-85BDC9FD1C3A}</a:tableStyleId>
              </a:tblPr>
              <a:tblGrid>
                <a:gridCol w="1821724">
                  <a:extLst>
                    <a:ext uri="{9D8B030D-6E8A-4147-A177-3AD203B41FA5}">
                      <a16:colId xmlns:a16="http://schemas.microsoft.com/office/drawing/2014/main" val="20000"/>
                    </a:ext>
                  </a:extLst>
                </a:gridCol>
                <a:gridCol w="3557797">
                  <a:extLst>
                    <a:ext uri="{9D8B030D-6E8A-4147-A177-3AD203B41FA5}">
                      <a16:colId xmlns:a16="http://schemas.microsoft.com/office/drawing/2014/main" val="20001"/>
                    </a:ext>
                  </a:extLst>
                </a:gridCol>
              </a:tblGrid>
              <a:tr h="4789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rPr>
                        <a:t>Grade</a:t>
                      </a:r>
                      <a:endParaRPr kumimoji="0" lang="en-US" sz="2400" b="0" i="0" u="none" strike="noStrike" cap="none" normalizeH="0" baseline="0">
                        <a:ln>
                          <a:noFill/>
                        </a:ln>
                        <a:solidFill>
                          <a:schemeClr val="bg1"/>
                        </a:solidFill>
                        <a:effectLst/>
                        <a:latin typeface="Arial" pitchFamily="34" charset="0"/>
                      </a:endParaRPr>
                    </a:p>
                  </a:txBody>
                  <a:tcPr marL="103823" marR="103823"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rPr>
                        <a:t>Reading task</a:t>
                      </a:r>
                      <a:endParaRPr kumimoji="0" lang="en-US" sz="2400" b="0" i="0" u="none" strike="noStrike" cap="none" normalizeH="0" baseline="0">
                        <a:ln>
                          <a:noFill/>
                        </a:ln>
                        <a:solidFill>
                          <a:schemeClr val="bg1"/>
                        </a:solidFill>
                        <a:effectLst/>
                        <a:latin typeface="Arial" pitchFamily="34" charset="0"/>
                      </a:endParaRPr>
                    </a:p>
                  </a:txBody>
                  <a:tcPr marL="103823" marR="103823" anchor="ctr" anchorCtr="1" horzOverflow="overflow"/>
                </a:tc>
                <a:extLst>
                  <a:ext uri="{0D108BD9-81ED-4DB2-BD59-A6C34878D82A}">
                    <a16:rowId xmlns:a16="http://schemas.microsoft.com/office/drawing/2014/main" val="10000"/>
                  </a:ext>
                </a:extLst>
              </a:tr>
              <a:tr h="4675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Kindergarten</a:t>
                      </a:r>
                      <a:endParaRPr kumimoji="0" lang="en-US" sz="2400" b="0" i="0" u="none" strike="noStrike" cap="none" normalizeH="0" baseline="0">
                        <a:ln>
                          <a:noFill/>
                        </a:ln>
                        <a:solidFill>
                          <a:schemeClr val="tx1"/>
                        </a:solidFill>
                        <a:effectLst/>
                        <a:latin typeface="Arial" pitchFamily="34" charset="0"/>
                      </a:endParaRPr>
                    </a:p>
                  </a:txBody>
                  <a:tcPr marL="103823" marR="103823"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40 sounds/minute (LSF)</a:t>
                      </a:r>
                      <a:endParaRPr kumimoji="0" lang="en-US" sz="2400" b="0" i="0" u="none" strike="noStrike" cap="none" normalizeH="0" baseline="0">
                        <a:ln>
                          <a:noFill/>
                        </a:ln>
                        <a:solidFill>
                          <a:schemeClr val="tx1"/>
                        </a:solidFill>
                        <a:effectLst/>
                        <a:latin typeface="Arial" pitchFamily="34" charset="0"/>
                      </a:endParaRPr>
                    </a:p>
                  </a:txBody>
                  <a:tcPr marL="103823" marR="103823" anchor="ctr" horzOverflow="overflow"/>
                </a:tc>
                <a:extLst>
                  <a:ext uri="{0D108BD9-81ED-4DB2-BD59-A6C34878D82A}">
                    <a16:rowId xmlns:a16="http://schemas.microsoft.com/office/drawing/2014/main" val="10001"/>
                  </a:ext>
                </a:extLst>
              </a:tr>
              <a:tr h="3941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Grade 1</a:t>
                      </a:r>
                      <a:endParaRPr kumimoji="0" lang="en-US" sz="2400" b="0" i="0" u="none" strike="noStrike" cap="none" normalizeH="0" baseline="0">
                        <a:ln>
                          <a:noFill/>
                        </a:ln>
                        <a:solidFill>
                          <a:schemeClr val="tx1"/>
                        </a:solidFill>
                        <a:effectLst/>
                        <a:latin typeface="Arial" pitchFamily="34" charset="0"/>
                        <a:cs typeface="Times New Roman" pitchFamily="18" charset="0"/>
                      </a:endParaRPr>
                    </a:p>
                  </a:txBody>
                  <a:tcPr marL="103823" marR="103823"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60 words/minute (WIF)</a:t>
                      </a:r>
                      <a:endParaRPr kumimoji="0" lang="en-US" sz="2400" b="0" i="0" u="none" strike="noStrike" cap="none" normalizeH="0" baseline="0">
                        <a:ln>
                          <a:noFill/>
                        </a:ln>
                        <a:solidFill>
                          <a:schemeClr val="tx1"/>
                        </a:solidFill>
                        <a:effectLst/>
                        <a:latin typeface="Arial" pitchFamily="34" charset="0"/>
                      </a:endParaRPr>
                    </a:p>
                  </a:txBody>
                  <a:tcPr marL="103823" marR="103823" anchor="ctr" horzOverflow="overflow"/>
                </a:tc>
                <a:extLst>
                  <a:ext uri="{0D108BD9-81ED-4DB2-BD59-A6C34878D82A}">
                    <a16:rowId xmlns:a16="http://schemas.microsoft.com/office/drawing/2014/main" val="10002"/>
                  </a:ext>
                </a:extLst>
              </a:tr>
              <a:tr h="4471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Grade 2</a:t>
                      </a:r>
                      <a:endParaRPr kumimoji="0" lang="en-US" sz="2400" b="0" i="0" u="none" strike="noStrike" cap="none" normalizeH="0" baseline="0">
                        <a:ln>
                          <a:noFill/>
                        </a:ln>
                        <a:solidFill>
                          <a:schemeClr val="tx1"/>
                        </a:solidFill>
                        <a:effectLst/>
                        <a:latin typeface="Arial" pitchFamily="34" charset="0"/>
                        <a:cs typeface="Times New Roman" pitchFamily="18" charset="0"/>
                      </a:endParaRPr>
                    </a:p>
                  </a:txBody>
                  <a:tcPr marL="103823" marR="103823"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75 words/minute (PRF)</a:t>
                      </a:r>
                      <a:endParaRPr kumimoji="0" lang="en-US" sz="2400" b="0" i="0" u="none" strike="noStrike" cap="none" normalizeH="0" baseline="0">
                        <a:ln>
                          <a:noFill/>
                        </a:ln>
                        <a:solidFill>
                          <a:schemeClr val="tx1"/>
                        </a:solidFill>
                        <a:effectLst/>
                        <a:latin typeface="Arial" pitchFamily="34" charset="0"/>
                      </a:endParaRPr>
                    </a:p>
                  </a:txBody>
                  <a:tcPr marL="103823" marR="103823" anchor="ctr" horzOverflow="overflow"/>
                </a:tc>
                <a:extLst>
                  <a:ext uri="{0D108BD9-81ED-4DB2-BD59-A6C34878D82A}">
                    <a16:rowId xmlns:a16="http://schemas.microsoft.com/office/drawing/2014/main" val="10003"/>
                  </a:ext>
                </a:extLst>
              </a:tr>
            </a:tbl>
          </a:graphicData>
        </a:graphic>
      </p:graphicFrame>
      <p:sp>
        <p:nvSpPr>
          <p:cNvPr id="13" name="Text Placeholder 12">
            <a:extLst>
              <a:ext uri="{FF2B5EF4-FFF2-40B4-BE49-F238E27FC236}">
                <a16:creationId xmlns:a16="http://schemas.microsoft.com/office/drawing/2014/main" id="{F446C5ED-9BB4-BE34-7109-287F546DE348}"/>
              </a:ext>
            </a:extLst>
          </p:cNvPr>
          <p:cNvSpPr>
            <a:spLocks noGrp="1"/>
          </p:cNvSpPr>
          <p:nvPr>
            <p:ph type="body" sz="quarter" idx="13"/>
          </p:nvPr>
        </p:nvSpPr>
        <p:spPr/>
        <p:txBody>
          <a:bodyPr/>
          <a:lstStyle/>
          <a:p>
            <a:endParaRPr lang="en-US"/>
          </a:p>
        </p:txBody>
      </p:sp>
      <p:sp>
        <p:nvSpPr>
          <p:cNvPr id="3" name="Slide Number Placeholder 2"/>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26</a:t>
            </a:fld>
            <a:endParaRPr lang="en-US" noProof="0"/>
          </a:p>
        </p:txBody>
      </p:sp>
      <p:pic>
        <p:nvPicPr>
          <p:cNvPr id="8" name="Picture 7">
            <a:extLst>
              <a:ext uri="{FF2B5EF4-FFF2-40B4-BE49-F238E27FC236}">
                <a16:creationId xmlns:a16="http://schemas.microsoft.com/office/drawing/2014/main" id="{F465D90D-6D98-F389-BAFB-450B3720B030}"/>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5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Goal-Setting Strategy Option 2: </a:t>
            </a:r>
            <a:br>
              <a:rPr lang="en-US"/>
            </a:br>
            <a:r>
              <a:rPr lang="en-US"/>
              <a:t>National Norms for Rate of Improvement</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2625E4DA-B763-BD0D-C042-BD1A9F0ED186}"/>
                  </a:ext>
                </a:extLst>
              </p:cNvPr>
              <p:cNvSpPr>
                <a:spLocks noGrp="1"/>
              </p:cNvSpPr>
              <p:nvPr>
                <p:ph sz="quarter" idx="15"/>
              </p:nvPr>
            </p:nvSpPr>
            <p:spPr/>
            <p:txBody>
              <a:bodyPr/>
              <a:lstStyle/>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r>
                  <a:rPr kumimoji="0" lang="en-US" sz="2600" b="1" i="0" u="none" strike="noStrike" kern="1200" cap="none" spc="0" normalizeH="0" baseline="0" noProof="0">
                    <a:ln>
                      <a:noFill/>
                    </a:ln>
                    <a:solidFill>
                      <a:srgbClr val="262626"/>
                    </a:solidFill>
                    <a:effectLst/>
                    <a:uLnTx/>
                    <a:uFillTx/>
                    <a:latin typeface="Calibri"/>
                    <a:cs typeface="Calibri"/>
                  </a:rPr>
                  <a:t>ROI</a:t>
                </a:r>
                <a:r>
                  <a:rPr kumimoji="0" lang="en-US" sz="2600" i="0" u="none" strike="noStrike" kern="1200" cap="none" spc="0" normalizeH="0" baseline="0" noProof="0">
                    <a:ln>
                      <a:noFill/>
                    </a:ln>
                    <a:solidFill>
                      <a:srgbClr val="262626"/>
                    </a:solidFill>
                    <a:effectLst/>
                    <a:uLnTx/>
                    <a:uFillTx/>
                    <a:latin typeface="Calibri"/>
                    <a:cs typeface="Calibri"/>
                  </a:rPr>
                  <a:t> is the </a:t>
                </a:r>
                <a:r>
                  <a:rPr kumimoji="0" lang="en-US" sz="2600" b="0" i="0" u="none" strike="noStrike" kern="1200" cap="none" spc="0" normalizeH="0" baseline="0" noProof="0">
                    <a:ln>
                      <a:noFill/>
                    </a:ln>
                    <a:solidFill>
                      <a:srgbClr val="262626"/>
                    </a:solidFill>
                    <a:effectLst/>
                    <a:uLnTx/>
                    <a:uFillTx/>
                    <a:latin typeface="Calibri"/>
                    <a:cs typeface="Calibri"/>
                  </a:rPr>
                  <a:t>average growth that students are expected to make per week on a specific measure, according to local or national norms.</a:t>
                </a:r>
              </a:p>
              <a:p>
                <a:pPr marL="320040" marR="0" lvl="0" indent="-320040" algn="l"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262626"/>
                    </a:solidFill>
                    <a:effectLst/>
                    <a:uLnTx/>
                    <a:uFillTx/>
                    <a:latin typeface="Calibri"/>
                    <a:cs typeface="Calibri"/>
                  </a:rPr>
                  <a:t>The standard formula for calculating the goal using ROI is as follows:</a:t>
                </a:r>
                <a:endParaRPr kumimoji="0" lang="en-US" sz="4000" b="0" i="0" u="none" strike="noStrike" kern="1200" cap="none" spc="0" normalizeH="0" baseline="0" noProof="0">
                  <a:ln>
                    <a:noFill/>
                  </a:ln>
                  <a:solidFill>
                    <a:srgbClr val="262626"/>
                  </a:solidFill>
                  <a:effectLst/>
                  <a:uLnTx/>
                  <a:uFillTx/>
                  <a:latin typeface="Calibri"/>
                  <a:cs typeface="Calibri"/>
                </a:endParaRPr>
              </a:p>
              <a:p>
                <a:pPr marL="0" marR="0" lvl="0" indent="0" algn="ctr" defTabSz="685800" rtl="0" eaLnBrk="1" fontAlgn="auto" latinLnBrk="0" hangingPunct="1">
                  <a:lnSpc>
                    <a:spcPct val="125000"/>
                  </a:lnSpc>
                  <a:spcBef>
                    <a:spcPts val="1800"/>
                  </a:spcBef>
                  <a:spcAft>
                    <a:spcPts val="0"/>
                  </a:spcAft>
                  <a:buClr>
                    <a:srgbClr val="C25131"/>
                  </a:buClr>
                  <a:buSzPct val="100000"/>
                  <a:buFont typeface="Wingdings" panose="05000000000000000000" pitchFamily="2" charset="2"/>
                  <a:buNone/>
                  <a:tabLst/>
                  <a:defRPr/>
                </a:pPr>
                <a:r>
                  <a:rPr kumimoji="0" lang="en-US" sz="4000" b="0" i="0" u="none" strike="noStrike" kern="1200" cap="none" spc="0" normalizeH="0" baseline="0" noProof="0">
                    <a:ln>
                      <a:noFill/>
                    </a:ln>
                    <a:solidFill>
                      <a:srgbClr val="FF0000"/>
                    </a:solidFill>
                    <a:effectLst/>
                    <a:uLnTx/>
                    <a:uFillTx/>
                    <a:latin typeface="Calibri"/>
                    <a:cs typeface="Calibri"/>
                  </a:rPr>
                  <a:t>ROI</a:t>
                </a:r>
                <a:r>
                  <a:rPr kumimoji="0" lang="en-US" sz="4000" b="0" i="0" u="none" strike="noStrike" kern="1200" cap="none" spc="0" normalizeH="0" baseline="0" noProof="0">
                    <a:ln>
                      <a:noFill/>
                    </a:ln>
                    <a:solidFill>
                      <a:srgbClr val="262626"/>
                    </a:solidFill>
                    <a:effectLst/>
                    <a:uLnTx/>
                    <a:uFillTx/>
                    <a:latin typeface="Calibri"/>
                    <a:cs typeface="Calibri"/>
                  </a:rPr>
                  <a:t> </a:t>
                </a:r>
                <a14:m>
                  <m:oMath xmlns:m="http://schemas.openxmlformats.org/officeDocument/2006/math">
                    <m:r>
                      <a:rPr kumimoji="0" lang="en-US" sz="4000" b="0" i="1" u="none" strike="noStrike" kern="1200" cap="none" spc="0" normalizeH="0" baseline="0" noProof="0" smtClean="0">
                        <a:ln>
                          <a:noFill/>
                        </a:ln>
                        <a:solidFill>
                          <a:srgbClr val="262626"/>
                        </a:solidFill>
                        <a:effectLst/>
                        <a:uLnTx/>
                        <a:uFillTx/>
                        <a:latin typeface="Cambria Math" panose="02040503050406030204" pitchFamily="18" charset="0"/>
                        <a:ea typeface="Cambria Math" panose="02040503050406030204" pitchFamily="18" charset="0"/>
                      </a:rPr>
                      <m:t>×</m:t>
                    </m:r>
                  </m:oMath>
                </a14:m>
                <a:r>
                  <a:rPr kumimoji="0" lang="en-US" sz="4000" b="0" i="0" u="none" strike="noStrike" kern="1200" cap="none" spc="0" normalizeH="0" baseline="0" noProof="0">
                    <a:ln>
                      <a:noFill/>
                    </a:ln>
                    <a:solidFill>
                      <a:srgbClr val="262626"/>
                    </a:solidFill>
                    <a:effectLst/>
                    <a:uLnTx/>
                    <a:uFillTx/>
                    <a:latin typeface="Calibri"/>
                    <a:cs typeface="Calibri"/>
                  </a:rPr>
                  <a:t> </a:t>
                </a:r>
                <a:r>
                  <a:rPr kumimoji="0" lang="en-US" sz="4000" b="0" i="0" u="none" strike="noStrike" kern="1200" cap="none" spc="0" normalizeH="0" baseline="0" noProof="0">
                    <a:ln>
                      <a:noFill/>
                    </a:ln>
                    <a:solidFill>
                      <a:schemeClr val="accent2"/>
                    </a:solidFill>
                    <a:effectLst/>
                    <a:uLnTx/>
                    <a:uFillTx/>
                    <a:latin typeface="Calibri"/>
                    <a:cs typeface="Calibri"/>
                  </a:rPr>
                  <a:t># Weeks Left </a:t>
                </a:r>
                <a14:m>
                  <m:oMath xmlns:m="http://schemas.openxmlformats.org/officeDocument/2006/math">
                    <m:r>
                      <a:rPr kumimoji="0" lang="en-US" sz="4000" b="0" i="1" u="none" strike="noStrike" kern="1200" cap="none" spc="0" normalizeH="0" baseline="0" noProof="0" smtClean="0">
                        <a:ln>
                          <a:noFill/>
                        </a:ln>
                        <a:solidFill>
                          <a:srgbClr val="262626"/>
                        </a:solidFill>
                        <a:effectLst/>
                        <a:uLnTx/>
                        <a:uFillTx/>
                        <a:latin typeface="Cambria Math" panose="02040503050406030204" pitchFamily="18" charset="0"/>
                        <a:cs typeface="Calibri"/>
                      </a:rPr>
                      <m:t>+</m:t>
                    </m:r>
                  </m:oMath>
                </a14:m>
                <a:r>
                  <a:rPr kumimoji="0" lang="en-US" sz="4000" b="0" i="0" u="none" strike="noStrike" kern="1200" cap="none" spc="0" normalizeH="0" baseline="0" noProof="0">
                    <a:ln>
                      <a:noFill/>
                    </a:ln>
                    <a:solidFill>
                      <a:srgbClr val="262626"/>
                    </a:solidFill>
                    <a:effectLst/>
                    <a:uLnTx/>
                    <a:uFillTx/>
                    <a:latin typeface="Calibri"/>
                    <a:cs typeface="Calibri"/>
                  </a:rPr>
                  <a:t> </a:t>
                </a:r>
                <a:r>
                  <a:rPr kumimoji="0" lang="en-US" sz="4000" b="0" i="0" u="none" strike="noStrike" kern="1200" cap="none" spc="0" normalizeH="0" baseline="0" noProof="0">
                    <a:ln>
                      <a:noFill/>
                    </a:ln>
                    <a:solidFill>
                      <a:srgbClr val="0070C0"/>
                    </a:solidFill>
                    <a:effectLst/>
                    <a:uLnTx/>
                    <a:uFillTx/>
                    <a:latin typeface="Calibri"/>
                    <a:cs typeface="Calibri"/>
                  </a:rPr>
                  <a:t>Baseline Score </a:t>
                </a:r>
                <a14:m>
                  <m:oMath xmlns:m="http://schemas.openxmlformats.org/officeDocument/2006/math">
                    <m:r>
                      <a:rPr kumimoji="0" lang="en-US" sz="4000" b="0" i="1" u="none" strike="noStrike" kern="1200" cap="none" spc="0" normalizeH="0" baseline="0" noProof="0" smtClean="0">
                        <a:ln>
                          <a:noFill/>
                        </a:ln>
                        <a:solidFill>
                          <a:srgbClr val="262626"/>
                        </a:solidFill>
                        <a:effectLst/>
                        <a:uLnTx/>
                        <a:uFillTx/>
                        <a:latin typeface="Cambria Math" panose="02040503050406030204" pitchFamily="18" charset="0"/>
                        <a:cs typeface="Calibri"/>
                      </a:rPr>
                      <m:t>=</m:t>
                    </m:r>
                  </m:oMath>
                </a14:m>
                <a:r>
                  <a:rPr kumimoji="0" lang="en-US" sz="4000" b="0" i="0" u="none" strike="noStrike" kern="1200" cap="none" spc="0" normalizeH="0" baseline="0" noProof="0">
                    <a:ln>
                      <a:noFill/>
                    </a:ln>
                    <a:solidFill>
                      <a:srgbClr val="262626"/>
                    </a:solidFill>
                    <a:effectLst/>
                    <a:uLnTx/>
                    <a:uFillTx/>
                    <a:latin typeface="Calibri"/>
                    <a:cs typeface="Calibri"/>
                  </a:rPr>
                  <a:t> GOAL</a:t>
                </a:r>
              </a:p>
              <a:p>
                <a:endParaRPr lang="en-US"/>
              </a:p>
            </p:txBody>
          </p:sp>
        </mc:Choice>
        <mc:Fallback>
          <p:sp>
            <p:nvSpPr>
              <p:cNvPr id="9" name="Content Placeholder 8">
                <a:extLst>
                  <a:ext uri="{FF2B5EF4-FFF2-40B4-BE49-F238E27FC236}">
                    <a16:creationId xmlns:a16="http://schemas.microsoft.com/office/drawing/2014/main" id="{2625E4DA-B763-BD0D-C042-BD1A9F0ED186}"/>
                  </a:ext>
                </a:extLst>
              </p:cNvPr>
              <p:cNvSpPr>
                <a:spLocks noGrp="1" noRot="1" noChangeAspect="1" noMove="1" noResize="1" noEditPoints="1" noAdjustHandles="1" noChangeArrowheads="1" noChangeShapeType="1" noTextEdit="1"/>
              </p:cNvSpPr>
              <p:nvPr>
                <p:ph sz="quarter" idx="15"/>
              </p:nvPr>
            </p:nvSpPr>
            <p:spPr>
              <a:blipFill>
                <a:blip r:embed="rId3"/>
                <a:stretch>
                  <a:fillRect l="-1622" t="-84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6862076-0109-A1FD-D5F0-9569BABC3ADC}"/>
              </a:ext>
            </a:extLst>
          </p:cNvPr>
          <p:cNvSpPr txBox="1"/>
          <p:nvPr/>
        </p:nvSpPr>
        <p:spPr>
          <a:xfrm>
            <a:off x="860738" y="4005221"/>
            <a:ext cx="2128236" cy="400110"/>
          </a:xfrm>
          <a:prstGeom prst="rect">
            <a:avLst/>
          </a:prstGeom>
          <a:noFill/>
        </p:spPr>
        <p:txBody>
          <a:bodyPr wrap="square" rtlCol="0">
            <a:spAutoFit/>
          </a:bodyPr>
          <a:lstStyle/>
          <a:p>
            <a:r>
              <a:rPr lang="en-US" sz="2000"/>
              <a:t>(given)</a:t>
            </a:r>
          </a:p>
        </p:txBody>
      </p:sp>
      <p:sp>
        <p:nvSpPr>
          <p:cNvPr id="6" name="TextBox 5">
            <a:extLst>
              <a:ext uri="{FF2B5EF4-FFF2-40B4-BE49-F238E27FC236}">
                <a16:creationId xmlns:a16="http://schemas.microsoft.com/office/drawing/2014/main" id="{C88D38CD-F428-83E3-A73D-7CEE10CA69BE}"/>
              </a:ext>
            </a:extLst>
          </p:cNvPr>
          <p:cNvSpPr txBox="1"/>
          <p:nvPr/>
        </p:nvSpPr>
        <p:spPr>
          <a:xfrm>
            <a:off x="2590526" y="4005221"/>
            <a:ext cx="2128236" cy="1015663"/>
          </a:xfrm>
          <a:prstGeom prst="rect">
            <a:avLst/>
          </a:prstGeom>
          <a:noFill/>
        </p:spPr>
        <p:txBody>
          <a:bodyPr wrap="square" rtlCol="0">
            <a:spAutoFit/>
          </a:bodyPr>
          <a:lstStyle/>
          <a:p>
            <a:pPr algn="ctr"/>
            <a:r>
              <a:rPr lang="en-US" sz="2000"/>
              <a:t>(weeks left in instructional period)</a:t>
            </a:r>
          </a:p>
        </p:txBody>
      </p:sp>
      <p:sp>
        <p:nvSpPr>
          <p:cNvPr id="5" name="TextBox 4">
            <a:extLst>
              <a:ext uri="{FF2B5EF4-FFF2-40B4-BE49-F238E27FC236}">
                <a16:creationId xmlns:a16="http://schemas.microsoft.com/office/drawing/2014/main" id="{826459AF-5E06-56BC-237C-D6FA76D23230}"/>
              </a:ext>
            </a:extLst>
          </p:cNvPr>
          <p:cNvSpPr txBox="1"/>
          <p:nvPr/>
        </p:nvSpPr>
        <p:spPr>
          <a:xfrm>
            <a:off x="6097021" y="4005221"/>
            <a:ext cx="2128236" cy="1015663"/>
          </a:xfrm>
          <a:prstGeom prst="rect">
            <a:avLst/>
          </a:prstGeom>
          <a:noFill/>
        </p:spPr>
        <p:txBody>
          <a:bodyPr wrap="square" rtlCol="0">
            <a:spAutoFit/>
          </a:bodyPr>
          <a:lstStyle/>
          <a:p>
            <a:pPr algn="ctr"/>
            <a:r>
              <a:rPr lang="en-US" sz="2000"/>
              <a:t>(median of the most recent three scores)</a:t>
            </a:r>
          </a:p>
        </p:txBody>
      </p:sp>
      <p:pic>
        <p:nvPicPr>
          <p:cNvPr id="8" name="Picture 7">
            <a:extLst>
              <a:ext uri="{FF2B5EF4-FFF2-40B4-BE49-F238E27FC236}">
                <a16:creationId xmlns:a16="http://schemas.microsoft.com/office/drawing/2014/main" id="{2BBB0616-0D12-CAB5-13B4-91B813D3F393}"/>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E9C72532-EA6C-A5CA-BCB7-7169CFFC982B}"/>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40433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4552" cy="1280160"/>
          </a:xfrm>
        </p:spPr>
        <p:txBody>
          <a:bodyPr/>
          <a:lstStyle/>
          <a:p>
            <a:r>
              <a:rPr lang="en-US"/>
              <a:t>Goal-Setting Strategy Option 2: </a:t>
            </a:r>
            <a:br>
              <a:rPr lang="en-US"/>
            </a:br>
            <a:r>
              <a:rPr lang="en-US"/>
              <a:t>National Norms for Rate of Improvement 2</a:t>
            </a:r>
          </a:p>
        </p:txBody>
      </p:sp>
      <p:sp>
        <p:nvSpPr>
          <p:cNvPr id="10" name="Content Placeholder 9">
            <a:extLst>
              <a:ext uri="{FF2B5EF4-FFF2-40B4-BE49-F238E27FC236}">
                <a16:creationId xmlns:a16="http://schemas.microsoft.com/office/drawing/2014/main" id="{56033748-4718-B0D4-E9E4-4232C8F772F0}"/>
              </a:ext>
            </a:extLst>
          </p:cNvPr>
          <p:cNvSpPr>
            <a:spLocks noGrp="1"/>
          </p:cNvSpPr>
          <p:nvPr>
            <p:ph sz="half" idx="1"/>
          </p:nvPr>
        </p:nvSpPr>
        <p:spPr>
          <a:xfrm>
            <a:off x="457200" y="1371600"/>
            <a:ext cx="5568696" cy="4343400"/>
          </a:xfrm>
        </p:spPr>
        <p:txBody>
          <a:bodyPr>
            <a:normAutofit/>
          </a:bodyPr>
          <a:lstStyle/>
          <a:p>
            <a:pPr marL="0" indent="0">
              <a:buNone/>
            </a:pPr>
            <a:r>
              <a:rPr lang="en-US"/>
              <a:t>Example: Fourth-grade mathematics computation</a:t>
            </a:r>
          </a:p>
          <a:p>
            <a:r>
              <a:rPr lang="en-US"/>
              <a:t>Most recent scores: 10, 9, and 11 (collected weekly)</a:t>
            </a:r>
          </a:p>
          <a:p>
            <a:r>
              <a:rPr lang="en-US"/>
              <a:t>Time frame: 10 weeks left in the instructional period</a:t>
            </a:r>
          </a:p>
          <a:p>
            <a:r>
              <a:rPr lang="en-US"/>
              <a:t>ROI = .7</a:t>
            </a:r>
          </a:p>
          <a:p>
            <a:pPr lvl="2"/>
            <a:endParaRPr lang="en-US"/>
          </a:p>
          <a:p>
            <a:pPr lvl="2"/>
            <a:endParaRPr lang="en-US"/>
          </a:p>
          <a:p>
            <a:endParaRPr lang="en-US"/>
          </a:p>
        </p:txBody>
      </p:sp>
      <p:sp>
        <p:nvSpPr>
          <p:cNvPr id="15" name="Content Placeholder 14">
            <a:extLst>
              <a:ext uri="{FF2B5EF4-FFF2-40B4-BE49-F238E27FC236}">
                <a16:creationId xmlns:a16="http://schemas.microsoft.com/office/drawing/2014/main" id="{BDAAA3BB-CEF4-DD45-7226-EAA5CA250A07}"/>
              </a:ext>
            </a:extLst>
          </p:cNvPr>
          <p:cNvSpPr>
            <a:spLocks noGrp="1"/>
          </p:cNvSpPr>
          <p:nvPr>
            <p:ph sz="half" idx="2"/>
          </p:nvPr>
        </p:nvSpPr>
        <p:spPr/>
        <p:txBody>
          <a:bodyPr/>
          <a:lstStyle/>
          <a:p>
            <a:endParaRPr lang="en-US"/>
          </a:p>
        </p:txBody>
      </p:sp>
      <p:graphicFrame>
        <p:nvGraphicFramePr>
          <p:cNvPr id="4" name="Table 3" descr="A table shows national norms for R O I for math computation.  The first column is labeled Grade and has a row for each grade in grades 1 through 6.  The second column is labeled Computation - R O I for digits correct and gives the weekly R O I by grade."/>
          <p:cNvGraphicFramePr>
            <a:graphicFrameLocks noGrp="1"/>
          </p:cNvGraphicFramePr>
          <p:nvPr>
            <p:extLst>
              <p:ext uri="{D42A27DB-BD31-4B8C-83A1-F6EECF244321}">
                <p14:modId xmlns:p14="http://schemas.microsoft.com/office/powerpoint/2010/main" val="3690317668"/>
              </p:ext>
            </p:extLst>
          </p:nvPr>
        </p:nvGraphicFramePr>
        <p:xfrm>
          <a:off x="6153909" y="1371601"/>
          <a:ext cx="5568696" cy="4375914"/>
        </p:xfrm>
        <a:graphic>
          <a:graphicData uri="http://schemas.openxmlformats.org/drawingml/2006/table">
            <a:tbl>
              <a:tblPr firstRow="1" bandRow="1">
                <a:tableStyleId>{5C22544A-7EE6-4342-B048-85BDC9FD1C3A}</a:tableStyleId>
              </a:tblPr>
              <a:tblGrid>
                <a:gridCol w="1493336">
                  <a:extLst>
                    <a:ext uri="{9D8B030D-6E8A-4147-A177-3AD203B41FA5}">
                      <a16:colId xmlns:a16="http://schemas.microsoft.com/office/drawing/2014/main" val="20000"/>
                    </a:ext>
                  </a:extLst>
                </a:gridCol>
                <a:gridCol w="4075360">
                  <a:extLst>
                    <a:ext uri="{9D8B030D-6E8A-4147-A177-3AD203B41FA5}">
                      <a16:colId xmlns:a16="http://schemas.microsoft.com/office/drawing/2014/main" val="20001"/>
                    </a:ext>
                  </a:extLst>
                </a:gridCol>
              </a:tblGrid>
              <a:tr h="9865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solidFill>
                            <a:schemeClr val="bg1"/>
                          </a:solidFill>
                          <a:effectLst/>
                        </a:rPr>
                        <a:t>Grade</a:t>
                      </a:r>
                      <a:endParaRPr kumimoji="0" lang="en-US" sz="2800" b="0" i="0" u="none" strike="noStrike" cap="none" normalizeH="0" baseline="0">
                        <a:ln>
                          <a:noFill/>
                        </a:ln>
                        <a:solidFill>
                          <a:schemeClr val="bg1"/>
                        </a:solidFill>
                        <a:effectLst/>
                        <a:latin typeface="Arial" pitchFamily="34" charset="0"/>
                      </a:endParaRPr>
                    </a:p>
                  </a:txBody>
                  <a:tcPr marL="101704" marR="101704" anchor="ctr" anchorCtr="1"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solidFill>
                            <a:schemeClr val="bg1"/>
                          </a:solidFill>
                          <a:effectLst/>
                        </a:rPr>
                        <a:t>Computation—ROI for digits correct</a:t>
                      </a:r>
                      <a:endParaRPr kumimoji="0" lang="en-US" sz="2800" b="0" i="0" u="none" strike="noStrike" cap="none" normalizeH="0" baseline="0">
                        <a:ln>
                          <a:noFill/>
                        </a:ln>
                        <a:solidFill>
                          <a:schemeClr val="bg1"/>
                        </a:solidFill>
                        <a:effectLst/>
                        <a:latin typeface="Arial" pitchFamily="34" charset="0"/>
                      </a:endParaRPr>
                    </a:p>
                  </a:txBody>
                  <a:tcPr marL="101704" marR="101704" anchor="ctr" anchorCtr="1" horzOverflow="overflow"/>
                </a:tc>
                <a:extLst>
                  <a:ext uri="{0D108BD9-81ED-4DB2-BD59-A6C34878D82A}">
                    <a16:rowId xmlns:a16="http://schemas.microsoft.com/office/drawing/2014/main" val="10000"/>
                  </a:ext>
                </a:extLst>
              </a:tr>
              <a:tr h="5550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1</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.35</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1"/>
                  </a:ext>
                </a:extLst>
              </a:tr>
              <a:tr h="54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2</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.30</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2"/>
                  </a:ext>
                </a:extLst>
              </a:tr>
              <a:tr h="5715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3</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.30</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3"/>
                  </a:ext>
                </a:extLst>
              </a:tr>
              <a:tr h="5691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4</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.70</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4"/>
                  </a:ext>
                </a:extLst>
              </a:tr>
              <a:tr h="5739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5</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.70</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5"/>
                  </a:ext>
                </a:extLst>
              </a:tr>
              <a:tr h="5715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6</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rPr>
                        <a:t>.40</a:t>
                      </a:r>
                      <a:endParaRPr kumimoji="0" lang="en-US" sz="28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6"/>
                  </a:ext>
                </a:extLst>
              </a:tr>
            </a:tbl>
          </a:graphicData>
        </a:graphic>
      </p:graphicFrame>
      <p:sp>
        <p:nvSpPr>
          <p:cNvPr id="5" name="Oval 4" descr="An oval appears to select the table row for grade 4, showing how the R O I of point 7 was identfiied."/>
          <p:cNvSpPr/>
          <p:nvPr/>
        </p:nvSpPr>
        <p:spPr>
          <a:xfrm>
            <a:off x="6164581" y="3827127"/>
            <a:ext cx="4227952" cy="85663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6" name="Text Placeholder 15">
            <a:extLst>
              <a:ext uri="{FF2B5EF4-FFF2-40B4-BE49-F238E27FC236}">
                <a16:creationId xmlns:a16="http://schemas.microsoft.com/office/drawing/2014/main" id="{140F7CB7-BE63-66C6-30B4-FB2173CBF7FA}"/>
              </a:ext>
            </a:extLst>
          </p:cNvPr>
          <p:cNvSpPr>
            <a:spLocks noGrp="1"/>
          </p:cNvSpPr>
          <p:nvPr>
            <p:ph type="body" sz="quarter" idx="13"/>
          </p:nvPr>
        </p:nvSpPr>
        <p:spPr/>
        <p:txBody>
          <a:bodyPr/>
          <a:lstStyle/>
          <a:p>
            <a:endParaRPr lang="en-US"/>
          </a:p>
        </p:txBody>
      </p:sp>
      <p:sp>
        <p:nvSpPr>
          <p:cNvPr id="6" name="Slide Number Placeholder 5"/>
          <p:cNvSpPr>
            <a:spLocks noGrp="1"/>
          </p:cNvSpPr>
          <p:nvPr>
            <p:ph type="sldNum" sz="quarter" idx="12"/>
          </p:nvPr>
        </p:nvSpPr>
        <p:spPr>
          <a:xfrm>
            <a:off x="11734800" y="6704112"/>
            <a:ext cx="157094" cy="153888"/>
          </a:xfrm>
        </p:spPr>
        <p:txBody>
          <a:bodyPr/>
          <a:lstStyle/>
          <a:p>
            <a:pPr lvl="0"/>
            <a:fld id="{4DBB3109-6B36-4C42-ABE5-993D6B0A452A}" type="slidenum">
              <a:rPr lang="en-US" noProof="0" smtClean="0"/>
              <a:pPr lvl="0"/>
              <a:t>28</a:t>
            </a:fld>
            <a:endParaRPr lang="en-US" noProof="0"/>
          </a:p>
        </p:txBody>
      </p:sp>
      <p:pic>
        <p:nvPicPr>
          <p:cNvPr id="7" name="Picture 6">
            <a:extLst>
              <a:ext uri="{FF2B5EF4-FFF2-40B4-BE49-F238E27FC236}">
                <a16:creationId xmlns:a16="http://schemas.microsoft.com/office/drawing/2014/main" id="{63486900-3439-7B49-ACB9-FE90098BF235}"/>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2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a:t>Goal-Setting Strategy Option 2: </a:t>
            </a:r>
            <a:br>
              <a:rPr lang="en-US"/>
            </a:br>
            <a:r>
              <a:rPr lang="en-US"/>
              <a:t>National Norms for Rate of Improvement 3</a:t>
            </a:r>
          </a:p>
        </p:txBody>
      </p:sp>
      <mc:AlternateContent xmlns:mc="http://schemas.openxmlformats.org/markup-compatibility/2006">
        <mc:Choice xmlns:a14="http://schemas.microsoft.com/office/drawing/2010/main" Requires="a14">
          <p:sp>
            <p:nvSpPr>
              <p:cNvPr id="16" name="Content Placeholder 15">
                <a:extLst>
                  <a:ext uri="{FF2B5EF4-FFF2-40B4-BE49-F238E27FC236}">
                    <a16:creationId xmlns:a16="http://schemas.microsoft.com/office/drawing/2014/main" id="{E3B56DF2-7B55-8F47-8112-A7B0FC910159}"/>
                  </a:ext>
                </a:extLst>
              </p:cNvPr>
              <p:cNvSpPr>
                <a:spLocks noGrp="1"/>
              </p:cNvSpPr>
              <p:nvPr>
                <p:ph sz="quarter" idx="15"/>
              </p:nvPr>
            </p:nvSpPr>
            <p:spPr>
              <a:xfrm>
                <a:off x="457200" y="1371600"/>
                <a:ext cx="11274552" cy="4343400"/>
              </a:xfrm>
            </p:spPr>
            <p:txBody>
              <a:bodyPr/>
              <a:lstStyle/>
              <a:p>
                <a:pPr marL="0" lvl="0" indent="0" algn="ctr">
                  <a:buNone/>
                </a:pPr>
                <a:r>
                  <a:rPr lang="en-US" sz="4000">
                    <a:solidFill>
                      <a:srgbClr val="FF0000"/>
                    </a:solidFill>
                  </a:rPr>
                  <a:t>ROI</a:t>
                </a:r>
                <a:r>
                  <a:rPr lang="en-US" sz="4000"/>
                  <a:t> </a:t>
                </a:r>
                <a14:m>
                  <m:oMath xmlns:m="http://schemas.openxmlformats.org/officeDocument/2006/math">
                    <m:r>
                      <a:rPr lang="en-US" sz="4000">
                        <a:latin typeface="Cambria Math" panose="02040503050406030204" pitchFamily="18" charset="0"/>
                      </a:rPr>
                      <m:t>×</m:t>
                    </m:r>
                  </m:oMath>
                </a14:m>
                <a:r>
                  <a:rPr lang="en-US" sz="4000"/>
                  <a:t> </a:t>
                </a:r>
                <a:r>
                  <a:rPr lang="en-US" sz="4000">
                    <a:solidFill>
                      <a:schemeClr val="accent2"/>
                    </a:solidFill>
                  </a:rPr>
                  <a:t># Weeks Left </a:t>
                </a:r>
                <a14:m>
                  <m:oMath xmlns:m="http://schemas.openxmlformats.org/officeDocument/2006/math">
                    <m:r>
                      <a:rPr lang="en-US" sz="4000">
                        <a:latin typeface="Cambria Math" panose="02040503050406030204" pitchFamily="18" charset="0"/>
                      </a:rPr>
                      <m:t>+</m:t>
                    </m:r>
                  </m:oMath>
                </a14:m>
                <a:r>
                  <a:rPr lang="en-US" sz="4000"/>
                  <a:t> </a:t>
                </a:r>
                <a:r>
                  <a:rPr lang="en-US" sz="4000">
                    <a:solidFill>
                      <a:srgbClr val="0070C0"/>
                    </a:solidFill>
                  </a:rPr>
                  <a:t>Baseline Score </a:t>
                </a:r>
                <a14:m>
                  <m:oMath xmlns:m="http://schemas.openxmlformats.org/officeDocument/2006/math">
                    <m:r>
                      <a:rPr lang="en-US" sz="4000">
                        <a:latin typeface="Cambria Math" panose="02040503050406030204" pitchFamily="18" charset="0"/>
                      </a:rPr>
                      <m:t>=</m:t>
                    </m:r>
                  </m:oMath>
                </a14:m>
                <a:r>
                  <a:rPr lang="en-US" sz="4000"/>
                  <a:t> GOAL</a:t>
                </a:r>
              </a:p>
              <a:p>
                <a:pPr lvl="0"/>
                <a:endParaRPr lang="en-US"/>
              </a:p>
              <a:p>
                <a:pPr lvl="0"/>
                <a:endParaRPr lang="en-US" noProof="0"/>
              </a:p>
              <a:p>
                <a:pPr lvl="0"/>
                <a:endParaRPr lang="en-US" noProof="0"/>
              </a:p>
              <a:p>
                <a:pPr marL="0" lvl="0" indent="0" algn="ctr">
                  <a:buNone/>
                </a:pPr>
                <a:r>
                  <a:rPr lang="en-US" sz="4000" noProof="0"/>
                  <a:t>Goal = 17 digits correct after 10 weeks</a:t>
                </a:r>
              </a:p>
              <a:p>
                <a:endParaRPr lang="en-US"/>
              </a:p>
            </p:txBody>
          </p:sp>
        </mc:Choice>
        <mc:Fallback>
          <p:sp>
            <p:nvSpPr>
              <p:cNvPr id="16" name="Content Placeholder 15">
                <a:extLst>
                  <a:ext uri="{FF2B5EF4-FFF2-40B4-BE49-F238E27FC236}">
                    <a16:creationId xmlns:a16="http://schemas.microsoft.com/office/drawing/2014/main" id="{E3B56DF2-7B55-8F47-8112-A7B0FC910159}"/>
                  </a:ext>
                </a:extLst>
              </p:cNvPr>
              <p:cNvSpPr>
                <a:spLocks noGrp="1" noRot="1" noChangeAspect="1" noMove="1" noResize="1" noEditPoints="1" noAdjustHandles="1" noChangeArrowheads="1" noChangeShapeType="1" noTextEdit="1"/>
              </p:cNvSpPr>
              <p:nvPr>
                <p:ph sz="quarter" idx="15"/>
              </p:nvPr>
            </p:nvSpPr>
            <p:spPr>
              <a:xfrm>
                <a:off x="457200" y="1371600"/>
                <a:ext cx="11274552" cy="4343400"/>
              </a:xfrm>
              <a:blipFill>
                <a:blip r:embed="rId3"/>
                <a:stretch>
                  <a:fillRect t="-126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2C716B0-5CA0-2685-5C5D-EE75774C3238}"/>
              </a:ext>
            </a:extLst>
          </p:cNvPr>
          <p:cNvSpPr txBox="1"/>
          <p:nvPr/>
        </p:nvSpPr>
        <p:spPr>
          <a:xfrm>
            <a:off x="827221" y="2332828"/>
            <a:ext cx="928688" cy="707886"/>
          </a:xfrm>
          <a:prstGeom prst="rect">
            <a:avLst/>
          </a:prstGeom>
          <a:noFill/>
        </p:spPr>
        <p:txBody>
          <a:bodyPr wrap="square" rtlCol="0">
            <a:spAutoFit/>
          </a:bodyPr>
          <a:lstStyle/>
          <a:p>
            <a:r>
              <a:rPr lang="en-US" sz="4000">
                <a:solidFill>
                  <a:srgbClr val="FF0000"/>
                </a:solidFill>
              </a:rPr>
              <a:t>0.7</a:t>
            </a:r>
          </a:p>
        </p:txBody>
      </p:sp>
      <p:sp>
        <p:nvSpPr>
          <p:cNvPr id="14" name="TextBox 13">
            <a:extLst>
              <a:ext uri="{FF2B5EF4-FFF2-40B4-BE49-F238E27FC236}">
                <a16:creationId xmlns:a16="http://schemas.microsoft.com/office/drawing/2014/main" id="{54966330-C2A3-ACD9-D421-97DCCB8C65BB}"/>
              </a:ext>
            </a:extLst>
          </p:cNvPr>
          <p:cNvSpPr txBox="1"/>
          <p:nvPr/>
        </p:nvSpPr>
        <p:spPr>
          <a:xfrm>
            <a:off x="633021" y="3016161"/>
            <a:ext cx="2128236" cy="400110"/>
          </a:xfrm>
          <a:prstGeom prst="rect">
            <a:avLst/>
          </a:prstGeom>
          <a:noFill/>
        </p:spPr>
        <p:txBody>
          <a:bodyPr wrap="square" rtlCol="0">
            <a:spAutoFit/>
          </a:bodyPr>
          <a:lstStyle/>
          <a:p>
            <a:r>
              <a:rPr lang="en-US" sz="2000"/>
              <a:t>(given ROI)</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D6F190E-9530-0CE3-C081-F9957EF9F6FB}"/>
                  </a:ext>
                </a:extLst>
              </p:cNvPr>
              <p:cNvSpPr txBox="1"/>
              <p:nvPr/>
            </p:nvSpPr>
            <p:spPr>
              <a:xfrm>
                <a:off x="2160864" y="2405698"/>
                <a:ext cx="92868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oMath>
                  </m:oMathPara>
                </a14:m>
                <a:endParaRPr lang="en-US" sz="4000"/>
              </a:p>
            </p:txBody>
          </p:sp>
        </mc:Choice>
        <mc:Fallback>
          <p:sp>
            <p:nvSpPr>
              <p:cNvPr id="9" name="TextBox 8">
                <a:extLst>
                  <a:ext uri="{FF2B5EF4-FFF2-40B4-BE49-F238E27FC236}">
                    <a16:creationId xmlns:a16="http://schemas.microsoft.com/office/drawing/2014/main" id="{ED6F190E-9530-0CE3-C081-F9957EF9F6FB}"/>
                  </a:ext>
                </a:extLst>
              </p:cNvPr>
              <p:cNvSpPr txBox="1">
                <a:spLocks noRot="1" noChangeAspect="1" noMove="1" noResize="1" noEditPoints="1" noAdjustHandles="1" noChangeArrowheads="1" noChangeShapeType="1" noTextEdit="1"/>
              </p:cNvSpPr>
              <p:nvPr/>
            </p:nvSpPr>
            <p:spPr>
              <a:xfrm>
                <a:off x="2160864" y="2405698"/>
                <a:ext cx="928688" cy="707886"/>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DF7BA5A-8B1F-6772-ADDB-E4C5DE6C3FB3}"/>
              </a:ext>
            </a:extLst>
          </p:cNvPr>
          <p:cNvSpPr txBox="1"/>
          <p:nvPr/>
        </p:nvSpPr>
        <p:spPr>
          <a:xfrm>
            <a:off x="3293775" y="2332828"/>
            <a:ext cx="928688" cy="707886"/>
          </a:xfrm>
          <a:prstGeom prst="rect">
            <a:avLst/>
          </a:prstGeom>
          <a:noFill/>
        </p:spPr>
        <p:txBody>
          <a:bodyPr wrap="square" lIns="91440" tIns="45720" rIns="91440" bIns="45720" rtlCol="0" anchor="t">
            <a:spAutoFit/>
          </a:bodyPr>
          <a:lstStyle/>
          <a:p>
            <a:r>
              <a:rPr lang="en-US" sz="4000">
                <a:solidFill>
                  <a:schemeClr val="accent2"/>
                </a:solidFill>
              </a:rPr>
              <a:t>10</a:t>
            </a:r>
            <a:endParaRPr lang="en-US" sz="4000">
              <a:solidFill>
                <a:schemeClr val="accent2"/>
              </a:solidFill>
              <a:ea typeface="Calibri"/>
              <a:cs typeface="Calibri"/>
            </a:endParaRPr>
          </a:p>
        </p:txBody>
      </p:sp>
      <p:sp>
        <p:nvSpPr>
          <p:cNvPr id="13" name="TextBox 12">
            <a:extLst>
              <a:ext uri="{FF2B5EF4-FFF2-40B4-BE49-F238E27FC236}">
                <a16:creationId xmlns:a16="http://schemas.microsoft.com/office/drawing/2014/main" id="{27A17886-976C-4614-F5C6-5489D5FA791F}"/>
              </a:ext>
            </a:extLst>
          </p:cNvPr>
          <p:cNvSpPr txBox="1"/>
          <p:nvPr/>
        </p:nvSpPr>
        <p:spPr>
          <a:xfrm>
            <a:off x="2582060" y="3016161"/>
            <a:ext cx="2128236" cy="400110"/>
          </a:xfrm>
          <a:prstGeom prst="rect">
            <a:avLst/>
          </a:prstGeom>
          <a:noFill/>
        </p:spPr>
        <p:txBody>
          <a:bodyPr wrap="square" rtlCol="0">
            <a:spAutoFit/>
          </a:bodyPr>
          <a:lstStyle/>
          <a:p>
            <a:pPr algn="ctr"/>
            <a:r>
              <a:rPr lang="en-US" sz="2000"/>
              <a:t>(10 weeks left)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D916C42-F0C8-2355-9C60-0E2FFA2A962A}"/>
                  </a:ext>
                </a:extLst>
              </p:cNvPr>
              <p:cNvSpPr txBox="1"/>
              <p:nvPr/>
            </p:nvSpPr>
            <p:spPr>
              <a:xfrm>
                <a:off x="4674047" y="2347048"/>
                <a:ext cx="92868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a:p>
            </p:txBody>
          </p:sp>
        </mc:Choice>
        <mc:Fallback>
          <p:sp>
            <p:nvSpPr>
              <p:cNvPr id="10" name="TextBox 9">
                <a:extLst>
                  <a:ext uri="{FF2B5EF4-FFF2-40B4-BE49-F238E27FC236}">
                    <a16:creationId xmlns:a16="http://schemas.microsoft.com/office/drawing/2014/main" id="{FD916C42-F0C8-2355-9C60-0E2FFA2A962A}"/>
                  </a:ext>
                </a:extLst>
              </p:cNvPr>
              <p:cNvSpPr txBox="1">
                <a:spLocks noRot="1" noChangeAspect="1" noMove="1" noResize="1" noEditPoints="1" noAdjustHandles="1" noChangeArrowheads="1" noChangeShapeType="1" noTextEdit="1"/>
              </p:cNvSpPr>
              <p:nvPr/>
            </p:nvSpPr>
            <p:spPr>
              <a:xfrm>
                <a:off x="4674047" y="2347048"/>
                <a:ext cx="928688" cy="707886"/>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8073F01-BDA1-1D0D-E35D-8654C823E995}"/>
              </a:ext>
            </a:extLst>
          </p:cNvPr>
          <p:cNvSpPr txBox="1"/>
          <p:nvPr/>
        </p:nvSpPr>
        <p:spPr>
          <a:xfrm>
            <a:off x="6819993" y="2332828"/>
            <a:ext cx="928688" cy="707886"/>
          </a:xfrm>
          <a:prstGeom prst="rect">
            <a:avLst/>
          </a:prstGeom>
          <a:noFill/>
        </p:spPr>
        <p:txBody>
          <a:bodyPr wrap="square" rtlCol="0">
            <a:spAutoFit/>
          </a:bodyPr>
          <a:lstStyle/>
          <a:p>
            <a:r>
              <a:rPr lang="en-US" sz="4000">
                <a:solidFill>
                  <a:srgbClr val="0070C0"/>
                </a:solidFill>
              </a:rPr>
              <a:t>10</a:t>
            </a:r>
          </a:p>
        </p:txBody>
      </p:sp>
      <p:sp>
        <p:nvSpPr>
          <p:cNvPr id="12" name="TextBox 11">
            <a:extLst>
              <a:ext uri="{FF2B5EF4-FFF2-40B4-BE49-F238E27FC236}">
                <a16:creationId xmlns:a16="http://schemas.microsoft.com/office/drawing/2014/main" id="{F0EB7541-1B85-02F5-B4D5-C10C04DBC1FB}"/>
              </a:ext>
            </a:extLst>
          </p:cNvPr>
          <p:cNvSpPr txBox="1"/>
          <p:nvPr/>
        </p:nvSpPr>
        <p:spPr>
          <a:xfrm>
            <a:off x="5898470" y="3016161"/>
            <a:ext cx="2873163" cy="400110"/>
          </a:xfrm>
          <a:prstGeom prst="rect">
            <a:avLst/>
          </a:prstGeom>
          <a:noFill/>
        </p:spPr>
        <p:txBody>
          <a:bodyPr wrap="square" rtlCol="0">
            <a:spAutoFit/>
          </a:bodyPr>
          <a:lstStyle/>
          <a:p>
            <a:pPr algn="ctr"/>
            <a:r>
              <a:rPr lang="en-US" sz="2000"/>
              <a:t>(median of 9, 10, and 11)</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4A79805-7E9C-F2C7-BF3B-08CD2C5E771B}"/>
                  </a:ext>
                </a:extLst>
              </p:cNvPr>
              <p:cNvSpPr txBox="1"/>
              <p:nvPr/>
            </p:nvSpPr>
            <p:spPr>
              <a:xfrm>
                <a:off x="9523138" y="2332828"/>
                <a:ext cx="2586800" cy="707886"/>
              </a:xfrm>
              <a:prstGeom prst="rect">
                <a:avLst/>
              </a:prstGeom>
              <a:noFill/>
            </p:spPr>
            <p:txBody>
              <a:bodyPr wrap="square" rtlCol="0">
                <a:spAutoFit/>
              </a:bodyPr>
              <a:lstStyle/>
              <a:p>
                <a14:m>
                  <m:oMath xmlns:m="http://schemas.openxmlformats.org/officeDocument/2006/math">
                    <m:r>
                      <a:rPr lang="en-US" sz="4000" i="1" dirty="0" smtClean="0">
                        <a:latin typeface="Cambria Math" panose="02040503050406030204" pitchFamily="18" charset="0"/>
                        <a:ea typeface="Cambria Math" panose="02040503050406030204" pitchFamily="18" charset="0"/>
                      </a:rPr>
                      <m:t>=</m:t>
                    </m:r>
                  </m:oMath>
                </a14:m>
                <a:r>
                  <a:rPr lang="en-US" sz="4000"/>
                  <a:t> 17</a:t>
                </a:r>
              </a:p>
            </p:txBody>
          </p:sp>
        </mc:Choice>
        <mc:Fallback>
          <p:sp>
            <p:nvSpPr>
              <p:cNvPr id="11" name="TextBox 10">
                <a:extLst>
                  <a:ext uri="{FF2B5EF4-FFF2-40B4-BE49-F238E27FC236}">
                    <a16:creationId xmlns:a16="http://schemas.microsoft.com/office/drawing/2014/main" id="{54A79805-7E9C-F2C7-BF3B-08CD2C5E771B}"/>
                  </a:ext>
                </a:extLst>
              </p:cNvPr>
              <p:cNvSpPr txBox="1">
                <a:spLocks noRot="1" noChangeAspect="1" noMove="1" noResize="1" noEditPoints="1" noAdjustHandles="1" noChangeArrowheads="1" noChangeShapeType="1" noTextEdit="1"/>
              </p:cNvSpPr>
              <p:nvPr/>
            </p:nvSpPr>
            <p:spPr>
              <a:xfrm>
                <a:off x="9523138" y="2332828"/>
                <a:ext cx="2586800" cy="707886"/>
              </a:xfrm>
              <a:prstGeom prst="rect">
                <a:avLst/>
              </a:prstGeom>
              <a:blipFill>
                <a:blip r:embed="rId6"/>
                <a:stretch>
                  <a:fillRect t="-15517" b="-36207"/>
                </a:stretch>
              </a:blipFill>
            </p:spPr>
            <p:txBody>
              <a:bodyPr/>
              <a:lstStyle/>
              <a:p>
                <a:r>
                  <a:rPr lang="en-US">
                    <a:noFill/>
                  </a:rPr>
                  <a:t> </a:t>
                </a:r>
              </a:p>
            </p:txBody>
          </p:sp>
        </mc:Fallback>
      </mc:AlternateContent>
      <p:sp>
        <p:nvSpPr>
          <p:cNvPr id="20" name="Text Placeholder 19">
            <a:extLst>
              <a:ext uri="{FF2B5EF4-FFF2-40B4-BE49-F238E27FC236}">
                <a16:creationId xmlns:a16="http://schemas.microsoft.com/office/drawing/2014/main" id="{75713C8E-72C4-28F6-CCAA-13856A9D9FCD}"/>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29</a:t>
            </a:fld>
            <a:endParaRPr lang="en-US" noProof="0"/>
          </a:p>
        </p:txBody>
      </p:sp>
    </p:spTree>
    <p:extLst>
      <p:ext uri="{BB962C8B-B14F-4D97-AF65-F5344CB8AC3E}">
        <p14:creationId xmlns:p14="http://schemas.microsoft.com/office/powerpoint/2010/main" val="383764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Objectives</a:t>
            </a:r>
          </a:p>
        </p:txBody>
      </p:sp>
      <p:sp>
        <p:nvSpPr>
          <p:cNvPr id="3" name="Content Placeholder 2"/>
          <p:cNvSpPr>
            <a:spLocks noGrp="1"/>
          </p:cNvSpPr>
          <p:nvPr>
            <p:ph sz="quarter" idx="14"/>
          </p:nvPr>
        </p:nvSpPr>
        <p:spPr>
          <a:xfrm>
            <a:off x="457200" y="1360478"/>
            <a:ext cx="6587883" cy="4343400"/>
          </a:xfrm>
        </p:spPr>
        <p:txBody>
          <a:bodyPr vert="horz" lIns="0" tIns="0" rIns="0" bIns="0" rtlCol="0" anchor="t">
            <a:normAutofit/>
          </a:bodyPr>
          <a:lstStyle/>
          <a:p>
            <a:pPr lvl="0">
              <a:spcBef>
                <a:spcPts val="0"/>
              </a:spcBef>
            </a:pPr>
            <a:r>
              <a:rPr lang="en-US"/>
              <a:t>By the end of this session, you will be able to</a:t>
            </a:r>
          </a:p>
          <a:p>
            <a:pPr lvl="1"/>
            <a:r>
              <a:rPr lang="en-US"/>
              <a:t>develop a progress monitoring plan that includes a baseline score, an ambitious goal, and a data collection schedule; and</a:t>
            </a:r>
          </a:p>
          <a:p>
            <a:pPr lvl="1"/>
            <a:r>
              <a:rPr lang="en-US"/>
              <a:t>describe three strategies for setting an academic progress monitoring goal.</a:t>
            </a:r>
          </a:p>
          <a:p>
            <a:pPr lvl="1"/>
            <a:endParaRPr lang="en-US"/>
          </a:p>
          <a:p>
            <a:pPr lvl="1"/>
            <a:endParaRPr lang="en-US"/>
          </a:p>
          <a:p>
            <a:pPr lvl="1"/>
            <a:endParaRPr lang="en-US"/>
          </a:p>
        </p:txBody>
      </p:sp>
      <p:pic>
        <p:nvPicPr>
          <p:cNvPr id="5" name="Picture 4" descr="A graded math quiz">
            <a:extLst>
              <a:ext uri="{FF2B5EF4-FFF2-40B4-BE49-F238E27FC236}">
                <a16:creationId xmlns:a16="http://schemas.microsoft.com/office/drawing/2014/main" id="{13344FA0-A28D-E4CB-8E06-E5FC1B6330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6315" y="1333500"/>
            <a:ext cx="4568485" cy="456848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700727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034124" cy="1280160"/>
          </a:xfrm>
        </p:spPr>
        <p:txBody>
          <a:bodyPr/>
          <a:lstStyle/>
          <a:p>
            <a:r>
              <a:rPr lang="en-US"/>
              <a:t>Goal-Setting Strategy Option 2: </a:t>
            </a:r>
            <a:br>
              <a:rPr lang="en-US"/>
            </a:br>
            <a:r>
              <a:rPr lang="en-US"/>
              <a:t>National Norms for Rate of Improvement 4</a:t>
            </a:r>
          </a:p>
        </p:txBody>
      </p:sp>
      <p:grpSp>
        <p:nvGrpSpPr>
          <p:cNvPr id="9" name="Group 8" descr="Advantages:&#10; Fairly ambitious yet realistic&#10; May be reasonable for children who can learn at the normal rate.&#10;Considerations:&#10; If a student is performing significantly below grade level, matching the ROI norm will maintain the same level of achievement gap.&#10; Without ROI norms, use local norms or estimate ROI.&#10; Some progress monitoring tools provide recommendations for “ambitious” ROIs.&#10;Recommendation:&#10; Use ROI if a student learn at a typical rate and end of year benchmarks are inappropriate in light of current functioning.&#10;">
            <a:extLst>
              <a:ext uri="{FF2B5EF4-FFF2-40B4-BE49-F238E27FC236}">
                <a16:creationId xmlns:a16="http://schemas.microsoft.com/office/drawing/2014/main" id="{0A1EC9E4-6CBE-5BB4-948C-1CBE9A4C0A3A}"/>
              </a:ext>
            </a:extLst>
          </p:cNvPr>
          <p:cNvGrpSpPr/>
          <p:nvPr/>
        </p:nvGrpSpPr>
        <p:grpSpPr>
          <a:xfrm>
            <a:off x="702523" y="1589665"/>
            <a:ext cx="10785428" cy="4245751"/>
            <a:chOff x="702523" y="1589665"/>
            <a:chExt cx="10785428" cy="4245751"/>
          </a:xfrm>
        </p:grpSpPr>
        <p:sp>
          <p:nvSpPr>
            <p:cNvPr id="11" name="Freeform: Shape 10">
              <a:extLst>
                <a:ext uri="{FF2B5EF4-FFF2-40B4-BE49-F238E27FC236}">
                  <a16:creationId xmlns:a16="http://schemas.microsoft.com/office/drawing/2014/main" id="{A865D1D6-1409-B5FC-CDCD-B043707A04C5}"/>
                </a:ext>
              </a:extLst>
            </p:cNvPr>
            <p:cNvSpPr/>
            <p:nvPr/>
          </p:nvSpPr>
          <p:spPr>
            <a:xfrm>
              <a:off x="702523" y="1589665"/>
              <a:ext cx="3288240" cy="979200"/>
            </a:xfrm>
            <a:custGeom>
              <a:avLst/>
              <a:gdLst>
                <a:gd name="connsiteX0" fmla="*/ 0 w 3288240"/>
                <a:gd name="connsiteY0" fmla="*/ 0 h 979200"/>
                <a:gd name="connsiteX1" fmla="*/ 3288240 w 3288240"/>
                <a:gd name="connsiteY1" fmla="*/ 0 h 979200"/>
                <a:gd name="connsiteX2" fmla="*/ 3288240 w 3288240"/>
                <a:gd name="connsiteY2" fmla="*/ 979200 h 979200"/>
                <a:gd name="connsiteX3" fmla="*/ 0 w 3288240"/>
                <a:gd name="connsiteY3" fmla="*/ 979200 h 979200"/>
                <a:gd name="connsiteX4" fmla="*/ 0 w 3288240"/>
                <a:gd name="connsiteY4" fmla="*/ 0 h 97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240" h="979200">
                  <a:moveTo>
                    <a:pt x="0" y="0"/>
                  </a:moveTo>
                  <a:lnTo>
                    <a:pt x="3288240" y="0"/>
                  </a:lnTo>
                  <a:lnTo>
                    <a:pt x="3288240" y="979200"/>
                  </a:lnTo>
                  <a:lnTo>
                    <a:pt x="0" y="9792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Advantages</a:t>
              </a:r>
            </a:p>
          </p:txBody>
        </p:sp>
        <p:sp>
          <p:nvSpPr>
            <p:cNvPr id="12" name="Freeform: Shape 11">
              <a:extLst>
                <a:ext uri="{FF2B5EF4-FFF2-40B4-BE49-F238E27FC236}">
                  <a16:creationId xmlns:a16="http://schemas.microsoft.com/office/drawing/2014/main" id="{541186EE-D22C-681D-1CFE-C91427DA5D68}"/>
                </a:ext>
              </a:extLst>
            </p:cNvPr>
            <p:cNvSpPr/>
            <p:nvPr/>
          </p:nvSpPr>
          <p:spPr>
            <a:xfrm>
              <a:off x="702523" y="2568866"/>
              <a:ext cx="3288240" cy="3266550"/>
            </a:xfrm>
            <a:custGeom>
              <a:avLst/>
              <a:gdLst>
                <a:gd name="connsiteX0" fmla="*/ 0 w 3288240"/>
                <a:gd name="connsiteY0" fmla="*/ 0 h 3266550"/>
                <a:gd name="connsiteX1" fmla="*/ 3288240 w 3288240"/>
                <a:gd name="connsiteY1" fmla="*/ 0 h 3266550"/>
                <a:gd name="connsiteX2" fmla="*/ 3288240 w 3288240"/>
                <a:gd name="connsiteY2" fmla="*/ 3266550 h 3266550"/>
                <a:gd name="connsiteX3" fmla="*/ 0 w 3288240"/>
                <a:gd name="connsiteY3" fmla="*/ 3266550 h 3266550"/>
                <a:gd name="connsiteX4" fmla="*/ 0 w 3288240"/>
                <a:gd name="connsiteY4" fmla="*/ 0 h 326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240" h="3266550">
                  <a:moveTo>
                    <a:pt x="0" y="0"/>
                  </a:moveTo>
                  <a:lnTo>
                    <a:pt x="3288240" y="0"/>
                  </a:lnTo>
                  <a:lnTo>
                    <a:pt x="3288240" y="3266550"/>
                  </a:lnTo>
                  <a:lnTo>
                    <a:pt x="0" y="326655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Fairly ambitious yet realistic.</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May be reasonable for students who learn at a typical rate.</a:t>
              </a:r>
            </a:p>
          </p:txBody>
        </p:sp>
        <p:sp>
          <p:nvSpPr>
            <p:cNvPr id="13" name="Freeform: Shape 12">
              <a:extLst>
                <a:ext uri="{FF2B5EF4-FFF2-40B4-BE49-F238E27FC236}">
                  <a16:creationId xmlns:a16="http://schemas.microsoft.com/office/drawing/2014/main" id="{B3C8BF82-E530-FE99-7716-7A18718E2F98}"/>
                </a:ext>
              </a:extLst>
            </p:cNvPr>
            <p:cNvSpPr/>
            <p:nvPr/>
          </p:nvSpPr>
          <p:spPr>
            <a:xfrm>
              <a:off x="4423857" y="1589665"/>
              <a:ext cx="3288240" cy="979200"/>
            </a:xfrm>
            <a:custGeom>
              <a:avLst/>
              <a:gdLst>
                <a:gd name="connsiteX0" fmla="*/ 0 w 3288240"/>
                <a:gd name="connsiteY0" fmla="*/ 0 h 979200"/>
                <a:gd name="connsiteX1" fmla="*/ 3288240 w 3288240"/>
                <a:gd name="connsiteY1" fmla="*/ 0 h 979200"/>
                <a:gd name="connsiteX2" fmla="*/ 3288240 w 3288240"/>
                <a:gd name="connsiteY2" fmla="*/ 979200 h 979200"/>
                <a:gd name="connsiteX3" fmla="*/ 0 w 3288240"/>
                <a:gd name="connsiteY3" fmla="*/ 979200 h 979200"/>
                <a:gd name="connsiteX4" fmla="*/ 0 w 3288240"/>
                <a:gd name="connsiteY4" fmla="*/ 0 h 97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240" h="979200">
                  <a:moveTo>
                    <a:pt x="0" y="0"/>
                  </a:moveTo>
                  <a:lnTo>
                    <a:pt x="3288240" y="0"/>
                  </a:lnTo>
                  <a:lnTo>
                    <a:pt x="3288240" y="979200"/>
                  </a:lnTo>
                  <a:lnTo>
                    <a:pt x="0" y="9792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Considerations</a:t>
              </a:r>
            </a:p>
          </p:txBody>
        </p:sp>
        <p:sp>
          <p:nvSpPr>
            <p:cNvPr id="14" name="Freeform: Shape 13">
              <a:extLst>
                <a:ext uri="{FF2B5EF4-FFF2-40B4-BE49-F238E27FC236}">
                  <a16:creationId xmlns:a16="http://schemas.microsoft.com/office/drawing/2014/main" id="{F1944546-6364-1280-0CE2-7A5125C94541}"/>
                </a:ext>
              </a:extLst>
            </p:cNvPr>
            <p:cNvSpPr/>
            <p:nvPr/>
          </p:nvSpPr>
          <p:spPr>
            <a:xfrm>
              <a:off x="4416656" y="2568866"/>
              <a:ext cx="3288240" cy="3266550"/>
            </a:xfrm>
            <a:custGeom>
              <a:avLst/>
              <a:gdLst>
                <a:gd name="connsiteX0" fmla="*/ 0 w 3288240"/>
                <a:gd name="connsiteY0" fmla="*/ 0 h 3266550"/>
                <a:gd name="connsiteX1" fmla="*/ 3288240 w 3288240"/>
                <a:gd name="connsiteY1" fmla="*/ 0 h 3266550"/>
                <a:gd name="connsiteX2" fmla="*/ 3288240 w 3288240"/>
                <a:gd name="connsiteY2" fmla="*/ 3266550 h 3266550"/>
                <a:gd name="connsiteX3" fmla="*/ 0 w 3288240"/>
                <a:gd name="connsiteY3" fmla="*/ 3266550 h 3266550"/>
                <a:gd name="connsiteX4" fmla="*/ 0 w 3288240"/>
                <a:gd name="connsiteY4" fmla="*/ 0 h 326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240" h="3266550">
                  <a:moveTo>
                    <a:pt x="0" y="0"/>
                  </a:moveTo>
                  <a:lnTo>
                    <a:pt x="3288240" y="0"/>
                  </a:lnTo>
                  <a:lnTo>
                    <a:pt x="3288240" y="3266550"/>
                  </a:lnTo>
                  <a:lnTo>
                    <a:pt x="0" y="326655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lnSpc>
                  <a:spcPct val="97000"/>
                </a:lnSpc>
                <a:spcBef>
                  <a:spcPct val="0"/>
                </a:spcBef>
                <a:spcAft>
                  <a:spcPct val="15000"/>
                </a:spcAft>
                <a:buClr>
                  <a:schemeClr val="accent1"/>
                </a:buClr>
                <a:buFont typeface="Wingdings" panose="05000000000000000000" pitchFamily="2" charset="2"/>
                <a:buChar char="§"/>
              </a:pPr>
              <a:r>
                <a:rPr lang="en-US" sz="1800" kern="1200"/>
                <a:t>If a student is performing significantly below grade level, matching the ROI norm will maintain the same level of achievement gap.</a:t>
              </a:r>
            </a:p>
            <a:p>
              <a:pPr marL="285750" lvl="1" indent="-285750" algn="l" defTabSz="800100">
                <a:lnSpc>
                  <a:spcPct val="97000"/>
                </a:lnSpc>
                <a:spcBef>
                  <a:spcPct val="0"/>
                </a:spcBef>
                <a:spcAft>
                  <a:spcPct val="15000"/>
                </a:spcAft>
                <a:buClr>
                  <a:schemeClr val="accent1"/>
                </a:buClr>
                <a:buFont typeface="Wingdings" panose="05000000000000000000" pitchFamily="2" charset="2"/>
                <a:buChar char="§"/>
              </a:pPr>
              <a:r>
                <a:rPr lang="en-US" sz="1800" kern="1200"/>
                <a:t>Without ROI norms, use local norms or estimate ROI.</a:t>
              </a:r>
            </a:p>
            <a:p>
              <a:pPr marL="285750" lvl="1" indent="-285750" algn="l" defTabSz="800100">
                <a:lnSpc>
                  <a:spcPct val="97000"/>
                </a:lnSpc>
                <a:spcBef>
                  <a:spcPct val="0"/>
                </a:spcBef>
                <a:spcAft>
                  <a:spcPct val="15000"/>
                </a:spcAft>
                <a:buClr>
                  <a:schemeClr val="accent1"/>
                </a:buClr>
                <a:buFont typeface="Wingdings" panose="05000000000000000000" pitchFamily="2" charset="2"/>
                <a:buChar char="§"/>
              </a:pPr>
              <a:r>
                <a:rPr lang="en-US" sz="1800" kern="1200" spc="-30"/>
                <a:t>Some progress monitoring tools provide recommendations for “ambitious” ROIs.</a:t>
              </a:r>
            </a:p>
          </p:txBody>
        </p:sp>
        <p:sp>
          <p:nvSpPr>
            <p:cNvPr id="15" name="Freeform: Shape 14">
              <a:extLst>
                <a:ext uri="{FF2B5EF4-FFF2-40B4-BE49-F238E27FC236}">
                  <a16:creationId xmlns:a16="http://schemas.microsoft.com/office/drawing/2014/main" id="{19B7CFD0-BC74-5393-1C57-23155AB94C33}"/>
                </a:ext>
              </a:extLst>
            </p:cNvPr>
            <p:cNvSpPr/>
            <p:nvPr/>
          </p:nvSpPr>
          <p:spPr>
            <a:xfrm>
              <a:off x="8199711" y="1589665"/>
              <a:ext cx="3288240" cy="979200"/>
            </a:xfrm>
            <a:custGeom>
              <a:avLst/>
              <a:gdLst>
                <a:gd name="connsiteX0" fmla="*/ 0 w 3288240"/>
                <a:gd name="connsiteY0" fmla="*/ 0 h 979200"/>
                <a:gd name="connsiteX1" fmla="*/ 3288240 w 3288240"/>
                <a:gd name="connsiteY1" fmla="*/ 0 h 979200"/>
                <a:gd name="connsiteX2" fmla="*/ 3288240 w 3288240"/>
                <a:gd name="connsiteY2" fmla="*/ 979200 h 979200"/>
                <a:gd name="connsiteX3" fmla="*/ 0 w 3288240"/>
                <a:gd name="connsiteY3" fmla="*/ 979200 h 979200"/>
                <a:gd name="connsiteX4" fmla="*/ 0 w 3288240"/>
                <a:gd name="connsiteY4" fmla="*/ 0 h 97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240" h="979200">
                  <a:moveTo>
                    <a:pt x="0" y="0"/>
                  </a:moveTo>
                  <a:lnTo>
                    <a:pt x="3288240" y="0"/>
                  </a:lnTo>
                  <a:lnTo>
                    <a:pt x="3288240" y="979200"/>
                  </a:lnTo>
                  <a:lnTo>
                    <a:pt x="0" y="9792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ClrTx/>
                <a:buSzTx/>
                <a:buFontTx/>
                <a:buNone/>
              </a:pPr>
              <a:r>
                <a:rPr kumimoji="0" lang="en-US" sz="2400" b="1" i="0" u="none" strike="noStrike" kern="1200" cap="none" spc="0" normalizeH="0" baseline="0" noProof="0">
                  <a:ln>
                    <a:noFill/>
                  </a:ln>
                  <a:solidFill>
                    <a:srgbClr val="FFFFFF"/>
                  </a:solidFill>
                  <a:effectLst/>
                  <a:uLnTx/>
                  <a:uFillTx/>
                  <a:latin typeface="Calibri" pitchFamily="34" charset="0"/>
                  <a:ea typeface="+mn-ea"/>
                  <a:cs typeface="+mn-cs"/>
                </a:rPr>
                <a:t>Recommendation</a:t>
              </a:r>
              <a:endParaRPr lang="en-US" sz="2400" b="1" kern="1200"/>
            </a:p>
          </p:txBody>
        </p:sp>
        <p:sp>
          <p:nvSpPr>
            <p:cNvPr id="16" name="Freeform: Shape 15">
              <a:extLst>
                <a:ext uri="{FF2B5EF4-FFF2-40B4-BE49-F238E27FC236}">
                  <a16:creationId xmlns:a16="http://schemas.microsoft.com/office/drawing/2014/main" id="{9C8E7F87-BDA4-51B3-6113-4BC21D5D6925}"/>
                </a:ext>
              </a:extLst>
            </p:cNvPr>
            <p:cNvSpPr/>
            <p:nvPr/>
          </p:nvSpPr>
          <p:spPr>
            <a:xfrm>
              <a:off x="8199711" y="2568866"/>
              <a:ext cx="3288240" cy="3266550"/>
            </a:xfrm>
            <a:custGeom>
              <a:avLst/>
              <a:gdLst>
                <a:gd name="connsiteX0" fmla="*/ 0 w 3288240"/>
                <a:gd name="connsiteY0" fmla="*/ 0 h 3266550"/>
                <a:gd name="connsiteX1" fmla="*/ 3288240 w 3288240"/>
                <a:gd name="connsiteY1" fmla="*/ 0 h 3266550"/>
                <a:gd name="connsiteX2" fmla="*/ 3288240 w 3288240"/>
                <a:gd name="connsiteY2" fmla="*/ 3266550 h 3266550"/>
                <a:gd name="connsiteX3" fmla="*/ 0 w 3288240"/>
                <a:gd name="connsiteY3" fmla="*/ 3266550 h 3266550"/>
                <a:gd name="connsiteX4" fmla="*/ 0 w 3288240"/>
                <a:gd name="connsiteY4" fmla="*/ 0 h 326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240" h="3266550">
                  <a:moveTo>
                    <a:pt x="0" y="0"/>
                  </a:moveTo>
                  <a:lnTo>
                    <a:pt x="3288240" y="0"/>
                  </a:lnTo>
                  <a:lnTo>
                    <a:pt x="3288240" y="3266550"/>
                  </a:lnTo>
                  <a:lnTo>
                    <a:pt x="0" y="326655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Use ROI if a student is </a:t>
              </a:r>
              <a:r>
                <a:rPr lang="en-US" sz="1800" kern="1200"/>
                <a:t>learning at a typical rate and end-of-year benchmarks are inappropriate given current functioning</a:t>
              </a: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a:t>
              </a:r>
            </a:p>
          </p:txBody>
        </p:sp>
      </p:grpSp>
      <p:pic>
        <p:nvPicPr>
          <p:cNvPr id="5" name="Picture 4">
            <a:extLst>
              <a:ext uri="{FF2B5EF4-FFF2-40B4-BE49-F238E27FC236}">
                <a16:creationId xmlns:a16="http://schemas.microsoft.com/office/drawing/2014/main" id="{C6672535-E5D7-7B8D-7BB4-AB82C0262EA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5B9CCB47-7181-ED4C-5E7E-FE0094744E39}"/>
              </a:ext>
            </a:extLst>
          </p:cNvPr>
          <p:cNvSpPr>
            <a:spLocks noGrp="1"/>
          </p:cNvSpPr>
          <p:nvPr>
            <p:ph type="sldNum" sz="quarter" idx="14"/>
          </p:nvPr>
        </p:nvSpPr>
        <p:spPr/>
        <p:txBody>
          <a:bodyPr/>
          <a:lstStyle/>
          <a:p>
            <a:fld id="{99A20822-4A49-4D36-86E3-300BA48D3F00}" type="slidenum">
              <a:rPr lang="en-US" smtClean="0"/>
              <a:pPr/>
              <a:t>30</a:t>
            </a:fld>
            <a:endParaRPr lang="en-US"/>
          </a:p>
        </p:txBody>
      </p:sp>
    </p:spTree>
    <p:extLst>
      <p:ext uri="{BB962C8B-B14F-4D97-AF65-F5344CB8AC3E}">
        <p14:creationId xmlns:p14="http://schemas.microsoft.com/office/powerpoint/2010/main" val="1895862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11276076" cy="1280160"/>
          </a:xfrm>
        </p:spPr>
        <p:txBody>
          <a:bodyPr/>
          <a:lstStyle/>
          <a:p>
            <a:r>
              <a:rPr lang="en-US"/>
              <a:t>Goal-Setting Strategy Option 2: </a:t>
            </a:r>
            <a:br>
              <a:rPr lang="en-US"/>
            </a:br>
            <a:r>
              <a:rPr lang="en-US"/>
              <a:t>National Norms for Rate of Improvement 5</a:t>
            </a:r>
          </a:p>
        </p:txBody>
      </p:sp>
      <p:pic>
        <p:nvPicPr>
          <p:cNvPr id="7" name="Picture 6" descr="Screenshot of the progress monitoring tools chart on the NCII website showing that you can find National Norms for Rate of Improvement of each tool on the right column. ">
            <a:extLst>
              <a:ext uri="{FF2B5EF4-FFF2-40B4-BE49-F238E27FC236}">
                <a16:creationId xmlns:a16="http://schemas.microsoft.com/office/drawing/2014/main" id="{FC6C186C-4055-465B-DC6C-2FC556FBDD46}"/>
              </a:ext>
            </a:extLst>
          </p:cNvPr>
          <p:cNvPicPr>
            <a:picLocks noChangeAspect="1"/>
          </p:cNvPicPr>
          <p:nvPr/>
        </p:nvPicPr>
        <p:blipFill>
          <a:blip r:embed="rId3"/>
          <a:stretch>
            <a:fillRect/>
          </a:stretch>
        </p:blipFill>
        <p:spPr>
          <a:xfrm>
            <a:off x="2786335" y="1280160"/>
            <a:ext cx="6616282" cy="4993420"/>
          </a:xfrm>
          <a:prstGeom prst="rect">
            <a:avLst/>
          </a:prstGeom>
        </p:spPr>
      </p:pic>
      <p:pic>
        <p:nvPicPr>
          <p:cNvPr id="6" name="Picture 5">
            <a:extLst>
              <a:ext uri="{FF2B5EF4-FFF2-40B4-BE49-F238E27FC236}">
                <a16:creationId xmlns:a16="http://schemas.microsoft.com/office/drawing/2014/main" id="{41B3DA87-EDD3-019F-4670-BAC4192DB936}"/>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a:extLst>
              <a:ext uri="{FF2B5EF4-FFF2-40B4-BE49-F238E27FC236}">
                <a16:creationId xmlns:a16="http://schemas.microsoft.com/office/drawing/2014/main" id="{9ECA88F3-2345-6AC6-66F1-F482B1742E4E}"/>
              </a:ext>
            </a:extLst>
          </p:cNvPr>
          <p:cNvSpPr>
            <a:spLocks noGrp="1"/>
          </p:cNvSpPr>
          <p:nvPr>
            <p:ph type="sldNum" sz="quarter" idx="14"/>
          </p:nvPr>
        </p:nvSpPr>
        <p:spPr/>
        <p:txBody>
          <a:bodyPr/>
          <a:lstStyle/>
          <a:p>
            <a:fld id="{99A20822-4A49-4D36-86E3-300BA48D3F00}" type="slidenum">
              <a:rPr lang="en-US" smtClean="0"/>
              <a:pPr/>
              <a:t>31</a:t>
            </a:fld>
            <a:endParaRPr lang="en-US"/>
          </a:p>
        </p:txBody>
      </p:sp>
    </p:spTree>
    <p:extLst>
      <p:ext uri="{BB962C8B-B14F-4D97-AF65-F5344CB8AC3E}">
        <p14:creationId xmlns:p14="http://schemas.microsoft.com/office/powerpoint/2010/main" val="40982255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lstStyle/>
          <a:p>
            <a:r>
              <a:rPr lang="en-US"/>
              <a:t>Andrew: Goal Setting Using ROI Norms</a:t>
            </a:r>
          </a:p>
        </p:txBody>
      </p:sp>
      <p:sp>
        <p:nvSpPr>
          <p:cNvPr id="9" name="Content Placeholder 5">
            <a:extLst>
              <a:ext uri="{FF2B5EF4-FFF2-40B4-BE49-F238E27FC236}">
                <a16:creationId xmlns:a16="http://schemas.microsoft.com/office/drawing/2014/main" id="{95A838C2-C1FD-A613-C350-801E0CCA9F19}"/>
              </a:ext>
            </a:extLst>
          </p:cNvPr>
          <p:cNvSpPr txBox="1">
            <a:spLocks/>
          </p:cNvSpPr>
          <p:nvPr/>
        </p:nvSpPr>
        <p:spPr bwMode="gray">
          <a:xfrm>
            <a:off x="457200" y="1209676"/>
            <a:ext cx="6629400" cy="2433637"/>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0040" marR="0" lvl="0" indent="-320040" algn="l" defTabSz="685800" rtl="0" eaLnBrk="1" fontAlgn="auto" latinLnBrk="0" hangingPunct="1">
              <a:spcBef>
                <a:spcPts val="600"/>
              </a:spcBef>
              <a:spcAft>
                <a:spcPts val="0"/>
              </a:spcAft>
              <a:buClr>
                <a:srgbClr val="C25131"/>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4D4D4F">
                    <a:lumMod val="75000"/>
                  </a:srgbClr>
                </a:solidFill>
                <a:effectLst/>
                <a:uLnTx/>
                <a:uFillTx/>
                <a:latin typeface="Calibri"/>
                <a:cs typeface="Calibri"/>
              </a:rPr>
              <a:t>Andrew’s most recent scores are 17, 18, and 20, and there are </a:t>
            </a:r>
            <a:r>
              <a:rPr lang="en-US">
                <a:solidFill>
                  <a:srgbClr val="4D4D4F">
                    <a:lumMod val="75000"/>
                  </a:srgbClr>
                </a:solidFill>
                <a:latin typeface="Calibri"/>
              </a:rPr>
              <a:t>12 weeks left of instruction.. </a:t>
            </a:r>
            <a:endParaRPr kumimoji="0" lang="en-US" sz="2600" b="0" i="0" u="none" strike="noStrike" kern="1200" cap="none" spc="0" normalizeH="0" baseline="0" noProof="0">
              <a:ln>
                <a:noFill/>
              </a:ln>
              <a:solidFill>
                <a:srgbClr val="4D4D4F">
                  <a:lumMod val="75000"/>
                </a:srgbClr>
              </a:solidFill>
              <a:effectLst/>
              <a:uLnTx/>
              <a:uFillTx/>
              <a:latin typeface="Calibri"/>
              <a:cs typeface="Calibri"/>
            </a:endParaRPr>
          </a:p>
          <a:p>
            <a:pPr marL="320040" marR="0" lvl="0" indent="-320040" algn="l" defTabSz="685800" rtl="0" eaLnBrk="1" fontAlgn="auto" latinLnBrk="0" hangingPunct="1">
              <a:spcBef>
                <a:spcPts val="600"/>
              </a:spcBef>
              <a:spcAft>
                <a:spcPts val="0"/>
              </a:spcAft>
              <a:buClr>
                <a:srgbClr val="C25131"/>
              </a:buClr>
              <a:buSzPct val="100000"/>
              <a:buFont typeface="Wingdings" panose="05000000000000000000" pitchFamily="2" charset="2"/>
              <a:buChar char="§"/>
              <a:tabLst/>
              <a:defRPr/>
            </a:pPr>
            <a:r>
              <a:rPr kumimoji="0" lang="en-US" sz="2600" b="0" i="0" u="none" strike="noStrike" kern="1200" cap="none" spc="0" normalizeH="0" baseline="0" noProof="0">
                <a:ln>
                  <a:noFill/>
                </a:ln>
                <a:solidFill>
                  <a:srgbClr val="4D4D4F">
                    <a:lumMod val="75000"/>
                  </a:srgbClr>
                </a:solidFill>
                <a:effectLst/>
                <a:uLnTx/>
                <a:uFillTx/>
                <a:latin typeface="Calibri"/>
                <a:cs typeface="Calibri"/>
              </a:rPr>
              <a:t>Using </a:t>
            </a:r>
            <a:r>
              <a:rPr lang="en-US">
                <a:solidFill>
                  <a:srgbClr val="4D4D4F">
                    <a:lumMod val="75000"/>
                  </a:srgbClr>
                </a:solidFill>
                <a:latin typeface="Calibri"/>
              </a:rPr>
              <a:t>the correct national ROI, set a goal for Andrew. </a:t>
            </a:r>
          </a:p>
          <a:p>
            <a:pPr marL="0" marR="0" lvl="0" indent="0" algn="l" defTabSz="685800" rtl="0" eaLnBrk="1" fontAlgn="auto" latinLnBrk="0" hangingPunct="1">
              <a:lnSpc>
                <a:spcPct val="115000"/>
              </a:lnSpc>
              <a:spcBef>
                <a:spcPts val="1800"/>
              </a:spcBef>
              <a:spcAft>
                <a:spcPts val="0"/>
              </a:spcAft>
              <a:buClr>
                <a:srgbClr val="C25131"/>
              </a:buClr>
              <a:buSzPct val="100000"/>
              <a:buNone/>
              <a:tabLst/>
              <a:defRPr/>
            </a:pPr>
            <a:endParaRPr kumimoji="0" lang="en-US" sz="2600" b="0" i="0" u="none" strike="noStrike" kern="1200" cap="none" spc="0" normalizeH="0" baseline="0" noProof="0">
              <a:ln>
                <a:noFill/>
              </a:ln>
              <a:solidFill>
                <a:srgbClr val="4D4D4F">
                  <a:lumMod val="75000"/>
                </a:srgbClr>
              </a:solidFill>
              <a:effectLst/>
              <a:uLnTx/>
              <a:uFillTx/>
              <a:latin typeface="Calibri"/>
              <a:cs typeface="Calibri"/>
            </a:endParaRPr>
          </a:p>
          <a:p>
            <a:pPr marL="320040" marR="0" lvl="0" indent="-320040" algn="l" defTabSz="685800" rtl="0" eaLnBrk="1" fontAlgn="auto" latinLnBrk="0" hangingPunct="1">
              <a:lnSpc>
                <a:spcPct val="115000"/>
              </a:lnSpc>
              <a:spcBef>
                <a:spcPts val="1800"/>
              </a:spcBef>
              <a:spcAft>
                <a:spcPts val="0"/>
              </a:spcAft>
              <a:buClr>
                <a:srgbClr val="C25131"/>
              </a:buClr>
              <a:buSzPct val="100000"/>
              <a:buFont typeface="Wingdings" panose="05000000000000000000" pitchFamily="2" charset="2"/>
              <a:buChar char="§"/>
              <a:tabLst/>
              <a:defRPr/>
            </a:pPr>
            <a:endParaRPr kumimoji="0" lang="en-US" sz="1800" b="0" i="0" u="none" strike="noStrike" kern="1200" cap="none" spc="0" normalizeH="0" baseline="0" noProof="0">
              <a:ln>
                <a:noFill/>
              </a:ln>
              <a:solidFill>
                <a:srgbClr val="4D4D4F">
                  <a:lumMod val="75000"/>
                </a:srgbClr>
              </a:solidFill>
              <a:effectLst/>
              <a:uLnTx/>
              <a:uFillTx/>
              <a:latin typeface="Calibri"/>
              <a:cs typeface="Calibri"/>
            </a:endParaRPr>
          </a:p>
        </p:txBody>
      </p:sp>
      <p:graphicFrame>
        <p:nvGraphicFramePr>
          <p:cNvPr id="5" name="Table 4" descr="A 5 by two table that shows the grade and reading - R O I in the two columns. Grades listed are K through third. The Reading R O I are one point zero ( L S F) for K, one point eight ( W I F) for grade one, one point five ( P R F) for grade two, and one point zero ( P R F) for grade three. "/>
          <p:cNvGraphicFramePr>
            <a:graphicFrameLocks noGrp="1"/>
          </p:cNvGraphicFramePr>
          <p:nvPr>
            <p:extLst>
              <p:ext uri="{D42A27DB-BD31-4B8C-83A1-F6EECF244321}">
                <p14:modId xmlns:p14="http://schemas.microsoft.com/office/powerpoint/2010/main" val="2475495319"/>
              </p:ext>
            </p:extLst>
          </p:nvPr>
        </p:nvGraphicFramePr>
        <p:xfrm>
          <a:off x="457200" y="3643313"/>
          <a:ext cx="3303115" cy="1852419"/>
        </p:xfrm>
        <a:graphic>
          <a:graphicData uri="http://schemas.openxmlformats.org/drawingml/2006/table">
            <a:tbl>
              <a:tblPr firstRow="1" bandRow="1">
                <a:tableStyleId>{5C22544A-7EE6-4342-B048-85BDC9FD1C3A}</a:tableStyleId>
              </a:tblPr>
              <a:tblGrid>
                <a:gridCol w="989924">
                  <a:extLst>
                    <a:ext uri="{9D8B030D-6E8A-4147-A177-3AD203B41FA5}">
                      <a16:colId xmlns:a16="http://schemas.microsoft.com/office/drawing/2014/main" val="20000"/>
                    </a:ext>
                  </a:extLst>
                </a:gridCol>
                <a:gridCol w="2313191">
                  <a:extLst>
                    <a:ext uri="{9D8B030D-6E8A-4147-A177-3AD203B41FA5}">
                      <a16:colId xmlns:a16="http://schemas.microsoft.com/office/drawing/2014/main" val="20001"/>
                    </a:ext>
                  </a:extLst>
                </a:gridCol>
              </a:tblGrid>
              <a:tr h="4336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Grade</a:t>
                      </a:r>
                      <a:endParaRPr kumimoji="0" lang="en-US" sz="2400" b="0" i="0" u="none" strike="noStrike" cap="none" normalizeH="0" baseline="0">
                        <a:ln>
                          <a:noFill/>
                        </a:ln>
                        <a:solidFill>
                          <a:schemeClr val="tx1"/>
                        </a:solidFill>
                        <a:effectLst/>
                        <a:latin typeface="Arial" pitchFamily="34" charset="0"/>
                      </a:endParaRPr>
                    </a:p>
                  </a:txBody>
                  <a:tcPr marL="101704" marR="101704" anchor="ctr" anchorCtr="1"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Reading—ROI</a:t>
                      </a:r>
                      <a:endParaRPr kumimoji="0" lang="en-US" sz="2400" b="0" i="0" u="none" strike="noStrike" cap="none" normalizeH="0" baseline="0">
                        <a:ln>
                          <a:noFill/>
                        </a:ln>
                        <a:solidFill>
                          <a:schemeClr val="tx1"/>
                        </a:solidFill>
                        <a:effectLst/>
                        <a:latin typeface="Arial" pitchFamily="34" charset="0"/>
                      </a:endParaRPr>
                    </a:p>
                  </a:txBody>
                  <a:tcPr marL="101704" marR="101704" anchor="ctr" anchorCtr="1" horzOverflow="overflow"/>
                </a:tc>
                <a:extLst>
                  <a:ext uri="{0D108BD9-81ED-4DB2-BD59-A6C34878D82A}">
                    <a16:rowId xmlns:a16="http://schemas.microsoft.com/office/drawing/2014/main" val="10000"/>
                  </a:ext>
                </a:extLst>
              </a:tr>
              <a:tr h="4336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K</a:t>
                      </a:r>
                      <a:endParaRPr kumimoji="0" lang="en-US" sz="2400" b="0" i="0" u="none" strike="noStrike" cap="none" normalizeH="0" baseline="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1.0 (LSF)</a:t>
                      </a:r>
                      <a:endParaRPr kumimoji="0" lang="en-US" sz="24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1"/>
                  </a:ext>
                </a:extLst>
              </a:tr>
              <a:tr h="4466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a:t>
                      </a:r>
                      <a:endParaRPr kumimoji="0" lang="en-US" sz="2400" b="0" i="0" u="none" strike="noStrike" cap="none" normalizeH="0" baseline="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1.5 (WIF)</a:t>
                      </a:r>
                      <a:endParaRPr kumimoji="0" lang="en-US" sz="24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2"/>
                  </a:ext>
                </a:extLst>
              </a:tr>
              <a:tr h="4808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2</a:t>
                      </a:r>
                      <a:endParaRPr kumimoji="0" lang="en-US" sz="2400" b="0" i="0" u="none" strike="noStrike" cap="none" normalizeH="0" baseline="0">
                        <a:ln>
                          <a:noFill/>
                        </a:ln>
                        <a:solidFill>
                          <a:schemeClr val="tx1"/>
                        </a:solidFill>
                        <a:effectLst/>
                        <a:latin typeface="Arial" pitchFamily="34" charset="0"/>
                      </a:endParaRPr>
                    </a:p>
                  </a:txBody>
                  <a:tcPr marL="101704" marR="10170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rPr>
                        <a:t>1.8 (PRF)</a:t>
                      </a:r>
                      <a:endParaRPr kumimoji="0" lang="en-US" sz="2400" b="0" i="0" u="none" strike="noStrike" cap="none" normalizeH="0" baseline="0">
                        <a:ln>
                          <a:noFill/>
                        </a:ln>
                        <a:solidFill>
                          <a:schemeClr val="tx1"/>
                        </a:solidFill>
                        <a:effectLst/>
                        <a:latin typeface="Arial" pitchFamily="34" charset="0"/>
                      </a:endParaRPr>
                    </a:p>
                  </a:txBody>
                  <a:tcPr marL="101704" marR="101704" horzOverflow="overflow"/>
                </a:tc>
                <a:extLst>
                  <a:ext uri="{0D108BD9-81ED-4DB2-BD59-A6C34878D82A}">
                    <a16:rowId xmlns:a16="http://schemas.microsoft.com/office/drawing/2014/main" val="10003"/>
                  </a:ext>
                </a:extLst>
              </a:tr>
            </a:tbl>
          </a:graphicData>
        </a:graphic>
      </p:graphicFrame>
      <p:pic>
        <p:nvPicPr>
          <p:cNvPr id="6" name="Picture 5">
            <a:extLst>
              <a:ext uri="{FF2B5EF4-FFF2-40B4-BE49-F238E27FC236}">
                <a16:creationId xmlns:a16="http://schemas.microsoft.com/office/drawing/2014/main" id="{79FB9707-5BE5-C28C-0D91-538C19EB45C8}"/>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287F1F68-342D-51F3-2077-FD6EB4D687CF}"/>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5851" y="1209676"/>
            <a:ext cx="4644817" cy="46448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7E436D7E-F819-D1BF-DA37-B52996DCCDEF}"/>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32</a:t>
            </a:fld>
            <a:endParaRPr lang="en-US" noProof="0"/>
          </a:p>
        </p:txBody>
      </p:sp>
    </p:spTree>
    <p:extLst>
      <p:ext uri="{BB962C8B-B14F-4D97-AF65-F5344CB8AC3E}">
        <p14:creationId xmlns:p14="http://schemas.microsoft.com/office/powerpoint/2010/main" val="112301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a:t>Goal Setting Strategy Option 3: </a:t>
            </a:r>
            <a:br>
              <a:rPr lang="en-US"/>
            </a:br>
            <a:r>
              <a:rPr lang="en-US"/>
              <a:t>Intra-Individual Framework</a:t>
            </a:r>
          </a:p>
        </p:txBody>
      </p:sp>
      <p:sp>
        <p:nvSpPr>
          <p:cNvPr id="3" name="Content Placeholder 2"/>
          <p:cNvSpPr>
            <a:spLocks noGrp="1"/>
          </p:cNvSpPr>
          <p:nvPr>
            <p:ph sz="quarter" idx="15"/>
          </p:nvPr>
        </p:nvSpPr>
        <p:spPr>
          <a:xfrm>
            <a:off x="457201" y="1371600"/>
            <a:ext cx="5861538" cy="4343400"/>
          </a:xfrm>
          <a:solidFill>
            <a:schemeClr val="bg1"/>
          </a:solidFill>
        </p:spPr>
        <p:txBody>
          <a:bodyPr>
            <a:noAutofit/>
          </a:bodyPr>
          <a:lstStyle/>
          <a:p>
            <a:r>
              <a:rPr lang="en-US" sz="2400"/>
              <a:t>Often used for students performing far below grade level or with very low skills, such that goals based on typical growth rates are not appropriate.</a:t>
            </a:r>
          </a:p>
          <a:p>
            <a:r>
              <a:rPr lang="en-US" sz="2400"/>
              <a:t>Use the three most recent data points to calculate the baseline score.</a:t>
            </a:r>
          </a:p>
          <a:p>
            <a:r>
              <a:rPr lang="en-US" sz="2400"/>
              <a:t>Calculate the student’s rate of improvement (slope) based on at least eight data points.</a:t>
            </a:r>
          </a:p>
        </p:txBody>
      </p:sp>
      <p:pic>
        <p:nvPicPr>
          <p:cNvPr id="6" name="Picture 5">
            <a:extLst>
              <a:ext uri="{FF2B5EF4-FFF2-40B4-BE49-F238E27FC236}">
                <a16:creationId xmlns:a16="http://schemas.microsoft.com/office/drawing/2014/main" id="{A09DCF59-B27E-A402-35D5-DD23A432292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hild reading a book">
            <a:extLst>
              <a:ext uri="{FF2B5EF4-FFF2-40B4-BE49-F238E27FC236}">
                <a16:creationId xmlns:a16="http://schemas.microsoft.com/office/drawing/2014/main" id="{041D4E1D-DE88-47F4-485C-5A2E529884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4923" y="1525587"/>
            <a:ext cx="5169878" cy="3446585"/>
          </a:xfrm>
          <a:prstGeom prst="rect">
            <a:avLst/>
          </a:prstGeom>
        </p:spPr>
      </p:pic>
      <p:sp>
        <p:nvSpPr>
          <p:cNvPr id="11" name="Text Placeholder 10">
            <a:extLst>
              <a:ext uri="{FF2B5EF4-FFF2-40B4-BE49-F238E27FC236}">
                <a16:creationId xmlns:a16="http://schemas.microsoft.com/office/drawing/2014/main" id="{97FFFC54-A0FE-6506-033D-F41BC8038211}"/>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33</a:t>
            </a:fld>
            <a:endParaRPr lang="en-US" noProof="0"/>
          </a:p>
        </p:txBody>
      </p:sp>
    </p:spTree>
    <p:extLst>
      <p:ext uri="{BB962C8B-B14F-4D97-AF65-F5344CB8AC3E}">
        <p14:creationId xmlns:p14="http://schemas.microsoft.com/office/powerpoint/2010/main" val="806253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normAutofit/>
          </a:bodyPr>
          <a:lstStyle/>
          <a:p>
            <a:r>
              <a:rPr lang="en-US"/>
              <a:t>Terminology Check</a:t>
            </a:r>
          </a:p>
        </p:txBody>
      </p:sp>
      <p:sp>
        <p:nvSpPr>
          <p:cNvPr id="6" name="Content Placeholder 5">
            <a:extLst>
              <a:ext uri="{FF2B5EF4-FFF2-40B4-BE49-F238E27FC236}">
                <a16:creationId xmlns:a16="http://schemas.microsoft.com/office/drawing/2014/main" id="{0D16BDDF-54FB-2AE4-7805-E6CB5204375C}"/>
              </a:ext>
            </a:extLst>
          </p:cNvPr>
          <p:cNvSpPr>
            <a:spLocks noGrp="1"/>
          </p:cNvSpPr>
          <p:nvPr>
            <p:ph sz="quarter" idx="15"/>
          </p:nvPr>
        </p:nvSpPr>
        <p:spPr>
          <a:xfrm>
            <a:off x="457200" y="1371600"/>
            <a:ext cx="11274552" cy="4343400"/>
          </a:xfrm>
        </p:spPr>
        <p:txBody>
          <a:bodyPr/>
          <a:lstStyle/>
          <a:p>
            <a:pPr lvl="0"/>
            <a:r>
              <a:rPr lang="en-US" b="1"/>
              <a:t>Slope</a:t>
            </a:r>
            <a:r>
              <a:rPr lang="en-US"/>
              <a:t>: The student’s current rate of improvement during the data collection period</a:t>
            </a:r>
          </a:p>
          <a:p>
            <a:pPr lvl="0"/>
            <a:r>
              <a:rPr lang="en-US" b="1"/>
              <a:t>First median</a:t>
            </a:r>
            <a:r>
              <a:rPr lang="en-US"/>
              <a:t>:</a:t>
            </a:r>
            <a:r>
              <a:rPr lang="en-US" noProof="0"/>
              <a:t> The middle value of the first three data points</a:t>
            </a:r>
          </a:p>
          <a:p>
            <a:pPr lvl="0"/>
            <a:r>
              <a:rPr lang="en-US" b="1"/>
              <a:t>Last median</a:t>
            </a:r>
            <a:r>
              <a:rPr lang="en-US"/>
              <a:t>: The middle value of the most recent three data points</a:t>
            </a:r>
          </a:p>
          <a:p>
            <a:pPr lvl="0"/>
            <a:r>
              <a:rPr lang="en-US" b="1"/>
              <a:t>Baseline weeks</a:t>
            </a:r>
            <a:r>
              <a:rPr lang="en-US"/>
              <a:t>: If data are collected weekly, baseline weeks = </a:t>
            </a:r>
            <a:br>
              <a:rPr lang="en-US"/>
            </a:br>
            <a:r>
              <a:rPr lang="en-US"/>
              <a:t># of data points – 1 </a:t>
            </a:r>
          </a:p>
          <a:p>
            <a:pPr lvl="0"/>
            <a:r>
              <a:rPr lang="en-US" b="1"/>
              <a:t>Number of weeks left</a:t>
            </a:r>
            <a:r>
              <a:rPr lang="en-US"/>
              <a:t>: The number of weeks left in the instruction period  </a:t>
            </a:r>
            <a:endParaRPr lang="en-US" noProof="0"/>
          </a:p>
          <a:p>
            <a:endParaRPr lang="en-US"/>
          </a:p>
        </p:txBody>
      </p:sp>
      <p:sp>
        <p:nvSpPr>
          <p:cNvPr id="11" name="Text Placeholder 10">
            <a:extLst>
              <a:ext uri="{FF2B5EF4-FFF2-40B4-BE49-F238E27FC236}">
                <a16:creationId xmlns:a16="http://schemas.microsoft.com/office/drawing/2014/main" id="{CAF341C5-44ED-292C-EC8E-918A9A92C48A}"/>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F3477EC8-074D-41C4-94AE-E9EA7CEEA348}" type="slidenum">
              <a:rPr lang="en-US" noProof="0" smtClean="0"/>
              <a:pPr lvl="0"/>
              <a:t>34</a:t>
            </a:fld>
            <a:endParaRPr lang="en-US" noProof="0"/>
          </a:p>
        </p:txBody>
      </p:sp>
      <p:pic>
        <p:nvPicPr>
          <p:cNvPr id="5" name="Picture 4">
            <a:extLst>
              <a:ext uri="{FF2B5EF4-FFF2-40B4-BE49-F238E27FC236}">
                <a16:creationId xmlns:a16="http://schemas.microsoft.com/office/drawing/2014/main" id="{5F8CABA9-80E1-27A0-46E6-C1EAE50F331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583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a:t>Goal Setting Strategy Option 3: </a:t>
            </a:r>
            <a:br>
              <a:rPr lang="en-US"/>
            </a:br>
            <a:r>
              <a:rPr lang="en-US"/>
              <a:t>Intra-Individual Framework 2</a:t>
            </a:r>
          </a:p>
        </p:txBody>
      </p:sp>
      <p:grpSp>
        <p:nvGrpSpPr>
          <p:cNvPr id="3" name="Group 2"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ABECC39E-3B96-C6BF-C6E0-5FDF45BE3564}"/>
              </a:ext>
            </a:extLst>
          </p:cNvPr>
          <p:cNvGrpSpPr/>
          <p:nvPr/>
        </p:nvGrpSpPr>
        <p:grpSpPr>
          <a:xfrm>
            <a:off x="612013" y="1516090"/>
            <a:ext cx="10963022" cy="3786786"/>
            <a:chOff x="612013" y="1516090"/>
            <a:chExt cx="10963022" cy="3786786"/>
          </a:xfrm>
        </p:grpSpPr>
        <p:sp>
          <p:nvSpPr>
            <p:cNvPr id="6" name="Freeform: Shape 5"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C6BB19AB-B13F-355D-FEFD-136A98A10A8F}"/>
                </a:ext>
              </a:extLst>
            </p:cNvPr>
            <p:cNvSpPr/>
            <p:nvPr/>
          </p:nvSpPr>
          <p:spPr>
            <a:xfrm>
              <a:off x="612013" y="1516090"/>
              <a:ext cx="3341340" cy="914400"/>
            </a:xfrm>
            <a:custGeom>
              <a:avLst/>
              <a:gdLst>
                <a:gd name="connsiteX0" fmla="*/ 0 w 3341340"/>
                <a:gd name="connsiteY0" fmla="*/ 0 h 1336536"/>
                <a:gd name="connsiteX1" fmla="*/ 3341340 w 3341340"/>
                <a:gd name="connsiteY1" fmla="*/ 0 h 1336536"/>
                <a:gd name="connsiteX2" fmla="*/ 3341340 w 3341340"/>
                <a:gd name="connsiteY2" fmla="*/ 1336536 h 1336536"/>
                <a:gd name="connsiteX3" fmla="*/ 0 w 3341340"/>
                <a:gd name="connsiteY3" fmla="*/ 1336536 h 1336536"/>
                <a:gd name="connsiteX4" fmla="*/ 0 w 3341340"/>
                <a:gd name="connsiteY4" fmla="*/ 0 h 133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340" h="1336536">
                  <a:moveTo>
                    <a:pt x="0" y="0"/>
                  </a:moveTo>
                  <a:lnTo>
                    <a:pt x="3341340" y="0"/>
                  </a:lnTo>
                  <a:lnTo>
                    <a:pt x="3341340" y="1336536"/>
                  </a:lnTo>
                  <a:lnTo>
                    <a:pt x="0" y="1336536"/>
                  </a:lnTo>
                  <a:lnTo>
                    <a:pt x="0" y="0"/>
                  </a:lnTo>
                  <a:close/>
                </a:path>
              </a:pathLst>
            </a:custGeom>
            <a:scene3d>
              <a:camera prst="orthographicFront">
                <a:rot lat="0" lon="0" rev="0"/>
              </a:camera>
              <a:lightRig rig="balanced" dir="t">
                <a:rot lat="0" lon="0" rev="8700000"/>
              </a:lightRig>
            </a:scene3d>
            <a:sp3d>
              <a:bevelT w="190500" h="38100"/>
            </a:sp3d>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Slope</a:t>
              </a:r>
            </a:p>
          </p:txBody>
        </p:sp>
        <p:sp>
          <p:nvSpPr>
            <p:cNvPr id="8" name="Freeform: Shape 7"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F333FAE8-FFB5-3D52-0F6E-8319531D122C}"/>
                </a:ext>
              </a:extLst>
            </p:cNvPr>
            <p:cNvSpPr/>
            <p:nvPr/>
          </p:nvSpPr>
          <p:spPr>
            <a:xfrm>
              <a:off x="615440" y="2448076"/>
              <a:ext cx="3341340" cy="2854800"/>
            </a:xfrm>
            <a:custGeom>
              <a:avLst/>
              <a:gdLst>
                <a:gd name="connsiteX0" fmla="*/ 0 w 3341340"/>
                <a:gd name="connsiteY0" fmla="*/ 0 h 2854800"/>
                <a:gd name="connsiteX1" fmla="*/ 3341340 w 3341340"/>
                <a:gd name="connsiteY1" fmla="*/ 0 h 2854800"/>
                <a:gd name="connsiteX2" fmla="*/ 3341340 w 3341340"/>
                <a:gd name="connsiteY2" fmla="*/ 2854800 h 2854800"/>
                <a:gd name="connsiteX3" fmla="*/ 0 w 3341340"/>
                <a:gd name="connsiteY3" fmla="*/ 2854800 h 2854800"/>
                <a:gd name="connsiteX4" fmla="*/ 0 w 334134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340" h="2854800">
                  <a:moveTo>
                    <a:pt x="0" y="0"/>
                  </a:moveTo>
                  <a:lnTo>
                    <a:pt x="3341340" y="0"/>
                  </a:lnTo>
                  <a:lnTo>
                    <a:pt x="3341340" y="2854800"/>
                  </a:lnTo>
                  <a:lnTo>
                    <a:pt x="0" y="2854800"/>
                  </a:lnTo>
                  <a:lnTo>
                    <a:pt x="0" y="0"/>
                  </a:lnTo>
                  <a:close/>
                </a:path>
              </a:pathLst>
            </a:custGeom>
            <a:scene3d>
              <a:camera prst="orthographicFront">
                <a:rot lat="0" lon="0" rev="0"/>
              </a:camera>
              <a:lightRig rig="balanced" dir="t">
                <a:rot lat="0" lon="0" rev="8700000"/>
              </a:lightRig>
            </a:scene3d>
            <a:sp3d>
              <a:bevelT w="190500" h="38100"/>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42240" bIns="160020" numCol="1" spcCol="1270" anchor="t" anchorCtr="0">
              <a:noAutofit/>
            </a:bodyPr>
            <a:lstStyle/>
            <a:p>
              <a:pPr marL="342900" lvl="1" indent="-342900" algn="l" defTabSz="889000">
                <a:spcBef>
                  <a:spcPct val="0"/>
                </a:spcBef>
                <a:spcAft>
                  <a:spcPct val="15000"/>
                </a:spcAft>
                <a:buClr>
                  <a:schemeClr val="accent2"/>
                </a:buClr>
                <a:buFont typeface="Wingdings" panose="05000000000000000000" pitchFamily="2" charset="2"/>
                <a:buChar char="§"/>
              </a:pPr>
              <a:r>
                <a:rPr lang="en-US" sz="2000" kern="1200"/>
                <a:t>Represents the </a:t>
              </a:r>
              <a:r>
                <a:rPr lang="en-US" sz="2000"/>
                <a:t>student’s current rate of improvement</a:t>
              </a:r>
              <a:r>
                <a:rPr lang="en-US" sz="2000" kern="1200"/>
                <a:t>, not a national or local norm.</a:t>
              </a:r>
            </a:p>
            <a:p>
              <a:pPr marL="342900" lvl="1" indent="-342900" algn="l" defTabSz="889000">
                <a:spcBef>
                  <a:spcPct val="0"/>
                </a:spcBef>
                <a:spcAft>
                  <a:spcPct val="15000"/>
                </a:spcAft>
                <a:buClr>
                  <a:schemeClr val="accent2"/>
                </a:buClr>
                <a:buFont typeface="Wingdings" panose="05000000000000000000" pitchFamily="2" charset="2"/>
                <a:buChar char="§"/>
              </a:pPr>
              <a:r>
                <a:rPr lang="en-US" sz="2000" kern="1200"/>
                <a:t>Need six to nine data points to calculate.</a:t>
              </a:r>
            </a:p>
          </p:txBody>
        </p:sp>
        <p:sp>
          <p:nvSpPr>
            <p:cNvPr id="9" name="Freeform: Shape 8"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736CC63A-A4CC-EC1F-0EBA-A2458E4074B6}"/>
                </a:ext>
              </a:extLst>
            </p:cNvPr>
            <p:cNvSpPr/>
            <p:nvPr/>
          </p:nvSpPr>
          <p:spPr>
            <a:xfrm>
              <a:off x="4424567" y="1516090"/>
              <a:ext cx="3341340" cy="914400"/>
            </a:xfrm>
            <a:custGeom>
              <a:avLst/>
              <a:gdLst>
                <a:gd name="connsiteX0" fmla="*/ 0 w 3341340"/>
                <a:gd name="connsiteY0" fmla="*/ 0 h 1336536"/>
                <a:gd name="connsiteX1" fmla="*/ 3341340 w 3341340"/>
                <a:gd name="connsiteY1" fmla="*/ 0 h 1336536"/>
                <a:gd name="connsiteX2" fmla="*/ 3341340 w 3341340"/>
                <a:gd name="connsiteY2" fmla="*/ 1336536 h 1336536"/>
                <a:gd name="connsiteX3" fmla="*/ 0 w 3341340"/>
                <a:gd name="connsiteY3" fmla="*/ 1336536 h 1336536"/>
                <a:gd name="connsiteX4" fmla="*/ 0 w 3341340"/>
                <a:gd name="connsiteY4" fmla="*/ 0 h 133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340" h="1336536">
                  <a:moveTo>
                    <a:pt x="0" y="0"/>
                  </a:moveTo>
                  <a:lnTo>
                    <a:pt x="3341340" y="0"/>
                  </a:lnTo>
                  <a:lnTo>
                    <a:pt x="3341340" y="1336536"/>
                  </a:lnTo>
                  <a:lnTo>
                    <a:pt x="0" y="1336536"/>
                  </a:lnTo>
                  <a:lnTo>
                    <a:pt x="0" y="0"/>
                  </a:lnTo>
                  <a:close/>
                </a:path>
              </a:pathLst>
            </a:custGeom>
            <a:scene3d>
              <a:camera prst="orthographicFront">
                <a:rot lat="0" lon="0" rev="0"/>
              </a:camera>
              <a:lightRig rig="balanced" dir="t">
                <a:rot lat="0" lon="0" rev="8700000"/>
              </a:lightRig>
            </a:scene3d>
            <a:sp3d>
              <a:bevelT w="190500" h="38100"/>
            </a:sp3d>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Target growth rate</a:t>
              </a:r>
            </a:p>
          </p:txBody>
        </p:sp>
        <p:sp>
          <p:nvSpPr>
            <p:cNvPr id="10" name="Freeform: Shape 9"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5131A256-3BBE-A1B3-2D0B-6C5A5B20F748}"/>
                </a:ext>
              </a:extLst>
            </p:cNvPr>
            <p:cNvSpPr/>
            <p:nvPr/>
          </p:nvSpPr>
          <p:spPr>
            <a:xfrm>
              <a:off x="4424567" y="2448076"/>
              <a:ext cx="3341340" cy="2854800"/>
            </a:xfrm>
            <a:custGeom>
              <a:avLst/>
              <a:gdLst>
                <a:gd name="connsiteX0" fmla="*/ 0 w 3341340"/>
                <a:gd name="connsiteY0" fmla="*/ 0 h 2854800"/>
                <a:gd name="connsiteX1" fmla="*/ 3341340 w 3341340"/>
                <a:gd name="connsiteY1" fmla="*/ 0 h 2854800"/>
                <a:gd name="connsiteX2" fmla="*/ 3341340 w 3341340"/>
                <a:gd name="connsiteY2" fmla="*/ 2854800 h 2854800"/>
                <a:gd name="connsiteX3" fmla="*/ 0 w 3341340"/>
                <a:gd name="connsiteY3" fmla="*/ 2854800 h 2854800"/>
                <a:gd name="connsiteX4" fmla="*/ 0 w 334134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340" h="2854800">
                  <a:moveTo>
                    <a:pt x="0" y="0"/>
                  </a:moveTo>
                  <a:lnTo>
                    <a:pt x="3341340" y="0"/>
                  </a:lnTo>
                  <a:lnTo>
                    <a:pt x="3341340" y="2854800"/>
                  </a:lnTo>
                  <a:lnTo>
                    <a:pt x="0" y="2854800"/>
                  </a:lnTo>
                  <a:lnTo>
                    <a:pt x="0" y="0"/>
                  </a:lnTo>
                  <a:close/>
                </a:path>
              </a:pathLst>
            </a:custGeom>
            <a:scene3d>
              <a:camera prst="orthographicFront">
                <a:rot lat="0" lon="0" rev="0"/>
              </a:camera>
              <a:lightRig rig="balanced" dir="t">
                <a:rot lat="0" lon="0" rev="8700000"/>
              </a:lightRig>
            </a:scene3d>
            <a:sp3d>
              <a:bevelT w="190500" h="38100"/>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42240" bIns="160020" numCol="1" spcCol="1270" anchor="t" anchorCtr="0">
              <a:noAutofit/>
            </a:bodyPr>
            <a:lstStyle/>
            <a:p>
              <a:pPr marL="342900" lvl="1" indent="-342900" algn="l" defTabSz="889000">
                <a:spcBef>
                  <a:spcPct val="0"/>
                </a:spcBef>
                <a:spcAft>
                  <a:spcPct val="15000"/>
                </a:spcAft>
                <a:buClr>
                  <a:schemeClr val="accent2"/>
                </a:buClr>
                <a:buFont typeface="Wingdings" panose="05000000000000000000" pitchFamily="2" charset="2"/>
                <a:buChar char="§"/>
              </a:pPr>
              <a:r>
                <a:rPr lang="en-US" sz="2000" kern="1200"/>
                <a:t>Reflects growth needed to close the achievement gap.</a:t>
              </a:r>
            </a:p>
            <a:p>
              <a:pPr marL="342900" lvl="1" indent="-342900" algn="l" defTabSz="889000">
                <a:spcBef>
                  <a:spcPct val="0"/>
                </a:spcBef>
                <a:spcAft>
                  <a:spcPct val="15000"/>
                </a:spcAft>
                <a:buClr>
                  <a:schemeClr val="accent2"/>
                </a:buClr>
                <a:buFont typeface="Wingdings" panose="05000000000000000000" pitchFamily="2" charset="2"/>
                <a:buChar char="§"/>
              </a:pPr>
              <a:r>
                <a:rPr lang="en-US" sz="2000" kern="1200"/>
                <a:t>For example, if the student needs to make 50% more progress, the target growth rate would be 1.5</a:t>
              </a:r>
              <a:r>
                <a:rPr lang="en-US" sz="1800" kern="1200"/>
                <a:t>.</a:t>
              </a:r>
            </a:p>
          </p:txBody>
        </p:sp>
        <p:sp>
          <p:nvSpPr>
            <p:cNvPr id="11" name="Freeform: Shape 10"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F478F152-0661-BEF2-EE3E-B3A3CD9954DE}"/>
                </a:ext>
              </a:extLst>
            </p:cNvPr>
            <p:cNvSpPr/>
            <p:nvPr/>
          </p:nvSpPr>
          <p:spPr>
            <a:xfrm>
              <a:off x="8233695" y="1516090"/>
              <a:ext cx="3341340" cy="914400"/>
            </a:xfrm>
            <a:custGeom>
              <a:avLst/>
              <a:gdLst>
                <a:gd name="connsiteX0" fmla="*/ 0 w 3341340"/>
                <a:gd name="connsiteY0" fmla="*/ 0 h 1336536"/>
                <a:gd name="connsiteX1" fmla="*/ 3341340 w 3341340"/>
                <a:gd name="connsiteY1" fmla="*/ 0 h 1336536"/>
                <a:gd name="connsiteX2" fmla="*/ 3341340 w 3341340"/>
                <a:gd name="connsiteY2" fmla="*/ 1336536 h 1336536"/>
                <a:gd name="connsiteX3" fmla="*/ 0 w 3341340"/>
                <a:gd name="connsiteY3" fmla="*/ 1336536 h 1336536"/>
                <a:gd name="connsiteX4" fmla="*/ 0 w 3341340"/>
                <a:gd name="connsiteY4" fmla="*/ 0 h 133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340" h="1336536">
                  <a:moveTo>
                    <a:pt x="0" y="0"/>
                  </a:moveTo>
                  <a:lnTo>
                    <a:pt x="3341340" y="0"/>
                  </a:lnTo>
                  <a:lnTo>
                    <a:pt x="3341340" y="1336536"/>
                  </a:lnTo>
                  <a:lnTo>
                    <a:pt x="0" y="1336536"/>
                  </a:lnTo>
                  <a:lnTo>
                    <a:pt x="0" y="0"/>
                  </a:lnTo>
                  <a:close/>
                </a:path>
              </a:pathLst>
            </a:custGeom>
            <a:scene3d>
              <a:camera prst="orthographicFront">
                <a:rot lat="0" lon="0" rev="0"/>
              </a:camera>
              <a:lightRig rig="balanced" dir="t">
                <a:rot lat="0" lon="0" rev="8700000"/>
              </a:lightRig>
            </a:scene3d>
            <a:sp3d>
              <a:bevelT w="190500" h="38100"/>
            </a:sp3d>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a:t>B</a:t>
              </a:r>
              <a:r>
                <a:rPr lang="en-US" sz="2400" b="1" kern="1200"/>
                <a:t>aseline</a:t>
              </a:r>
            </a:p>
          </p:txBody>
        </p:sp>
        <p:sp>
          <p:nvSpPr>
            <p:cNvPr id="12" name="Freeform: Shape 11" descr="Slope (Student’s Rate of Improvement): &#10; Represents the student’s rate of improvement (SROI), not a national or local norm.&#10; Need 6-9 data points to calculate.&#10;Target Growth Rate:&#10; Reflects growth needed to close the achievement gap.&#10; For example, if the student needs to make 50% more progress, the target growth rate would be 1.5.&#10;New Baseline:&#10; Median of most recent three data points.&#10;">
              <a:extLst>
                <a:ext uri="{FF2B5EF4-FFF2-40B4-BE49-F238E27FC236}">
                  <a16:creationId xmlns:a16="http://schemas.microsoft.com/office/drawing/2014/main" id="{1CF3AA81-9903-8832-F870-0737244B6B80}"/>
                </a:ext>
              </a:extLst>
            </p:cNvPr>
            <p:cNvSpPr/>
            <p:nvPr/>
          </p:nvSpPr>
          <p:spPr>
            <a:xfrm>
              <a:off x="8225393" y="2430490"/>
              <a:ext cx="3341340" cy="2854800"/>
            </a:xfrm>
            <a:custGeom>
              <a:avLst/>
              <a:gdLst>
                <a:gd name="connsiteX0" fmla="*/ 0 w 3341340"/>
                <a:gd name="connsiteY0" fmla="*/ 0 h 2854800"/>
                <a:gd name="connsiteX1" fmla="*/ 3341340 w 3341340"/>
                <a:gd name="connsiteY1" fmla="*/ 0 h 2854800"/>
                <a:gd name="connsiteX2" fmla="*/ 3341340 w 3341340"/>
                <a:gd name="connsiteY2" fmla="*/ 2854800 h 2854800"/>
                <a:gd name="connsiteX3" fmla="*/ 0 w 3341340"/>
                <a:gd name="connsiteY3" fmla="*/ 2854800 h 2854800"/>
                <a:gd name="connsiteX4" fmla="*/ 0 w 334134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340" h="2854800">
                  <a:moveTo>
                    <a:pt x="0" y="0"/>
                  </a:moveTo>
                  <a:lnTo>
                    <a:pt x="3341340" y="0"/>
                  </a:lnTo>
                  <a:lnTo>
                    <a:pt x="3341340" y="2854800"/>
                  </a:lnTo>
                  <a:lnTo>
                    <a:pt x="0" y="2854800"/>
                  </a:lnTo>
                  <a:lnTo>
                    <a:pt x="0" y="0"/>
                  </a:lnTo>
                  <a:close/>
                </a:path>
              </a:pathLst>
            </a:custGeom>
            <a:scene3d>
              <a:camera prst="orthographicFront">
                <a:rot lat="0" lon="0" rev="0"/>
              </a:camera>
              <a:lightRig rig="balanced" dir="t">
                <a:rot lat="0" lon="0" rev="8700000"/>
              </a:lightRig>
            </a:scene3d>
            <a:sp3d>
              <a:bevelT w="190500" h="38100"/>
            </a:sp3d>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42240" bIns="160020" numCol="1" spcCol="1270" anchor="t" anchorCtr="0">
              <a:noAutofit/>
            </a:bodyPr>
            <a:lstStyle/>
            <a:p>
              <a:pPr marL="342900" lvl="1" indent="-342900" algn="l" defTabSz="889000">
                <a:spcBef>
                  <a:spcPct val="0"/>
                </a:spcBef>
                <a:spcAft>
                  <a:spcPct val="15000"/>
                </a:spcAft>
                <a:buClr>
                  <a:schemeClr val="accent2"/>
                </a:buClr>
                <a:buFont typeface="Wingdings" panose="05000000000000000000" pitchFamily="2" charset="2"/>
                <a:buChar char="§"/>
              </a:pPr>
              <a:r>
                <a:rPr lang="en-US" sz="2000" kern="1200"/>
                <a:t>Median of most recent three data points.</a:t>
              </a:r>
            </a:p>
          </p:txBody>
        </p:sp>
      </p:grpSp>
      <p:pic>
        <p:nvPicPr>
          <p:cNvPr id="4" name="Picture 3">
            <a:extLst>
              <a:ext uri="{FF2B5EF4-FFF2-40B4-BE49-F238E27FC236}">
                <a16:creationId xmlns:a16="http://schemas.microsoft.com/office/drawing/2014/main" id="{D312E7BB-268E-5D63-AA20-C5B7784926C8}"/>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78538C5E-D158-AD49-6047-7F695869FF15}"/>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35</a:t>
            </a:fld>
            <a:endParaRPr lang="en-US" noProof="0"/>
          </a:p>
        </p:txBody>
      </p:sp>
    </p:spTree>
    <p:extLst>
      <p:ext uri="{BB962C8B-B14F-4D97-AF65-F5344CB8AC3E}">
        <p14:creationId xmlns:p14="http://schemas.microsoft.com/office/powerpoint/2010/main" val="31532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FAA87-1F10-1215-F241-3BAFFD9BF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DE8F1-289E-A853-5ED1-9B47D150606E}"/>
              </a:ext>
            </a:extLst>
          </p:cNvPr>
          <p:cNvSpPr>
            <a:spLocks noGrp="1"/>
          </p:cNvSpPr>
          <p:nvPr>
            <p:ph type="title"/>
          </p:nvPr>
        </p:nvSpPr>
        <p:spPr/>
        <p:txBody>
          <a:bodyPr/>
          <a:lstStyle/>
          <a:p>
            <a:r>
              <a:rPr lang="en-US"/>
              <a:t>Goal Setting Strategy Option 3: </a:t>
            </a:r>
            <a:br>
              <a:rPr lang="en-US"/>
            </a:br>
            <a:r>
              <a:rPr lang="en-US"/>
              <a:t>Intra-Individual Framework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0A77E71-C1A1-3D0D-A6FB-54C03D72A685}"/>
                  </a:ext>
                </a:extLst>
              </p:cNvPr>
              <p:cNvSpPr>
                <a:spLocks noGrp="1"/>
              </p:cNvSpPr>
              <p:nvPr>
                <p:ph sz="quarter" idx="15"/>
              </p:nvPr>
            </p:nvSpPr>
            <p:spPr>
              <a:solidFill>
                <a:schemeClr val="bg1"/>
              </a:solidFill>
            </p:spPr>
            <p:txBody>
              <a:bodyPr>
                <a:noAutofit/>
              </a:bodyPr>
              <a:lstStyle/>
              <a:p>
                <a:pPr marL="320040" lvl="0" indent="-320040">
                  <a:buClr>
                    <a:srgbClr val="C25131"/>
                  </a:buClr>
                  <a:buFont typeface="Wingdings" panose="05000000000000000000" pitchFamily="2" charset="2"/>
                  <a:buChar char="§"/>
                  <a:defRPr/>
                </a:pPr>
                <a:r>
                  <a:rPr lang="en-US">
                    <a:solidFill>
                      <a:srgbClr val="262626"/>
                    </a:solidFill>
                    <a:cs typeface="Calibri"/>
                  </a:rPr>
                  <a:t>Identify the median of the first and last three data points.</a:t>
                </a:r>
              </a:p>
              <a:p>
                <a:pPr marL="320040" lvl="0" indent="-320040">
                  <a:buClr>
                    <a:srgbClr val="C25131"/>
                  </a:buClr>
                  <a:buFont typeface="Wingdings" panose="05000000000000000000" pitchFamily="2" charset="2"/>
                  <a:buChar char="§"/>
                  <a:defRPr/>
                </a:pPr>
                <a:r>
                  <a:rPr lang="en-US">
                    <a:solidFill>
                      <a:srgbClr val="262626"/>
                    </a:solidFill>
                    <a:cs typeface="Calibri"/>
                  </a:rPr>
                  <a:t>Identify the number of baseline weeks of instruction during which the data were collected (typically the number of data points minus 1 if data are collected weekly).</a:t>
                </a:r>
                <a:endParaRPr lang="en-US"/>
              </a:p>
              <a:p>
                <a:pPr marL="237744" indent="-237744">
                  <a:spcAft>
                    <a:spcPts val="1200"/>
                  </a:spcAft>
                  <a:buFont typeface="Wingdings" pitchFamily="2" charset="2"/>
                  <a:buChar char="§"/>
                </a:pPr>
                <a:r>
                  <a:rPr lang="en-US"/>
                  <a:t>Estimate using the following equation: </a:t>
                </a:r>
              </a:p>
              <a:p>
                <a:pPr marL="0" indent="0" algn="ctr">
                  <a:lnSpc>
                    <a:spcPct val="100000"/>
                  </a:lnSpc>
                  <a:spcBef>
                    <a:spcPts val="0"/>
                  </a:spcBef>
                  <a:buNone/>
                </a:pPr>
                <a:r>
                  <a:rPr lang="en-US" sz="2800">
                    <a:solidFill>
                      <a:schemeClr val="tx1"/>
                    </a:solidFill>
                    <a:latin typeface="+mj-lt"/>
                  </a:rPr>
                  <a:t>Slope </a:t>
                </a:r>
                <a14:m>
                  <m:oMath xmlns:m="http://schemas.openxmlformats.org/officeDocument/2006/math">
                    <m:r>
                      <a:rPr lang="en-US" sz="3200">
                        <a:solidFill>
                          <a:schemeClr val="tx1"/>
                        </a:solidFill>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a:solidFill>
                              <a:schemeClr val="tx1"/>
                            </a:solidFill>
                            <a:latin typeface="Cambria Math" panose="02040503050406030204" pitchFamily="18" charset="0"/>
                          </a:rPr>
                          <m:t>(</m:t>
                        </m:r>
                        <m:r>
                          <m:rPr>
                            <m:sty m:val="p"/>
                          </m:rPr>
                          <a:rPr lang="en-US" sz="3200" b="0" i="0" smtClean="0">
                            <a:solidFill>
                              <a:schemeClr val="tx1"/>
                            </a:solidFill>
                            <a:latin typeface="Cambria Math" panose="02040503050406030204" pitchFamily="18" charset="0"/>
                          </a:rPr>
                          <m:t>last</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median</m:t>
                        </m:r>
                        <m:r>
                          <a:rPr lang="en-US" sz="3200">
                            <a:solidFill>
                              <a:schemeClr val="tx1"/>
                            </a:solidFill>
                            <a:latin typeface="Cambria Math" panose="02040503050406030204" pitchFamily="18" charset="0"/>
                          </a:rPr>
                          <m:t>−</m:t>
                        </m:r>
                        <m:r>
                          <m:rPr>
                            <m:sty m:val="p"/>
                          </m:rPr>
                          <a:rPr lang="en-US" sz="3200" b="0" i="0" smtClean="0">
                            <a:solidFill>
                              <a:schemeClr val="tx1"/>
                            </a:solidFill>
                            <a:latin typeface="Cambria Math" panose="02040503050406030204" pitchFamily="18" charset="0"/>
                          </a:rPr>
                          <m:t>first</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median</m:t>
                        </m:r>
                        <m:r>
                          <a:rPr lang="en-US" sz="3200">
                            <a:solidFill>
                              <a:schemeClr val="tx1"/>
                            </a:solidFill>
                            <a:latin typeface="Cambria Math" panose="02040503050406030204" pitchFamily="18" charset="0"/>
                          </a:rPr>
                          <m:t>)</m:t>
                        </m:r>
                      </m:num>
                      <m:den>
                        <m:r>
                          <a:rPr lang="en-US" sz="320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baseline</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weeks</m:t>
                        </m:r>
                      </m:den>
                    </m:f>
                  </m:oMath>
                </a14:m>
                <a:endParaRPr lang="en-US">
                  <a:cs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30A77E71-C1A1-3D0D-A6FB-54C03D72A685}"/>
                  </a:ext>
                </a:extLst>
              </p:cNvPr>
              <p:cNvSpPr>
                <a:spLocks noGrp="1" noRot="1" noChangeAspect="1" noMove="1" noResize="1" noEditPoints="1" noAdjustHandles="1" noChangeArrowheads="1" noChangeShapeType="1" noTextEdit="1"/>
              </p:cNvSpPr>
              <p:nvPr>
                <p:ph sz="quarter" idx="15"/>
              </p:nvPr>
            </p:nvSpPr>
            <p:spPr>
              <a:blipFill>
                <a:blip r:embed="rId3"/>
                <a:stretch>
                  <a:fillRect l="-1622" t="-842" r="-703"/>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8E3AE43D-1AA6-16C0-89A1-621B109608AF}"/>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18EEEB4A-10DC-BE7A-B697-1F8757A6071B}"/>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D6FEF1D-E7E5-790E-ABDC-3818BF72F00A}"/>
              </a:ext>
            </a:extLst>
          </p:cNvPr>
          <p:cNvSpPr>
            <a:spLocks noGrp="1"/>
          </p:cNvSpPr>
          <p:nvPr>
            <p:ph type="sldNum" sz="quarter" idx="14"/>
          </p:nvPr>
        </p:nvSpPr>
        <p:spPr/>
        <p:txBody>
          <a:bodyPr/>
          <a:lstStyle/>
          <a:p>
            <a:fld id="{99A20822-4A49-4D36-86E3-300BA48D3F00}" type="slidenum">
              <a:rPr lang="en-US" smtClean="0"/>
              <a:pPr/>
              <a:t>36</a:t>
            </a:fld>
            <a:endParaRPr lang="en-US"/>
          </a:p>
        </p:txBody>
      </p:sp>
    </p:spTree>
    <p:extLst>
      <p:ext uri="{BB962C8B-B14F-4D97-AF65-F5344CB8AC3E}">
        <p14:creationId xmlns:p14="http://schemas.microsoft.com/office/powerpoint/2010/main" val="762385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200"/>
              <a:t>Goal Setting Strategy Option 3: </a:t>
            </a:r>
            <a:br>
              <a:rPr lang="en-US" sz="4200"/>
            </a:br>
            <a:r>
              <a:rPr lang="en-US" sz="4200"/>
              <a:t>Intra-Individual Framework 4</a:t>
            </a:r>
          </a:p>
        </p:txBody>
      </p:sp>
      <mc:AlternateContent xmlns:mc="http://schemas.openxmlformats.org/markup-compatibility/2006">
        <mc:Choice xmlns:a14="http://schemas.microsoft.com/office/drawing/2010/main" Requires="a14">
          <p:sp>
            <p:nvSpPr>
              <p:cNvPr id="2" name="Content Placeholder 1"/>
              <p:cNvSpPr>
                <a:spLocks noGrp="1"/>
              </p:cNvSpPr>
              <p:nvPr>
                <p:ph sz="quarter" idx="15"/>
              </p:nvPr>
            </p:nvSpPr>
            <p:spPr>
              <a:noFill/>
            </p:spPr>
            <p:txBody>
              <a:bodyPr>
                <a:normAutofit fontScale="77500" lnSpcReduction="20000"/>
              </a:bodyPr>
              <a:lstStyle/>
              <a:p>
                <a:pPr marL="0" indent="0" algn="ctr">
                  <a:buNone/>
                </a:pPr>
                <a:r>
                  <a:rPr lang="en-US" sz="2800"/>
                  <a:t>(</a:t>
                </a:r>
                <a:r>
                  <a:rPr lang="en-US" sz="2800">
                    <a:solidFill>
                      <a:srgbClr val="FF0000"/>
                    </a:solidFill>
                  </a:rPr>
                  <a:t>Slope</a:t>
                </a:r>
                <a:r>
                  <a:rPr lang="en-US" sz="2800"/>
                  <a:t> </a:t>
                </a:r>
                <a14:m>
                  <m:oMath xmlns:m="http://schemas.openxmlformats.org/officeDocument/2006/math">
                    <m:r>
                      <a:rPr lang="en-US" sz="2800" b="0" i="1" smtClean="0">
                        <a:latin typeface="Cambria Math" panose="02040503050406030204" pitchFamily="18" charset="0"/>
                        <a:ea typeface="Cambria Math" panose="02040503050406030204" pitchFamily="18" charset="0"/>
                      </a:rPr>
                      <m:t>× </m:t>
                    </m:r>
                  </m:oMath>
                </a14:m>
                <a:r>
                  <a:rPr lang="en-US" sz="2800"/>
                  <a:t>1.5 </a:t>
                </a:r>
                <a14:m>
                  <m:oMath xmlns:m="http://schemas.openxmlformats.org/officeDocument/2006/math">
                    <m:r>
                      <a:rPr lang="en-US" sz="2800" b="0" i="1" smtClean="0">
                        <a:latin typeface="Cambria Math" panose="02040503050406030204" pitchFamily="18" charset="0"/>
                        <a:ea typeface="Cambria Math" panose="02040503050406030204" pitchFamily="18" charset="0"/>
                      </a:rPr>
                      <m:t>× </m:t>
                    </m:r>
                  </m:oMath>
                </a14:m>
                <a:r>
                  <a:rPr lang="en-US" sz="2800">
                    <a:solidFill>
                      <a:schemeClr val="accent2"/>
                    </a:solidFill>
                  </a:rPr>
                  <a:t># Weeks</a:t>
                </a:r>
                <a:r>
                  <a:rPr lang="en-US" sz="2800"/>
                  <a:t>) </a:t>
                </a:r>
                <a14:m>
                  <m:oMath xmlns:m="http://schemas.openxmlformats.org/officeDocument/2006/math">
                    <m:r>
                      <a:rPr lang="en-US" sz="2800" b="0" i="1" smtClean="0">
                        <a:latin typeface="Cambria Math" panose="02040503050406030204" pitchFamily="18" charset="0"/>
                      </a:rPr>
                      <m:t>+</m:t>
                    </m:r>
                  </m:oMath>
                </a14:m>
                <a:r>
                  <a:rPr lang="en-US" sz="2800"/>
                  <a:t> </a:t>
                </a:r>
                <a:r>
                  <a:rPr lang="en-US" sz="2800">
                    <a:solidFill>
                      <a:srgbClr val="0070C0"/>
                    </a:solidFill>
                  </a:rPr>
                  <a:t>Baseline Score </a:t>
                </a:r>
                <a14:m>
                  <m:oMath xmlns:m="http://schemas.openxmlformats.org/officeDocument/2006/math">
                    <m:r>
                      <a:rPr lang="en-US" sz="2800" b="0" i="1" smtClean="0">
                        <a:latin typeface="Cambria Math" panose="02040503050406030204" pitchFamily="18" charset="0"/>
                      </a:rPr>
                      <m:t>=</m:t>
                    </m:r>
                  </m:oMath>
                </a14:m>
                <a:r>
                  <a:rPr lang="en-US" sz="2800"/>
                  <a:t> GOAL</a:t>
                </a:r>
              </a:p>
              <a:p>
                <a:pPr marL="0" indent="0">
                  <a:buNone/>
                </a:pPr>
                <a:r>
                  <a:rPr lang="en-US"/>
                  <a:t>Why 1.5?</a:t>
                </a:r>
              </a:p>
              <a:p>
                <a:pPr>
                  <a:buFont typeface="Wingdings" pitchFamily="2" charset="2"/>
                  <a:buChar char="§"/>
                </a:pPr>
                <a:r>
                  <a:rPr lang="en-US"/>
                  <a:t>We know the current slope is not sufficient to close the achievement gap; we want to increase growth at least by half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a:t> 1.5).</a:t>
                </a:r>
              </a:p>
              <a:p>
                <a:pPr>
                  <a:buFont typeface="Wingdings" pitchFamily="2" charset="2"/>
                  <a:buChar char="§"/>
                </a:pPr>
                <a:r>
                  <a:rPr lang="en-US"/>
                  <a:t>A more ambitious goal may be set later if data suggest the student is on track to reach or exceed their goal. </a:t>
                </a:r>
              </a:p>
              <a:p>
                <a:pPr>
                  <a:buFont typeface="Wingdings" pitchFamily="2" charset="2"/>
                  <a:buChar char="§"/>
                </a:pPr>
                <a:r>
                  <a:rPr lang="en-US"/>
                  <a:t>Never lower the goal.</a:t>
                </a:r>
              </a:p>
              <a:p>
                <a:endParaRPr lang="en-US"/>
              </a:p>
            </p:txBody>
          </p:sp>
        </mc:Choice>
        <mc:Fallback>
          <p:sp>
            <p:nvSpPr>
              <p:cNvPr id="2" name="Content Placeholder 1"/>
              <p:cNvSpPr>
                <a:spLocks noGrp="1" noRot="1" noChangeAspect="1" noMove="1" noResize="1" noEditPoints="1" noAdjustHandles="1" noChangeArrowheads="1" noChangeShapeType="1" noTextEdit="1"/>
              </p:cNvSpPr>
              <p:nvPr>
                <p:ph sz="quarter" idx="15"/>
              </p:nvPr>
            </p:nvSpPr>
            <p:spPr>
              <a:blipFill>
                <a:blip r:embed="rId3"/>
                <a:stretch>
                  <a:fillRect l="-1351" t="-1964" r="-16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209BF2A0-DBB3-E4B7-3B79-0A2B82315C43}"/>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64F643DD-844E-5285-6781-33A831B1A81F}"/>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A9BBCA3-2547-8BD0-876E-A702F2ED719F}"/>
              </a:ext>
            </a:extLst>
          </p:cNvPr>
          <p:cNvSpPr>
            <a:spLocks noGrp="1"/>
          </p:cNvSpPr>
          <p:nvPr>
            <p:ph type="sldNum" sz="quarter" idx="14"/>
          </p:nvPr>
        </p:nvSpPr>
        <p:spPr/>
        <p:txBody>
          <a:bodyPr/>
          <a:lstStyle/>
          <a:p>
            <a:fld id="{99A20822-4A49-4D36-86E3-300BA48D3F00}" type="slidenum">
              <a:rPr lang="en-US" smtClean="0"/>
              <a:pPr/>
              <a:t>37</a:t>
            </a:fld>
            <a:endParaRPr lang="en-US"/>
          </a:p>
        </p:txBody>
      </p:sp>
    </p:spTree>
    <p:extLst>
      <p:ext uri="{BB962C8B-B14F-4D97-AF65-F5344CB8AC3E}">
        <p14:creationId xmlns:p14="http://schemas.microsoft.com/office/powerpoint/2010/main" val="253321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200"/>
              <a:t>Goal Setting Strategy Option 3: </a:t>
            </a:r>
            <a:br>
              <a:rPr lang="en-US" sz="4200"/>
            </a:br>
            <a:r>
              <a:rPr lang="en-US" sz="4200"/>
              <a:t>Intra-Individual Framework 5</a:t>
            </a:r>
          </a:p>
        </p:txBody>
      </p:sp>
      <p:sp>
        <p:nvSpPr>
          <p:cNvPr id="2" name="Content Placeholder 1">
            <a:extLst>
              <a:ext uri="{FF2B5EF4-FFF2-40B4-BE49-F238E27FC236}">
                <a16:creationId xmlns:a16="http://schemas.microsoft.com/office/drawing/2014/main" id="{50F2E1F5-0D2D-B71E-8042-E4BAA244FD49}"/>
              </a:ext>
            </a:extLst>
          </p:cNvPr>
          <p:cNvSpPr>
            <a:spLocks noGrp="1"/>
          </p:cNvSpPr>
          <p:nvPr>
            <p:ph sz="half" idx="1"/>
          </p:nvPr>
        </p:nvSpPr>
        <p:spPr>
          <a:xfrm>
            <a:off x="457200" y="1371600"/>
            <a:ext cx="6178062" cy="4343400"/>
          </a:xfrm>
        </p:spPr>
        <p:txBody>
          <a:bodyPr/>
          <a:lstStyle/>
          <a:p>
            <a:pPr marL="0" marR="0" lvl="0" indent="0" algn="l" defTabSz="914400" rtl="0" eaLnBrk="1" fontAlgn="auto" latinLnBrk="0" hangingPunct="1">
              <a:lnSpc>
                <a:spcPct val="150000"/>
              </a:lnSpc>
              <a:spcBef>
                <a:spcPct val="20000"/>
              </a:spcBef>
              <a:spcAft>
                <a:spcPts val="0"/>
              </a:spcAft>
              <a:buClr>
                <a:srgbClr val="C25131"/>
              </a:buClr>
              <a:buSzTx/>
              <a:buNone/>
              <a:tabLst/>
              <a:defRPr/>
            </a:pPr>
            <a:r>
              <a:rPr kumimoji="0" lang="en-US" sz="2600" b="0" i="0" u="none" strike="noStrike" kern="1200" cap="none" spc="0" normalizeH="0" baseline="0" noProof="0">
                <a:ln>
                  <a:noFill/>
                </a:ln>
                <a:solidFill>
                  <a:srgbClr val="4D4D4F">
                    <a:lumMod val="75000"/>
                  </a:srgbClr>
                </a:solidFill>
                <a:effectLst/>
                <a:uLnTx/>
                <a:uFillTx/>
                <a:latin typeface="Calibri"/>
                <a:ea typeface="+mn-ea"/>
                <a:cs typeface="+mn-cs"/>
              </a:rPr>
              <a:t>Example:</a:t>
            </a:r>
          </a:p>
          <a:p>
            <a:pPr marR="0" lvl="0" algn="l" defTabSz="914400" rtl="0" eaLnBrk="1" fontAlgn="auto" latinLnBrk="0" hangingPunct="1">
              <a:spcAft>
                <a:spcPts val="0"/>
              </a:spcAft>
              <a:buClr>
                <a:srgbClr val="C25131"/>
              </a:buClr>
              <a:buSzTx/>
              <a:buFont typeface="Wingdings" pitchFamily="2" charset="2"/>
              <a:buChar char="§"/>
              <a:tabLst/>
              <a:defRPr/>
            </a:pPr>
            <a:r>
              <a:rPr lang="en-US" sz="2600">
                <a:solidFill>
                  <a:srgbClr val="4D4D4F">
                    <a:lumMod val="75000"/>
                  </a:srgbClr>
                </a:solidFill>
                <a:latin typeface="Calibri"/>
              </a:rPr>
              <a:t>Third</a:t>
            </a:r>
            <a:r>
              <a:rPr kumimoji="0" lang="en-US" sz="2600" b="0" i="0" u="none" strike="noStrike" kern="1200" cap="none" spc="0" normalizeH="0" baseline="0" noProof="0">
                <a:ln>
                  <a:noFill/>
                </a:ln>
                <a:solidFill>
                  <a:srgbClr val="4D4D4F">
                    <a:lumMod val="75000"/>
                  </a:srgbClr>
                </a:solidFill>
                <a:effectLst/>
                <a:uLnTx/>
                <a:uFillTx/>
                <a:latin typeface="Calibri"/>
                <a:ea typeface="+mn-ea"/>
                <a:cs typeface="+mn-cs"/>
              </a:rPr>
              <a:t>-grade reading connected text</a:t>
            </a:r>
          </a:p>
          <a:p>
            <a:pPr marR="0" lvl="0" algn="l" defTabSz="914400" rtl="0" eaLnBrk="1" fontAlgn="auto" latinLnBrk="0" hangingPunct="1">
              <a:spcAft>
                <a:spcPts val="0"/>
              </a:spcAft>
              <a:buClr>
                <a:srgbClr val="C25131"/>
              </a:buClr>
              <a:buSzTx/>
              <a:buFont typeface="Wingdings" pitchFamily="2" charset="2"/>
              <a:buChar char="§"/>
              <a:tabLst/>
              <a:defRPr/>
            </a:pPr>
            <a:r>
              <a:rPr kumimoji="0" lang="en-US" sz="2600" b="0" i="0" u="none" strike="noStrike" kern="1200" cap="none" spc="0" normalizeH="0" baseline="0" noProof="0">
                <a:ln>
                  <a:noFill/>
                </a:ln>
                <a:solidFill>
                  <a:srgbClr val="4D4D4F">
                    <a:lumMod val="75000"/>
                  </a:srgbClr>
                </a:solidFill>
                <a:effectLst/>
                <a:uLnTx/>
                <a:uFillTx/>
                <a:latin typeface="Calibri"/>
                <a:ea typeface="+mn-ea"/>
                <a:cs typeface="+mn-cs"/>
              </a:rPr>
              <a:t>Baseline: Eight most recent scores (during </a:t>
            </a:r>
            <a:br>
              <a:rPr kumimoji="0" lang="en-US" sz="2600" b="0" i="0" u="none" strike="noStrike" kern="1200" cap="none" spc="0" normalizeH="0" baseline="0" noProof="0">
                <a:ln>
                  <a:noFill/>
                </a:ln>
                <a:solidFill>
                  <a:srgbClr val="4D4D4F">
                    <a:lumMod val="75000"/>
                  </a:srgbClr>
                </a:solidFill>
                <a:effectLst/>
                <a:uLnTx/>
                <a:uFillTx/>
                <a:latin typeface="Calibri"/>
                <a:ea typeface="+mn-ea"/>
                <a:cs typeface="+mn-cs"/>
              </a:rPr>
            </a:br>
            <a:r>
              <a:rPr kumimoji="0" lang="en-US" sz="2600" b="0" i="0" u="none" strike="noStrike" kern="1200" cap="none" spc="0" normalizeH="0" baseline="0" noProof="0">
                <a:ln>
                  <a:noFill/>
                </a:ln>
                <a:solidFill>
                  <a:srgbClr val="4D4D4F">
                    <a:lumMod val="75000"/>
                  </a:srgbClr>
                </a:solidFill>
                <a:effectLst/>
                <a:uLnTx/>
                <a:uFillTx/>
                <a:latin typeface="Calibri"/>
                <a:ea typeface="+mn-ea"/>
                <a:cs typeface="+mn-cs"/>
              </a:rPr>
              <a:t>7 instructional weeks): 8, 7, 9, 8, 11, 10, 11, and 12</a:t>
            </a:r>
          </a:p>
          <a:p>
            <a:pPr marR="0" lvl="0" algn="l" defTabSz="914400" rtl="0" eaLnBrk="1" fontAlgn="auto" latinLnBrk="0" hangingPunct="1">
              <a:spcAft>
                <a:spcPts val="0"/>
              </a:spcAft>
              <a:buClr>
                <a:srgbClr val="C25131"/>
              </a:buClr>
              <a:buSzTx/>
              <a:buFont typeface="Wingdings" pitchFamily="2" charset="2"/>
              <a:buChar char="§"/>
              <a:tabLst/>
              <a:defRPr/>
            </a:pPr>
            <a:r>
              <a:rPr kumimoji="0" lang="en-US" sz="2600" b="0" i="0" u="none" strike="noStrike" kern="1200" cap="none" spc="0" normalizeH="0" baseline="0" noProof="0">
                <a:ln>
                  <a:noFill/>
                </a:ln>
                <a:solidFill>
                  <a:srgbClr val="4D4D4F">
                    <a:lumMod val="75000"/>
                  </a:srgbClr>
                </a:solidFill>
                <a:effectLst/>
                <a:uLnTx/>
                <a:uFillTx/>
                <a:latin typeface="Calibri"/>
                <a:ea typeface="+mn-ea"/>
                <a:cs typeface="+mn-cs"/>
              </a:rPr>
              <a:t>Time frame: 10 weeks left in the instructional period</a:t>
            </a:r>
          </a:p>
          <a:p>
            <a:pPr marL="237744" marR="0" lvl="0" indent="-237744" algn="l" defTabSz="914400" rtl="0" eaLnBrk="1" fontAlgn="auto" latinLnBrk="0" hangingPunct="1">
              <a:lnSpc>
                <a:spcPct val="100000"/>
              </a:lnSpc>
              <a:spcBef>
                <a:spcPct val="20000"/>
              </a:spcBef>
              <a:spcAft>
                <a:spcPts val="0"/>
              </a:spcAft>
              <a:buClr>
                <a:srgbClr val="C25131"/>
              </a:buClr>
              <a:buSzTx/>
              <a:buFont typeface="Wingdings" pitchFamily="2" charset="2"/>
              <a:buChar char="§"/>
              <a:tabLst/>
              <a:defRPr/>
            </a:pPr>
            <a:endParaRPr kumimoji="0" lang="en-US" sz="2600" b="0" i="0" u="none" strike="noStrike" kern="1200" cap="none" spc="0" normalizeH="0" baseline="0" noProof="0">
              <a:ln>
                <a:noFill/>
              </a:ln>
              <a:solidFill>
                <a:srgbClr val="4D4D4F">
                  <a:lumMod val="75000"/>
                </a:srgbClr>
              </a:solidFill>
              <a:effectLst/>
              <a:uLnTx/>
              <a:uFillTx/>
              <a:latin typeface="Calibri"/>
              <a:ea typeface="+mn-ea"/>
              <a:cs typeface="+mn-cs"/>
            </a:endParaRPr>
          </a:p>
          <a:p>
            <a:endParaRPr lang="en-US"/>
          </a:p>
        </p:txBody>
      </p:sp>
      <p:sp>
        <p:nvSpPr>
          <p:cNvPr id="10" name="Text Placeholder 9">
            <a:extLst>
              <a:ext uri="{FF2B5EF4-FFF2-40B4-BE49-F238E27FC236}">
                <a16:creationId xmlns:a16="http://schemas.microsoft.com/office/drawing/2014/main" id="{33944419-E5CE-6C3B-8E56-DEE212D10382}"/>
              </a:ext>
            </a:extLst>
          </p:cNvPr>
          <p:cNvSpPr>
            <a:spLocks noGrp="1"/>
          </p:cNvSpPr>
          <p:nvPr>
            <p:ph type="body" sz="quarter" idx="13"/>
          </p:nvPr>
        </p:nvSpPr>
        <p:spPr/>
        <p:txBody>
          <a:bodyPr/>
          <a:lstStyle/>
          <a:p>
            <a:endParaRPr lang="en-US"/>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
        <p:nvSpPr>
          <p:cNvPr id="6" name="AutoShape 2">
            <a:extLst>
              <a:ext uri="{FF2B5EF4-FFF2-40B4-BE49-F238E27FC236}">
                <a16:creationId xmlns:a16="http://schemas.microsoft.com/office/drawing/2014/main" id="{947A7128-2F39-9E77-7004-791D0E62BD9B}"/>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3D72DDAB-9FF7-E512-C110-6D589C2738E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2462" y="1482568"/>
            <a:ext cx="4639290" cy="4235038"/>
          </a:xfrm>
          <a:prstGeom prst="rect">
            <a:avLst/>
          </a:prstGeom>
        </p:spPr>
      </p:pic>
      <p:pic>
        <p:nvPicPr>
          <p:cNvPr id="8" name="Picture 7">
            <a:extLst>
              <a:ext uri="{FF2B5EF4-FFF2-40B4-BE49-F238E27FC236}">
                <a16:creationId xmlns:a16="http://schemas.microsoft.com/office/drawing/2014/main" id="{AA65C923-BFCF-A270-D5CD-20531D2864EC}"/>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501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5E5D7-FA23-AFC0-5A2C-C04EC06F6B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B65311-78AB-D62F-867C-436FFFA8F548}"/>
              </a:ext>
            </a:extLst>
          </p:cNvPr>
          <p:cNvSpPr>
            <a:spLocks noGrp="1"/>
          </p:cNvSpPr>
          <p:nvPr>
            <p:ph type="title"/>
          </p:nvPr>
        </p:nvSpPr>
        <p:spPr>
          <a:xfrm>
            <a:off x="1012539" y="490440"/>
            <a:ext cx="10166922" cy="361468"/>
          </a:xfrm>
        </p:spPr>
        <p:txBody>
          <a:bodyPr>
            <a:noAutofit/>
          </a:bodyPr>
          <a:lstStyle/>
          <a:p>
            <a:r>
              <a:rPr lang="en-US" sz="4200"/>
              <a:t>Goal Setting Strategy Option 3: </a:t>
            </a:r>
            <a:br>
              <a:rPr lang="en-US" sz="4200"/>
            </a:br>
            <a:r>
              <a:rPr lang="en-US" sz="4200"/>
              <a:t>Intra-Individual Framework 6</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93568AD-DE56-E72E-DB98-DBD08F4B7CC0}"/>
                  </a:ext>
                </a:extLst>
              </p:cNvPr>
              <p:cNvSpPr txBox="1"/>
              <p:nvPr/>
            </p:nvSpPr>
            <p:spPr>
              <a:xfrm>
                <a:off x="36871" y="1854024"/>
                <a:ext cx="12192000" cy="4692823"/>
              </a:xfrm>
              <a:prstGeom prst="rect">
                <a:avLst/>
              </a:prstGeom>
              <a:noFill/>
            </p:spPr>
            <p:txBody>
              <a:bodyPr wrap="square" rtlCol="0">
                <a:spAutoFit/>
              </a:bodyPr>
              <a:lstStyle/>
              <a:p>
                <a:pPr algn="ctr">
                  <a:lnSpc>
                    <a:spcPct val="100000"/>
                  </a:lnSpc>
                  <a:spcBef>
                    <a:spcPts val="0"/>
                  </a:spcBef>
                </a:pPr>
                <a:r>
                  <a:rPr lang="en-US" sz="3200">
                    <a:solidFill>
                      <a:srgbClr val="FF0000"/>
                    </a:solidFill>
                  </a:rPr>
                  <a:t>Slope</a:t>
                </a:r>
                <a:r>
                  <a:rPr lang="en-US" sz="3200">
                    <a:solidFill>
                      <a:schemeClr val="tx1"/>
                    </a:solidFill>
                  </a:rPr>
                  <a:t> </a:t>
                </a:r>
                <a14:m>
                  <m:oMath xmlns:m="http://schemas.openxmlformats.org/officeDocument/2006/math">
                    <m:r>
                      <a:rPr lang="en-US" sz="3200">
                        <a:latin typeface="Cambria Math" panose="02040503050406030204" pitchFamily="18" charset="0"/>
                      </a:rPr>
                      <m:t>=</m:t>
                    </m:r>
                    <m:f>
                      <m:fPr>
                        <m:ctrlPr>
                          <a:rPr lang="en-US" sz="3200" i="1">
                            <a:solidFill>
                              <a:schemeClr val="tx1"/>
                            </a:solidFill>
                            <a:latin typeface="Cambria Math" panose="02040503050406030204" pitchFamily="18" charset="0"/>
                          </a:rPr>
                        </m:ctrlPr>
                      </m:fPr>
                      <m:num>
                        <m:r>
                          <a:rPr lang="en-US" sz="3200">
                            <a:solidFill>
                              <a:schemeClr val="tx1"/>
                            </a:solidFill>
                            <a:latin typeface="Cambria Math" panose="02040503050406030204" pitchFamily="18" charset="0"/>
                          </a:rPr>
                          <m:t>(</m:t>
                        </m:r>
                        <m:r>
                          <m:rPr>
                            <m:sty m:val="p"/>
                          </m:rPr>
                          <a:rPr lang="en-US" sz="3200" b="0" i="0" smtClean="0">
                            <a:solidFill>
                              <a:schemeClr val="tx1"/>
                            </a:solidFill>
                            <a:latin typeface="Cambria Math" panose="02040503050406030204" pitchFamily="18" charset="0"/>
                          </a:rPr>
                          <m:t>last</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median</m:t>
                        </m:r>
                        <m:r>
                          <a:rPr lang="en-US" sz="3200">
                            <a:solidFill>
                              <a:schemeClr val="tx1"/>
                            </a:solidFill>
                            <a:latin typeface="Cambria Math" panose="02040503050406030204" pitchFamily="18" charset="0"/>
                          </a:rPr>
                          <m:t>−</m:t>
                        </m:r>
                        <m:r>
                          <m:rPr>
                            <m:sty m:val="p"/>
                          </m:rPr>
                          <a:rPr lang="en-US" sz="3200" b="0" i="0" smtClean="0">
                            <a:solidFill>
                              <a:schemeClr val="tx1"/>
                            </a:solidFill>
                            <a:latin typeface="Cambria Math" panose="02040503050406030204" pitchFamily="18" charset="0"/>
                          </a:rPr>
                          <m:t>first</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median</m:t>
                        </m:r>
                        <m:r>
                          <a:rPr lang="en-US" sz="3200">
                            <a:solidFill>
                              <a:schemeClr val="tx1"/>
                            </a:solidFill>
                            <a:latin typeface="Cambria Math" panose="02040503050406030204" pitchFamily="18" charset="0"/>
                          </a:rPr>
                          <m:t>)</m:t>
                        </m:r>
                      </m:num>
                      <m:den>
                        <m:r>
                          <a:rPr lang="en-US" sz="320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baseline</m:t>
                        </m:r>
                        <m:r>
                          <a:rPr lang="en-US" sz="3200" b="0" i="0"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weeks</m:t>
                        </m:r>
                      </m:den>
                    </m:f>
                  </m:oMath>
                </a14:m>
                <a:r>
                  <a:rPr kumimoji="0" lang="en-US" sz="3200" b="0" i="0" u="none" strike="noStrike" kern="0" cap="none" spc="0" normalizeH="0" baseline="0" noProof="0">
                    <a:ln>
                      <a:noFill/>
                    </a:ln>
                    <a:solidFill>
                      <a:sysClr val="windowText" lastClr="000000"/>
                    </a:solidFill>
                    <a:effectLst/>
                    <a:uLnTx/>
                    <a:uFillTx/>
                    <a:latin typeface="Calibri"/>
                  </a:rPr>
                  <a:t> = (11 – 8)/7 = 3/7 = </a:t>
                </a:r>
                <a:r>
                  <a:rPr kumimoji="0" lang="en-US" sz="3200" b="0" i="0" u="none" strike="noStrike" kern="0" cap="none" spc="0" normalizeH="0" baseline="0" noProof="0">
                    <a:ln>
                      <a:noFill/>
                    </a:ln>
                    <a:solidFill>
                      <a:srgbClr val="FF0000"/>
                    </a:solidFill>
                    <a:effectLst/>
                    <a:uLnTx/>
                    <a:uFillTx/>
                    <a:latin typeface="Calibri"/>
                  </a:rPr>
                  <a:t>.43</a:t>
                </a:r>
              </a:p>
              <a:p>
                <a:pPr marL="0" marR="0" lvl="0" indent="290513"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ysClr val="windowText" lastClr="00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0">
                    <a:solidFill>
                      <a:srgbClr val="0070C0"/>
                    </a:solidFill>
                    <a:latin typeface="Calibri"/>
                  </a:rPr>
                  <a:t>Baseline</a:t>
                </a:r>
                <a:r>
                  <a:rPr kumimoji="0" lang="en-US" sz="3200" b="0" i="0" u="none" strike="noStrike" kern="0" cap="none" spc="0" normalizeH="0" baseline="0" noProof="0">
                    <a:ln>
                      <a:noFill/>
                    </a:ln>
                    <a:solidFill>
                      <a:srgbClr val="0070C0"/>
                    </a:solidFill>
                    <a:effectLst/>
                    <a:uLnTx/>
                    <a:uFillTx/>
                    <a:latin typeface="Calibri"/>
                  </a:rPr>
                  <a:t> Score </a:t>
                </a:r>
                <a:r>
                  <a:rPr kumimoji="0" lang="en-US" sz="3200" b="0" i="0" u="none" strike="noStrike" kern="0" cap="none" spc="0" normalizeH="0" baseline="0" noProof="0">
                    <a:ln>
                      <a:noFill/>
                    </a:ln>
                    <a:solidFill>
                      <a:sysClr val="windowText" lastClr="000000"/>
                    </a:solidFill>
                    <a:effectLst/>
                    <a:uLnTx/>
                    <a:uFillTx/>
                    <a:latin typeface="Calibri"/>
                  </a:rPr>
                  <a:t>= median of three most recent scores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ysClr val="windowText" lastClr="000000"/>
                    </a:solidFill>
                    <a:effectLst/>
                    <a:uLnTx/>
                    <a:uFillTx/>
                    <a:latin typeface="Calibri"/>
                  </a:rPr>
                  <a:t>(10, 11, 12) = </a:t>
                </a:r>
                <a:r>
                  <a:rPr kumimoji="0" lang="en-US" sz="3200" b="0" i="0" u="none" strike="noStrike" kern="0" cap="none" spc="0" normalizeH="0" baseline="0" noProof="0">
                    <a:ln>
                      <a:noFill/>
                    </a:ln>
                    <a:solidFill>
                      <a:srgbClr val="0070C0"/>
                    </a:solidFill>
                    <a:effectLst/>
                    <a:uLnTx/>
                    <a:uFillTx/>
                    <a:latin typeface="Calibri"/>
                  </a:rPr>
                  <a:t>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70C0"/>
                  </a:solidFill>
                  <a:effectLst/>
                  <a:uLnTx/>
                  <a:uFillTx/>
                  <a:latin typeface="Calibri"/>
                </a:endParaRPr>
              </a:p>
              <a:p>
                <a:pPr algn="ctr">
                  <a:defRPr/>
                </a:pPr>
                <a:r>
                  <a:rPr lang="en-US" sz="3200"/>
                  <a:t>(</a:t>
                </a:r>
                <a:r>
                  <a:rPr lang="en-US" sz="3200">
                    <a:solidFill>
                      <a:srgbClr val="FF0000"/>
                    </a:solidFill>
                  </a:rPr>
                  <a:t>Slope</a:t>
                </a:r>
                <a:r>
                  <a:rPr lang="en-US" sz="3200"/>
                  <a:t> </a:t>
                </a:r>
                <a14:m>
                  <m:oMath xmlns:m="http://schemas.openxmlformats.org/officeDocument/2006/math">
                    <m:r>
                      <a:rPr lang="en-US" sz="3200" b="0" i="1" smtClean="0">
                        <a:latin typeface="Cambria Math" panose="02040503050406030204" pitchFamily="18" charset="0"/>
                        <a:ea typeface="Cambria Math" panose="02040503050406030204" pitchFamily="18" charset="0"/>
                      </a:rPr>
                      <m:t>× </m:t>
                    </m:r>
                  </m:oMath>
                </a14:m>
                <a:r>
                  <a:rPr lang="en-US" sz="3200"/>
                  <a:t>1.5 </a:t>
                </a:r>
                <a14:m>
                  <m:oMath xmlns:m="http://schemas.openxmlformats.org/officeDocument/2006/math">
                    <m:r>
                      <a:rPr lang="en-US" sz="3200" b="0" i="1" smtClean="0">
                        <a:latin typeface="Cambria Math" panose="02040503050406030204" pitchFamily="18" charset="0"/>
                        <a:ea typeface="Cambria Math" panose="02040503050406030204" pitchFamily="18" charset="0"/>
                      </a:rPr>
                      <m:t>× </m:t>
                    </m:r>
                  </m:oMath>
                </a14:m>
                <a:r>
                  <a:rPr lang="en-US" sz="3200">
                    <a:solidFill>
                      <a:schemeClr val="accent2"/>
                    </a:solidFill>
                  </a:rPr>
                  <a:t># Weeks Left</a:t>
                </a:r>
                <a:r>
                  <a:rPr lang="en-US" sz="3200"/>
                  <a:t>) </a:t>
                </a:r>
                <a14:m>
                  <m:oMath xmlns:m="http://schemas.openxmlformats.org/officeDocument/2006/math">
                    <m:r>
                      <a:rPr lang="en-US" sz="3200" b="0" i="1" smtClean="0">
                        <a:latin typeface="Cambria Math" panose="02040503050406030204" pitchFamily="18" charset="0"/>
                      </a:rPr>
                      <m:t>+</m:t>
                    </m:r>
                  </m:oMath>
                </a14:m>
                <a:r>
                  <a:rPr lang="en-US" sz="3200"/>
                  <a:t> </a:t>
                </a:r>
                <a:r>
                  <a:rPr lang="en-US" sz="3200">
                    <a:solidFill>
                      <a:schemeClr val="accent4"/>
                    </a:solidFill>
                  </a:rPr>
                  <a:t>Baseline Score </a:t>
                </a:r>
                <a14:m>
                  <m:oMath xmlns:m="http://schemas.openxmlformats.org/officeDocument/2006/math">
                    <m:r>
                      <a:rPr lang="en-US" sz="3200" b="0" i="1" smtClean="0">
                        <a:latin typeface="Cambria Math" panose="02040503050406030204" pitchFamily="18" charset="0"/>
                      </a:rPr>
                      <m:t>=</m:t>
                    </m:r>
                  </m:oMath>
                </a14:m>
                <a:r>
                  <a:rPr lang="en-US" sz="3200"/>
                  <a:t> GOAL</a:t>
                </a:r>
              </a:p>
              <a:p>
                <a:pPr algn="ctr">
                  <a:defRPr/>
                </a:pPr>
                <a:endParaRPr lang="en-US" sz="3200"/>
              </a:p>
              <a:p>
                <a:pPr algn="ctr">
                  <a:defRPr/>
                </a:pPr>
                <a:r>
                  <a:rPr lang="en-US" sz="3200">
                    <a:solidFill>
                      <a:srgbClr val="FF0000"/>
                    </a:solidFill>
                  </a:rPr>
                  <a:t>.43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a:t> 1.5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 </m:t>
                    </m:r>
                  </m:oMath>
                </a14:m>
                <a:r>
                  <a:rPr lang="en-US" sz="3200">
                    <a:solidFill>
                      <a:schemeClr val="accent2"/>
                    </a:solidFill>
                  </a:rPr>
                  <a:t>10</a:t>
                </a:r>
                <a:r>
                  <a:rPr lang="en-US" sz="3200"/>
                  <a:t> </a:t>
                </a:r>
                <a14:m>
                  <m:oMath xmlns:m="http://schemas.openxmlformats.org/officeDocument/2006/math">
                    <m:r>
                      <a:rPr lang="en-US" sz="3200" b="0" i="1" smtClean="0">
                        <a:latin typeface="Cambria Math" panose="02040503050406030204" pitchFamily="18" charset="0"/>
                      </a:rPr>
                      <m:t>+</m:t>
                    </m:r>
                  </m:oMath>
                </a14:m>
                <a:r>
                  <a:rPr lang="en-US" sz="3200"/>
                  <a:t> </a:t>
                </a:r>
                <a:r>
                  <a:rPr lang="en-US" sz="3200">
                    <a:solidFill>
                      <a:schemeClr val="accent4"/>
                    </a:solidFill>
                  </a:rPr>
                  <a:t>11</a:t>
                </a:r>
                <a:r>
                  <a:rPr lang="en-US" sz="3200"/>
                  <a:t> </a:t>
                </a:r>
                <a14:m>
                  <m:oMath xmlns:m="http://schemas.openxmlformats.org/officeDocument/2006/math">
                    <m:r>
                      <a:rPr lang="en-US" sz="3200" b="0" i="1" smtClean="0">
                        <a:latin typeface="Cambria Math" panose="02040503050406030204" pitchFamily="18" charset="0"/>
                      </a:rPr>
                      <m:t>=</m:t>
                    </m:r>
                  </m:oMath>
                </a14:m>
                <a:r>
                  <a:rPr lang="en-US" sz="3200"/>
                  <a:t> 17.45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a:ea typeface="+mn-ea"/>
                  <a:cs typeface="+mn-cs"/>
                </a:endParaRPr>
              </a:p>
            </p:txBody>
          </p:sp>
        </mc:Choice>
        <mc:Fallback>
          <p:sp>
            <p:nvSpPr>
              <p:cNvPr id="7" name="TextBox 6">
                <a:extLst>
                  <a:ext uri="{FF2B5EF4-FFF2-40B4-BE49-F238E27FC236}">
                    <a16:creationId xmlns:a16="http://schemas.microsoft.com/office/drawing/2014/main" id="{593568AD-DE56-E72E-DB98-DBD08F4B7CC0}"/>
                  </a:ext>
                </a:extLst>
              </p:cNvPr>
              <p:cNvSpPr txBox="1">
                <a:spLocks noRot="1" noChangeAspect="1" noMove="1" noResize="1" noEditPoints="1" noAdjustHandles="1" noChangeArrowheads="1" noChangeShapeType="1" noTextEdit="1"/>
              </p:cNvSpPr>
              <p:nvPr/>
            </p:nvSpPr>
            <p:spPr>
              <a:xfrm>
                <a:off x="36871" y="1854024"/>
                <a:ext cx="12192000" cy="4692823"/>
              </a:xfrm>
              <a:prstGeom prst="rect">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9F04988-02B1-3BEF-8678-2DB746B64A5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pic>
        <p:nvPicPr>
          <p:cNvPr id="5" name="Picture 4">
            <a:extLst>
              <a:ext uri="{FF2B5EF4-FFF2-40B4-BE49-F238E27FC236}">
                <a16:creationId xmlns:a16="http://schemas.microsoft.com/office/drawing/2014/main" id="{D37D955F-5B34-BF6D-1F74-1F7D795F4915}"/>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80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Does Progress Monitoring Fit Within DBI?</a:t>
            </a:r>
          </a:p>
        </p:txBody>
      </p:sp>
      <p:sp>
        <p:nvSpPr>
          <p:cNvPr id="10" name="Content Placeholder 2">
            <a:extLst>
              <a:ext uri="{FF2B5EF4-FFF2-40B4-BE49-F238E27FC236}">
                <a16:creationId xmlns:a16="http://schemas.microsoft.com/office/drawing/2014/main" id="{2F8F8293-C5D5-D8C5-274E-1C3FB454D0D2}"/>
              </a:ext>
            </a:extLst>
          </p:cNvPr>
          <p:cNvSpPr txBox="1">
            <a:spLocks/>
          </p:cNvSpPr>
          <p:nvPr/>
        </p:nvSpPr>
        <p:spPr>
          <a:xfrm>
            <a:off x="457200" y="1356946"/>
            <a:ext cx="3765176"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t>Progress monitoring is important for</a:t>
            </a:r>
          </a:p>
          <a:p>
            <a:pPr lvl="1"/>
            <a:r>
              <a:rPr lang="en-US"/>
              <a:t>understanding student responsiveness and</a:t>
            </a:r>
          </a:p>
          <a:p>
            <a:pPr lvl="1"/>
            <a:r>
              <a:rPr lang="en-US"/>
              <a:t>determining when changes are necessary.</a:t>
            </a:r>
          </a:p>
        </p:txBody>
      </p:sp>
      <p:sp>
        <p:nvSpPr>
          <p:cNvPr id="3" name="Content Placeholder 2"/>
          <p:cNvSpPr>
            <a:spLocks noGrp="1"/>
          </p:cNvSpPr>
          <p:nvPr>
            <p:ph sz="quarter" idx="14"/>
          </p:nvPr>
        </p:nvSpPr>
        <p:spPr>
          <a:xfrm>
            <a:off x="4661262" y="2980621"/>
            <a:ext cx="3109002" cy="1760344"/>
          </a:xfrm>
        </p:spPr>
        <p:txBody>
          <a:bodyPr>
            <a:normAutofit/>
          </a:bodyPr>
          <a:lstStyle/>
          <a:p>
            <a:pPr lvl="0" algn="r"/>
            <a:r>
              <a:rPr lang="en-US" b="1"/>
              <a:t>Collecting, graphing, and analyzing</a:t>
            </a:r>
            <a:r>
              <a:rPr lang="en-US"/>
              <a:t> progress monitoring data.</a:t>
            </a:r>
          </a:p>
        </p:txBody>
      </p:sp>
      <p:pic>
        <p:nvPicPr>
          <p:cNvPr id="9" name="Picture 8" descr="A diagram of Data-Based Individualization process&#10;Step 1: Validated Intervention Program &#10;Step 2: Progress Monitor&#10;Step 3: Diagnostic Data&#10;Step 4: Intervention Adaptation&#10;Step 5: Progress Monitor&#10;Open configuration options&#10;&#10;">
            <a:extLst>
              <a:ext uri="{FF2B5EF4-FFF2-40B4-BE49-F238E27FC236}">
                <a16:creationId xmlns:a16="http://schemas.microsoft.com/office/drawing/2014/main" id="{A1EC34B3-5E5C-58AD-1052-4D9DF9BF13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410" y="1117593"/>
            <a:ext cx="3109002" cy="5486400"/>
          </a:xfrm>
          <a:prstGeom prst="rect">
            <a:avLst/>
          </a:prstGeom>
        </p:spPr>
      </p:pic>
      <p:sp>
        <p:nvSpPr>
          <p:cNvPr id="6" name="Arrow: Right 5" descr="Arrows pointing to the &quot;Progress Monitoring&quot; steps of the DBI process diagram">
            <a:extLst>
              <a:ext uri="{FF2B5EF4-FFF2-40B4-BE49-F238E27FC236}">
                <a16:creationId xmlns:a16="http://schemas.microsoft.com/office/drawing/2014/main" id="{3E4E447D-37B3-5D4B-EA1A-944B4F65D7EA}"/>
              </a:ext>
            </a:extLst>
          </p:cNvPr>
          <p:cNvSpPr/>
          <p:nvPr/>
        </p:nvSpPr>
        <p:spPr>
          <a:xfrm>
            <a:off x="6703796" y="2309341"/>
            <a:ext cx="1143302" cy="329452"/>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Arrow: Right 6" descr="Arrows pointing to the &quot;Progress Monitoring&quot; steps of the DBI process diagram">
            <a:extLst>
              <a:ext uri="{FF2B5EF4-FFF2-40B4-BE49-F238E27FC236}">
                <a16:creationId xmlns:a16="http://schemas.microsoft.com/office/drawing/2014/main" id="{F0B74B25-F8C6-7632-6F49-CB6C8358F5D0}"/>
              </a:ext>
            </a:extLst>
          </p:cNvPr>
          <p:cNvSpPr/>
          <p:nvPr/>
        </p:nvSpPr>
        <p:spPr>
          <a:xfrm>
            <a:off x="6705592" y="5385548"/>
            <a:ext cx="1143302" cy="329452"/>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3138948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ctr"/>
            <a:r>
              <a:rPr lang="en-US" sz="4200"/>
              <a:t>Goal Setting Strategy Option 3: </a:t>
            </a:r>
            <a:br>
              <a:rPr lang="en-US" sz="4200"/>
            </a:br>
            <a:r>
              <a:rPr lang="en-US" sz="4200"/>
              <a:t>Intra-Individual Framework 7</a:t>
            </a:r>
            <a:endParaRPr lang="en-US"/>
          </a:p>
        </p:txBody>
      </p:sp>
      <p:grpSp>
        <p:nvGrpSpPr>
          <p:cNvPr id="6" name="Group 5" descr="A graph showing with weeks along the x-axis and word read correctly on the y-axis. 8 blue dots indicate student data and a red dotted line (goal line) connects the baseline to the end-of-year benchmark goal (green star).&#10;&#10;The baseline is 11 (at 8 weeks), the Target ROI is 1.5 cwpm, and the goal after 10 more weeks is 17.45 cwpm. ">
            <a:extLst>
              <a:ext uri="{FF2B5EF4-FFF2-40B4-BE49-F238E27FC236}">
                <a16:creationId xmlns:a16="http://schemas.microsoft.com/office/drawing/2014/main" id="{0E706C4A-9C0B-120B-4DFE-D54C5265037F}"/>
              </a:ext>
            </a:extLst>
          </p:cNvPr>
          <p:cNvGrpSpPr/>
          <p:nvPr/>
        </p:nvGrpSpPr>
        <p:grpSpPr>
          <a:xfrm>
            <a:off x="1303145" y="1330902"/>
            <a:ext cx="10314410" cy="4362450"/>
            <a:chOff x="1303145" y="1330902"/>
            <a:chExt cx="10314410" cy="4362450"/>
          </a:xfrm>
        </p:grpSpPr>
        <p:pic>
          <p:nvPicPr>
            <p:cNvPr id="2" name="Picture 1" descr="A graph showing with weeks along the x-axis and word read correctly on the y-axis. 8 blue dots indicate student data and a red dotted line (goal line) connects the baseline to the end-of-year benchmark goal (green star).&#10;&#10;The baseline is 11 (at 8 weeks), the Target ROI is 1.5 cwpm, and the goal after 10 more weeks is 17.45 cwpm. ">
              <a:extLst>
                <a:ext uri="{FF2B5EF4-FFF2-40B4-BE49-F238E27FC236}">
                  <a16:creationId xmlns:a16="http://schemas.microsoft.com/office/drawing/2014/main" id="{F85AE1BC-FC52-E093-68C4-49CCF1F7CCAB}"/>
                </a:ext>
              </a:extLst>
            </p:cNvPr>
            <p:cNvPicPr>
              <a:picLocks noChangeAspect="1"/>
            </p:cNvPicPr>
            <p:nvPr/>
          </p:nvPicPr>
          <p:blipFill>
            <a:blip r:embed="rId3"/>
            <a:stretch>
              <a:fillRect/>
            </a:stretch>
          </p:blipFill>
          <p:spPr>
            <a:xfrm>
              <a:off x="1303145" y="1330902"/>
              <a:ext cx="8420100" cy="4362450"/>
            </a:xfrm>
            <a:prstGeom prst="rect">
              <a:avLst/>
            </a:prstGeom>
          </p:spPr>
        </p:pic>
        <p:sp>
          <p:nvSpPr>
            <p:cNvPr id="9" name="Star: 5 Points 8">
              <a:extLst>
                <a:ext uri="{FF2B5EF4-FFF2-40B4-BE49-F238E27FC236}">
                  <a16:creationId xmlns:a16="http://schemas.microsoft.com/office/drawing/2014/main" id="{6B68A907-C58F-BCE2-CD95-6D45DD0D3311}"/>
                </a:ext>
              </a:extLst>
            </p:cNvPr>
            <p:cNvSpPr/>
            <p:nvPr/>
          </p:nvSpPr>
          <p:spPr>
            <a:xfrm>
              <a:off x="9013244" y="1692355"/>
              <a:ext cx="408270" cy="397449"/>
            </a:xfrm>
            <a:prstGeom prst="star5">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0" name="Rectangle: Rounded Corners 9">
              <a:extLst>
                <a:ext uri="{FF2B5EF4-FFF2-40B4-BE49-F238E27FC236}">
                  <a16:creationId xmlns:a16="http://schemas.microsoft.com/office/drawing/2014/main" id="{7DCCB345-705D-4541-318E-669CCFE7C8BB}"/>
                </a:ext>
              </a:extLst>
            </p:cNvPr>
            <p:cNvSpPr/>
            <p:nvPr/>
          </p:nvSpPr>
          <p:spPr>
            <a:xfrm>
              <a:off x="9104064" y="2146956"/>
              <a:ext cx="2280037" cy="465490"/>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1"/>
                  </a:solidFill>
                </a:rPr>
                <a:t>Goal = 17 cwpm</a:t>
              </a:r>
              <a:endParaRPr lang="en-US" sz="1400">
                <a:solidFill>
                  <a:schemeClr val="tx1"/>
                </a:solidFill>
              </a:endParaRPr>
            </a:p>
          </p:txBody>
        </p:sp>
        <p:sp>
          <p:nvSpPr>
            <p:cNvPr id="11" name="Rectangle: Rounded Corners 10">
              <a:extLst>
                <a:ext uri="{FF2B5EF4-FFF2-40B4-BE49-F238E27FC236}">
                  <a16:creationId xmlns:a16="http://schemas.microsoft.com/office/drawing/2014/main" id="{11AD9371-910B-868A-850C-E123B689F523}"/>
                </a:ext>
              </a:extLst>
            </p:cNvPr>
            <p:cNvSpPr/>
            <p:nvPr/>
          </p:nvSpPr>
          <p:spPr>
            <a:xfrm>
              <a:off x="5451139" y="3008216"/>
              <a:ext cx="2413038" cy="397449"/>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1"/>
                  </a:solidFill>
                </a:rPr>
                <a:t>Baseline = 11 cwpm</a:t>
              </a:r>
              <a:endParaRPr lang="en-US" sz="1400">
                <a:solidFill>
                  <a:schemeClr val="tx1"/>
                </a:solidFill>
              </a:endParaRPr>
            </a:p>
          </p:txBody>
        </p:sp>
        <p:sp>
          <p:nvSpPr>
            <p:cNvPr id="14" name="Rectangle: Rounded Corners 13">
              <a:extLst>
                <a:ext uri="{FF2B5EF4-FFF2-40B4-BE49-F238E27FC236}">
                  <a16:creationId xmlns:a16="http://schemas.microsoft.com/office/drawing/2014/main" id="{79C8AED3-A777-AD73-C7D6-603FEEA54D39}"/>
                </a:ext>
              </a:extLst>
            </p:cNvPr>
            <p:cNvSpPr/>
            <p:nvPr/>
          </p:nvSpPr>
          <p:spPr>
            <a:xfrm>
              <a:off x="9047005" y="2822425"/>
              <a:ext cx="2570550" cy="397449"/>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1"/>
                  </a:solidFill>
                </a:rPr>
                <a:t>Target ROI = 1.5 cwpm</a:t>
              </a:r>
              <a:endParaRPr lang="en-US" sz="1400">
                <a:solidFill>
                  <a:schemeClr val="tx1"/>
                </a:solidFill>
              </a:endParaRPr>
            </a:p>
          </p:txBody>
        </p:sp>
      </p:grpSp>
      <p:pic>
        <p:nvPicPr>
          <p:cNvPr id="5" name="Picture 4">
            <a:extLst>
              <a:ext uri="{FF2B5EF4-FFF2-40B4-BE49-F238E27FC236}">
                <a16:creationId xmlns:a16="http://schemas.microsoft.com/office/drawing/2014/main" id="{45867C96-10CB-D6E2-D003-77CCE758C858}"/>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4"/>
          </p:nvPr>
        </p:nvSpPr>
        <p:spPr/>
        <p:txBody>
          <a:bodyPr wrap="none"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3477EC8-074D-41C4-94AE-E9EA7CEEA348}" type="slidenum">
              <a:rPr kumimoji="0" lang="en-US" sz="1000" b="0" i="0" u="none" strike="noStrike" kern="1200" cap="none" spc="0" normalizeH="0" baseline="0" noProof="0" smtClean="0">
                <a:ln>
                  <a:noFill/>
                </a:ln>
                <a:solidFill>
                  <a:srgbClr val="1F497D">
                    <a:lumMod val="75000"/>
                  </a:srgbClr>
                </a:solidFill>
                <a:effectLst/>
                <a:uLnTx/>
                <a:uFillTx/>
                <a:latin typeface="Calibri"/>
                <a:cs typeface="Calibri"/>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000" b="0" i="0" u="none" strike="noStrike" kern="1200" cap="none" spc="0" normalizeH="0" baseline="0" noProof="0">
              <a:ln>
                <a:noFill/>
              </a:ln>
              <a:solidFill>
                <a:srgbClr val="1F497D">
                  <a:lumMod val="75000"/>
                </a:srgbClr>
              </a:solidFill>
              <a:effectLst/>
              <a:uLnTx/>
              <a:uFillTx/>
              <a:latin typeface="Calibri"/>
              <a:cs typeface="Calibri"/>
            </a:endParaRPr>
          </a:p>
        </p:txBody>
      </p:sp>
    </p:spTree>
    <p:extLst>
      <p:ext uri="{BB962C8B-B14F-4D97-AF65-F5344CB8AC3E}">
        <p14:creationId xmlns:p14="http://schemas.microsoft.com/office/powerpoint/2010/main" val="3491520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200"/>
              <a:t>Goal Setting Strategy Option 3: </a:t>
            </a:r>
            <a:br>
              <a:rPr lang="en-US" sz="4200"/>
            </a:br>
            <a:r>
              <a:rPr lang="en-US" sz="4200"/>
              <a:t>Intra-Individual Framework 8</a:t>
            </a:r>
            <a:endParaRPr lang="en-US"/>
          </a:p>
        </p:txBody>
      </p:sp>
      <p:grpSp>
        <p:nvGrpSpPr>
          <p:cNvPr id="2" name="Group 1" descr="Advantages:&#10; Helpful when the benchmark is unrealistic or SROI has been persistently very low.&#10;Considerations:&#10; May be difficult to understand and calculate.&#10; Requires collection of six to nine data points before setting the goal.&#10; May not be necessary for students performing at or near grade level.&#10;Recommendation:&#10; Use when data or prior experience suggest other approaches unlikely to be appropriate or realistic.&#10; Revisit data frequently, increasing goal if possible.&#10;">
            <a:extLst>
              <a:ext uri="{FF2B5EF4-FFF2-40B4-BE49-F238E27FC236}">
                <a16:creationId xmlns:a16="http://schemas.microsoft.com/office/drawing/2014/main" id="{5A42F85E-AAB5-E463-3C20-2E733F7B419E}"/>
              </a:ext>
            </a:extLst>
          </p:cNvPr>
          <p:cNvGrpSpPr/>
          <p:nvPr/>
        </p:nvGrpSpPr>
        <p:grpSpPr>
          <a:xfrm>
            <a:off x="884641" y="1615635"/>
            <a:ext cx="10576099" cy="3769200"/>
            <a:chOff x="884641" y="1615635"/>
            <a:chExt cx="10576099" cy="3769200"/>
          </a:xfrm>
        </p:grpSpPr>
        <p:sp>
          <p:nvSpPr>
            <p:cNvPr id="8" name="Freeform: Shape 7">
              <a:extLst>
                <a:ext uri="{FF2B5EF4-FFF2-40B4-BE49-F238E27FC236}">
                  <a16:creationId xmlns:a16="http://schemas.microsoft.com/office/drawing/2014/main" id="{F2349B28-5F81-C9B8-9AB1-8210324C9661}"/>
                </a:ext>
              </a:extLst>
            </p:cNvPr>
            <p:cNvSpPr/>
            <p:nvPr/>
          </p:nvSpPr>
          <p:spPr>
            <a:xfrm>
              <a:off x="884641" y="1615635"/>
              <a:ext cx="3224420" cy="914400"/>
            </a:xfrm>
            <a:custGeom>
              <a:avLst/>
              <a:gdLst>
                <a:gd name="connsiteX0" fmla="*/ 0 w 3224420"/>
                <a:gd name="connsiteY0" fmla="*/ 0 h 1289768"/>
                <a:gd name="connsiteX1" fmla="*/ 3224420 w 3224420"/>
                <a:gd name="connsiteY1" fmla="*/ 0 h 1289768"/>
                <a:gd name="connsiteX2" fmla="*/ 3224420 w 3224420"/>
                <a:gd name="connsiteY2" fmla="*/ 1289768 h 1289768"/>
                <a:gd name="connsiteX3" fmla="*/ 0 w 3224420"/>
                <a:gd name="connsiteY3" fmla="*/ 1289768 h 1289768"/>
                <a:gd name="connsiteX4" fmla="*/ 0 w 3224420"/>
                <a:gd name="connsiteY4" fmla="*/ 0 h 128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20" h="1289768">
                  <a:moveTo>
                    <a:pt x="0" y="0"/>
                  </a:moveTo>
                  <a:lnTo>
                    <a:pt x="3224420" y="0"/>
                  </a:lnTo>
                  <a:lnTo>
                    <a:pt x="3224420" y="1289768"/>
                  </a:lnTo>
                  <a:lnTo>
                    <a:pt x="0" y="1289768"/>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Advantages</a:t>
              </a:r>
            </a:p>
          </p:txBody>
        </p:sp>
        <p:sp>
          <p:nvSpPr>
            <p:cNvPr id="9" name="Freeform: Shape 8">
              <a:extLst>
                <a:ext uri="{FF2B5EF4-FFF2-40B4-BE49-F238E27FC236}">
                  <a16:creationId xmlns:a16="http://schemas.microsoft.com/office/drawing/2014/main" id="{114CAF4E-5A77-E5C7-1F48-7DC18F03DF00}"/>
                </a:ext>
              </a:extLst>
            </p:cNvPr>
            <p:cNvSpPr/>
            <p:nvPr/>
          </p:nvSpPr>
          <p:spPr>
            <a:xfrm>
              <a:off x="884641" y="2530035"/>
              <a:ext cx="3224420" cy="2854800"/>
            </a:xfrm>
            <a:custGeom>
              <a:avLst/>
              <a:gdLst>
                <a:gd name="connsiteX0" fmla="*/ 0 w 3224420"/>
                <a:gd name="connsiteY0" fmla="*/ 0 h 2854800"/>
                <a:gd name="connsiteX1" fmla="*/ 3224420 w 3224420"/>
                <a:gd name="connsiteY1" fmla="*/ 0 h 2854800"/>
                <a:gd name="connsiteX2" fmla="*/ 3224420 w 3224420"/>
                <a:gd name="connsiteY2" fmla="*/ 2854800 h 2854800"/>
                <a:gd name="connsiteX3" fmla="*/ 0 w 3224420"/>
                <a:gd name="connsiteY3" fmla="*/ 2854800 h 2854800"/>
                <a:gd name="connsiteX4" fmla="*/ 0 w 322442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20" h="2854800">
                  <a:moveTo>
                    <a:pt x="0" y="0"/>
                  </a:moveTo>
                  <a:lnTo>
                    <a:pt x="3224420" y="0"/>
                  </a:lnTo>
                  <a:lnTo>
                    <a:pt x="3224420"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a:t>Helpful</a:t>
              </a:r>
              <a:r>
                <a:rPr lang="en-US" sz="1800" kern="1200"/>
                <a:t> when the benchmark is unrealistic, or the student’s rate of improvement (slope) has been persistently very low.</a:t>
              </a:r>
            </a:p>
          </p:txBody>
        </p:sp>
        <p:sp>
          <p:nvSpPr>
            <p:cNvPr id="10" name="Freeform: Shape 9">
              <a:extLst>
                <a:ext uri="{FF2B5EF4-FFF2-40B4-BE49-F238E27FC236}">
                  <a16:creationId xmlns:a16="http://schemas.microsoft.com/office/drawing/2014/main" id="{745002F6-7398-09F3-912F-9E0F3B848F2C}"/>
                </a:ext>
              </a:extLst>
            </p:cNvPr>
            <p:cNvSpPr/>
            <p:nvPr/>
          </p:nvSpPr>
          <p:spPr>
            <a:xfrm>
              <a:off x="4533750" y="1615635"/>
              <a:ext cx="3224420" cy="914400"/>
            </a:xfrm>
            <a:custGeom>
              <a:avLst/>
              <a:gdLst>
                <a:gd name="connsiteX0" fmla="*/ 0 w 3224420"/>
                <a:gd name="connsiteY0" fmla="*/ 0 h 1289768"/>
                <a:gd name="connsiteX1" fmla="*/ 3224420 w 3224420"/>
                <a:gd name="connsiteY1" fmla="*/ 0 h 1289768"/>
                <a:gd name="connsiteX2" fmla="*/ 3224420 w 3224420"/>
                <a:gd name="connsiteY2" fmla="*/ 1289768 h 1289768"/>
                <a:gd name="connsiteX3" fmla="*/ 0 w 3224420"/>
                <a:gd name="connsiteY3" fmla="*/ 1289768 h 1289768"/>
                <a:gd name="connsiteX4" fmla="*/ 0 w 3224420"/>
                <a:gd name="connsiteY4" fmla="*/ 0 h 128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20" h="1289768">
                  <a:moveTo>
                    <a:pt x="0" y="0"/>
                  </a:moveTo>
                  <a:lnTo>
                    <a:pt x="3224420" y="0"/>
                  </a:lnTo>
                  <a:lnTo>
                    <a:pt x="3224420" y="1289768"/>
                  </a:lnTo>
                  <a:lnTo>
                    <a:pt x="0" y="1289768"/>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Considerations</a:t>
              </a:r>
            </a:p>
          </p:txBody>
        </p:sp>
        <p:sp>
          <p:nvSpPr>
            <p:cNvPr id="11" name="Freeform: Shape 10">
              <a:extLst>
                <a:ext uri="{FF2B5EF4-FFF2-40B4-BE49-F238E27FC236}">
                  <a16:creationId xmlns:a16="http://schemas.microsoft.com/office/drawing/2014/main" id="{7D3461F4-C535-3859-F617-ECAD9F595ECC}"/>
                </a:ext>
              </a:extLst>
            </p:cNvPr>
            <p:cNvSpPr/>
            <p:nvPr/>
          </p:nvSpPr>
          <p:spPr>
            <a:xfrm>
              <a:off x="4533750" y="2530035"/>
              <a:ext cx="3224420" cy="2854800"/>
            </a:xfrm>
            <a:custGeom>
              <a:avLst/>
              <a:gdLst>
                <a:gd name="connsiteX0" fmla="*/ 0 w 3224420"/>
                <a:gd name="connsiteY0" fmla="*/ 0 h 2854800"/>
                <a:gd name="connsiteX1" fmla="*/ 3224420 w 3224420"/>
                <a:gd name="connsiteY1" fmla="*/ 0 h 2854800"/>
                <a:gd name="connsiteX2" fmla="*/ 3224420 w 3224420"/>
                <a:gd name="connsiteY2" fmla="*/ 2854800 h 2854800"/>
                <a:gd name="connsiteX3" fmla="*/ 0 w 3224420"/>
                <a:gd name="connsiteY3" fmla="*/ 2854800 h 2854800"/>
                <a:gd name="connsiteX4" fmla="*/ 0 w 322442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20" h="2854800">
                  <a:moveTo>
                    <a:pt x="0" y="0"/>
                  </a:moveTo>
                  <a:lnTo>
                    <a:pt x="3224420" y="0"/>
                  </a:lnTo>
                  <a:lnTo>
                    <a:pt x="3224420"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May be difficult to understand and calculate.</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Requires the collection of six to nine data points before setting the goal.</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May not be necessary for students performing at or near grade level.</a:t>
              </a:r>
            </a:p>
          </p:txBody>
        </p:sp>
        <p:sp>
          <p:nvSpPr>
            <p:cNvPr id="12" name="Freeform: Shape 11">
              <a:extLst>
                <a:ext uri="{FF2B5EF4-FFF2-40B4-BE49-F238E27FC236}">
                  <a16:creationId xmlns:a16="http://schemas.microsoft.com/office/drawing/2014/main" id="{44D6969C-485D-A6B9-617A-E5ACE5CA83F3}"/>
                </a:ext>
              </a:extLst>
            </p:cNvPr>
            <p:cNvSpPr/>
            <p:nvPr/>
          </p:nvSpPr>
          <p:spPr>
            <a:xfrm>
              <a:off x="8236320" y="1615635"/>
              <a:ext cx="3224420" cy="914400"/>
            </a:xfrm>
            <a:custGeom>
              <a:avLst/>
              <a:gdLst>
                <a:gd name="connsiteX0" fmla="*/ 0 w 3224420"/>
                <a:gd name="connsiteY0" fmla="*/ 0 h 1289768"/>
                <a:gd name="connsiteX1" fmla="*/ 3224420 w 3224420"/>
                <a:gd name="connsiteY1" fmla="*/ 0 h 1289768"/>
                <a:gd name="connsiteX2" fmla="*/ 3224420 w 3224420"/>
                <a:gd name="connsiteY2" fmla="*/ 1289768 h 1289768"/>
                <a:gd name="connsiteX3" fmla="*/ 0 w 3224420"/>
                <a:gd name="connsiteY3" fmla="*/ 1289768 h 1289768"/>
                <a:gd name="connsiteX4" fmla="*/ 0 w 3224420"/>
                <a:gd name="connsiteY4" fmla="*/ 0 h 1289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20" h="1289768">
                  <a:moveTo>
                    <a:pt x="0" y="0"/>
                  </a:moveTo>
                  <a:lnTo>
                    <a:pt x="3224420" y="0"/>
                  </a:lnTo>
                  <a:lnTo>
                    <a:pt x="3224420" y="1289768"/>
                  </a:lnTo>
                  <a:lnTo>
                    <a:pt x="0" y="1289768"/>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ClrTx/>
                <a:buSzTx/>
                <a:buFontTx/>
                <a:buNone/>
              </a:pPr>
              <a:r>
                <a:rPr kumimoji="0" lang="en-US" sz="2400" b="1" i="0" u="none" strike="noStrike" kern="1200" cap="none" spc="0" normalizeH="0" baseline="0" noProof="0">
                  <a:ln>
                    <a:noFill/>
                  </a:ln>
                  <a:solidFill>
                    <a:srgbClr val="FFFFFF"/>
                  </a:solidFill>
                  <a:effectLst/>
                  <a:uLnTx/>
                  <a:uFillTx/>
                  <a:latin typeface="Calibri" pitchFamily="34" charset="0"/>
                  <a:ea typeface="+mn-ea"/>
                  <a:cs typeface="+mn-cs"/>
                </a:rPr>
                <a:t>Recommendation</a:t>
              </a:r>
              <a:endParaRPr lang="en-US" sz="2400" b="1" kern="1200"/>
            </a:p>
          </p:txBody>
        </p:sp>
        <p:sp>
          <p:nvSpPr>
            <p:cNvPr id="13" name="Freeform: Shape 12">
              <a:extLst>
                <a:ext uri="{FF2B5EF4-FFF2-40B4-BE49-F238E27FC236}">
                  <a16:creationId xmlns:a16="http://schemas.microsoft.com/office/drawing/2014/main" id="{A13DCA80-2B57-D6B8-14AD-27E271ACC1D0}"/>
                </a:ext>
              </a:extLst>
            </p:cNvPr>
            <p:cNvSpPr/>
            <p:nvPr/>
          </p:nvSpPr>
          <p:spPr>
            <a:xfrm>
              <a:off x="8236320" y="2530035"/>
              <a:ext cx="3224420" cy="2854800"/>
            </a:xfrm>
            <a:custGeom>
              <a:avLst/>
              <a:gdLst>
                <a:gd name="connsiteX0" fmla="*/ 0 w 3224420"/>
                <a:gd name="connsiteY0" fmla="*/ 0 h 2854800"/>
                <a:gd name="connsiteX1" fmla="*/ 3224420 w 3224420"/>
                <a:gd name="connsiteY1" fmla="*/ 0 h 2854800"/>
                <a:gd name="connsiteX2" fmla="*/ 3224420 w 3224420"/>
                <a:gd name="connsiteY2" fmla="*/ 2854800 h 2854800"/>
                <a:gd name="connsiteX3" fmla="*/ 0 w 3224420"/>
                <a:gd name="connsiteY3" fmla="*/ 2854800 h 2854800"/>
                <a:gd name="connsiteX4" fmla="*/ 0 w 3224420"/>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420" h="2854800">
                  <a:moveTo>
                    <a:pt x="0" y="0"/>
                  </a:moveTo>
                  <a:lnTo>
                    <a:pt x="3224420" y="0"/>
                  </a:lnTo>
                  <a:lnTo>
                    <a:pt x="3224420"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Use when data or prior experience suggest that other approaches are unlikely to be appropriate or realistic.</a:t>
              </a:r>
            </a:p>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Revisit data frequently, increasing goal if possible.</a:t>
              </a:r>
            </a:p>
          </p:txBody>
        </p:sp>
      </p:grpSp>
      <p:pic>
        <p:nvPicPr>
          <p:cNvPr id="6" name="Picture 5">
            <a:extLst>
              <a:ext uri="{FF2B5EF4-FFF2-40B4-BE49-F238E27FC236}">
                <a16:creationId xmlns:a16="http://schemas.microsoft.com/office/drawing/2014/main" id="{ACF782C9-AB07-CBBD-9114-4F62E45D847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3835697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CC1979E-43CC-281F-A439-2780A1BB400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48"/>
          <a:stretch/>
        </p:blipFill>
        <p:spPr bwMode="auto">
          <a:xfrm>
            <a:off x="6798692" y="1241228"/>
            <a:ext cx="5080128" cy="44737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0"/>
            <a:ext cx="11276076" cy="1280160"/>
          </a:xfrm>
        </p:spPr>
        <p:txBody>
          <a:bodyPr>
            <a:normAutofit/>
          </a:bodyPr>
          <a:lstStyle/>
          <a:p>
            <a:r>
              <a:rPr lang="en-US"/>
              <a:t>Andrew: Goal Setting </a:t>
            </a:r>
            <a:br>
              <a:rPr lang="en-US"/>
            </a:br>
            <a:r>
              <a:rPr lang="en-US"/>
              <a:t>Using the Intra-Individual Framework</a:t>
            </a:r>
          </a:p>
        </p:txBody>
      </p:sp>
      <p:sp>
        <p:nvSpPr>
          <p:cNvPr id="2" name="Content Placeholder 1"/>
          <p:cNvSpPr>
            <a:spLocks noGrp="1"/>
          </p:cNvSpPr>
          <p:nvPr>
            <p:ph sz="quarter" idx="15"/>
          </p:nvPr>
        </p:nvSpPr>
        <p:spPr>
          <a:xfrm>
            <a:off x="457200" y="1371600"/>
            <a:ext cx="7186246" cy="4343400"/>
          </a:xfrm>
        </p:spPr>
        <p:txBody>
          <a:bodyPr>
            <a:normAutofit lnSpcReduction="10000"/>
          </a:bodyPr>
          <a:lstStyle/>
          <a:p>
            <a:pPr>
              <a:lnSpc>
                <a:spcPct val="135000"/>
              </a:lnSpc>
            </a:pPr>
            <a:r>
              <a:rPr lang="en-US"/>
              <a:t>Set a goal for Andrew using the intra-individual framework. </a:t>
            </a:r>
          </a:p>
          <a:p>
            <a:pPr>
              <a:lnSpc>
                <a:spcPct val="135000"/>
              </a:lnSpc>
            </a:pPr>
            <a:r>
              <a:rPr lang="en-US"/>
              <a:t>WIF scores were collected weekly (during 7 weeks), so eight scores are available to calculate Andrew’s slope: 14, 16, 13, 10, 17, 17, 18, and 20 </a:t>
            </a:r>
            <a:r>
              <a:rPr lang="en-US" err="1"/>
              <a:t>cwpm</a:t>
            </a:r>
            <a:r>
              <a:rPr lang="en-US"/>
              <a:t>.</a:t>
            </a:r>
          </a:p>
          <a:p>
            <a:pPr>
              <a:lnSpc>
                <a:spcPct val="135000"/>
              </a:lnSpc>
            </a:pPr>
            <a:r>
              <a:rPr lang="en-US"/>
              <a:t>There are 12 weeks left of instruction for the </a:t>
            </a:r>
            <a:br>
              <a:rPr lang="en-US"/>
            </a:br>
            <a:r>
              <a:rPr lang="en-US"/>
              <a:t>remainder of the year.</a:t>
            </a:r>
          </a:p>
          <a:p>
            <a:endParaRPr lang="en-US"/>
          </a:p>
          <a:p>
            <a:endParaRPr lang="en-US"/>
          </a:p>
        </p:txBody>
      </p:sp>
      <p:sp>
        <p:nvSpPr>
          <p:cNvPr id="12" name="Text Placeholder 11">
            <a:extLst>
              <a:ext uri="{FF2B5EF4-FFF2-40B4-BE49-F238E27FC236}">
                <a16:creationId xmlns:a16="http://schemas.microsoft.com/office/drawing/2014/main" id="{F4CECB69-5136-F637-CFED-7E66CFB9B2AF}"/>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a:pPr lvl="0"/>
              <a:t>42</a:t>
            </a:fld>
            <a:endParaRPr lang="en-US" noProof="0"/>
          </a:p>
        </p:txBody>
      </p:sp>
      <p:pic>
        <p:nvPicPr>
          <p:cNvPr id="7" name="Picture 6">
            <a:extLst>
              <a:ext uri="{FF2B5EF4-FFF2-40B4-BE49-F238E27FC236}">
                <a16:creationId xmlns:a16="http://schemas.microsoft.com/office/drawing/2014/main" id="{C72F8329-A156-198F-108C-B00AD50006C1}"/>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90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noAutofit/>
          </a:bodyPr>
          <a:lstStyle/>
          <a:p>
            <a:r>
              <a:rPr lang="en-US"/>
              <a:t>Andrew: Choosing a Goal</a:t>
            </a:r>
          </a:p>
        </p:txBody>
      </p:sp>
      <p:sp>
        <p:nvSpPr>
          <p:cNvPr id="3" name="Content Placeholder 2"/>
          <p:cNvSpPr>
            <a:spLocks noGrp="1"/>
          </p:cNvSpPr>
          <p:nvPr>
            <p:ph sz="quarter" idx="15"/>
          </p:nvPr>
        </p:nvSpPr>
        <p:spPr>
          <a:xfrm>
            <a:off x="457200" y="1371600"/>
            <a:ext cx="11274552" cy="4343400"/>
          </a:xfrm>
          <a:noFill/>
        </p:spPr>
        <p:txBody>
          <a:bodyPr vert="horz" lIns="0" tIns="0" rIns="0" bIns="0" rtlCol="0" anchor="t">
            <a:normAutofit/>
          </a:bodyPr>
          <a:lstStyle/>
          <a:p>
            <a:r>
              <a:rPr lang="en-US"/>
              <a:t>The three methods resulted in different goals:</a:t>
            </a:r>
          </a:p>
          <a:p>
            <a:pPr lvl="1"/>
            <a:r>
              <a:rPr lang="en-US"/>
              <a:t>Benchmarks: 60 cwpm</a:t>
            </a:r>
          </a:p>
          <a:p>
            <a:pPr lvl="1"/>
            <a:r>
              <a:rPr lang="en-US"/>
              <a:t>ROI norms: 36 cwpm</a:t>
            </a:r>
          </a:p>
          <a:p>
            <a:pPr lvl="1"/>
            <a:r>
              <a:rPr lang="en-US"/>
              <a:t>Intra-individual framework: 28 cwpm</a:t>
            </a:r>
          </a:p>
          <a:p>
            <a:r>
              <a:rPr lang="en-US"/>
              <a:t>The team would decide, based on their knowledge</a:t>
            </a:r>
            <a:br>
              <a:rPr lang="en-US"/>
            </a:br>
            <a:r>
              <a:rPr lang="en-US"/>
              <a:t>of Andrew, which strategy is most appropriate. </a:t>
            </a:r>
          </a:p>
        </p:txBody>
      </p:sp>
      <p:sp>
        <p:nvSpPr>
          <p:cNvPr id="11" name="Text Placeholder 10">
            <a:extLst>
              <a:ext uri="{FF2B5EF4-FFF2-40B4-BE49-F238E27FC236}">
                <a16:creationId xmlns:a16="http://schemas.microsoft.com/office/drawing/2014/main" id="{DEA881F6-39D9-3A2F-40AE-003389C8C621}"/>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43</a:t>
            </a:fld>
            <a:endParaRPr lang="en-US" noProof="0"/>
          </a:p>
        </p:txBody>
      </p:sp>
      <p:pic>
        <p:nvPicPr>
          <p:cNvPr id="6" name="Picture 5">
            <a:extLst>
              <a:ext uri="{FF2B5EF4-FFF2-40B4-BE49-F238E27FC236}">
                <a16:creationId xmlns:a16="http://schemas.microsoft.com/office/drawing/2014/main" id="{916D655F-5C3E-8E01-3043-C078F5A947A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1527BCF-8611-C2F1-0C23-7E54E245CC2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13782" y="1300632"/>
            <a:ext cx="4429836" cy="442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227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5873D-DFD0-EEF4-D0D5-6D1F765E815B}"/>
              </a:ext>
            </a:extLst>
          </p:cNvPr>
          <p:cNvSpPr>
            <a:spLocks noGrp="1"/>
          </p:cNvSpPr>
          <p:nvPr>
            <p:ph type="title"/>
          </p:nvPr>
        </p:nvSpPr>
        <p:spPr>
          <a:xfrm>
            <a:off x="457200" y="0"/>
            <a:ext cx="11274552" cy="1280160"/>
          </a:xfrm>
        </p:spPr>
        <p:txBody>
          <a:bodyPr/>
          <a:lstStyle/>
          <a:p>
            <a:r>
              <a:rPr lang="en-US"/>
              <a:t>Practicing Goal Setting</a:t>
            </a:r>
          </a:p>
        </p:txBody>
      </p:sp>
      <p:sp>
        <p:nvSpPr>
          <p:cNvPr id="2" name="Content Placeholder 1">
            <a:extLst>
              <a:ext uri="{FF2B5EF4-FFF2-40B4-BE49-F238E27FC236}">
                <a16:creationId xmlns:a16="http://schemas.microsoft.com/office/drawing/2014/main" id="{FF3FA900-BD96-F5B1-F2F8-A7EA1083DDD0}"/>
              </a:ext>
            </a:extLst>
          </p:cNvPr>
          <p:cNvSpPr>
            <a:spLocks noGrp="1"/>
          </p:cNvSpPr>
          <p:nvPr>
            <p:ph sz="half" idx="1"/>
          </p:nvPr>
        </p:nvSpPr>
        <p:spPr>
          <a:xfrm>
            <a:off x="457200" y="1371600"/>
            <a:ext cx="5568696" cy="4343400"/>
          </a:xfrm>
        </p:spPr>
        <p:txBody>
          <a:bodyPr/>
          <a:lstStyle/>
          <a:p>
            <a:pPr lvl="0"/>
            <a:r>
              <a:rPr lang="en-US" noProof="0"/>
              <a:t>For more practice using all three approaches, download </a:t>
            </a:r>
            <a:r>
              <a:rPr lang="en-US"/>
              <a:t>NCII’s Strategies for </a:t>
            </a:r>
            <a:r>
              <a:rPr lang="en-US" i="1">
                <a:hlinkClick r:id="rId3"/>
              </a:rPr>
              <a:t>Setting High-Quality Academic Individualized Education Program Goals </a:t>
            </a:r>
            <a:r>
              <a:rPr lang="en-US"/>
              <a:t>and </a:t>
            </a:r>
            <a:r>
              <a:rPr lang="en-US" noProof="0"/>
              <a:t>try out the goal setting examples in Appendix A. </a:t>
            </a:r>
          </a:p>
          <a:p>
            <a:pPr lvl="0"/>
            <a:r>
              <a:rPr lang="en-US" noProof="0"/>
              <a:t>You can check your answers in Appendix B.</a:t>
            </a:r>
          </a:p>
          <a:p>
            <a:pPr lvl="1"/>
            <a:endParaRPr lang="en-US" noProof="0"/>
          </a:p>
          <a:p>
            <a:pPr lvl="0"/>
            <a:endParaRPr lang="en-US" noProof="0"/>
          </a:p>
          <a:p>
            <a:endParaRPr lang="en-US"/>
          </a:p>
        </p:txBody>
      </p:sp>
      <p:sp>
        <p:nvSpPr>
          <p:cNvPr id="5" name="Content Placeholder 2">
            <a:extLst>
              <a:ext uri="{FF2B5EF4-FFF2-40B4-BE49-F238E27FC236}">
                <a16:creationId xmlns:a16="http://schemas.microsoft.com/office/drawing/2014/main" id="{F9D8C1B0-E7B2-FE51-9B36-52C8D86D8123}"/>
              </a:ext>
              <a:ext uri="{C183D7F6-B498-43B3-948B-1728B52AA6E4}">
                <adec:decorative xmlns:adec="http://schemas.microsoft.com/office/drawing/2017/decorative" val="1"/>
              </a:ext>
            </a:extLst>
          </p:cNvPr>
          <p:cNvSpPr txBox="1">
            <a:spLocks/>
          </p:cNvSpPr>
          <p:nvPr/>
        </p:nvSpPr>
        <p:spPr>
          <a:xfrm>
            <a:off x="766827" y="1280160"/>
            <a:ext cx="5329173" cy="4508391"/>
          </a:xfrm>
          <a:prstGeom prst="rect">
            <a:avLst/>
          </a:prstGeom>
          <a:ln>
            <a:noFill/>
          </a:ln>
        </p:spPr>
        <p:txBody>
          <a:bodyPr vert="horz" lIns="0" tIns="0" rIns="0" bIns="0" rtlCol="0">
            <a:normAutofit/>
          </a:bodyPr>
          <a:lstStyle>
            <a:lvl1pPr marL="0" marR="0" indent="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2600" b="0" i="0" kern="1200">
                <a:solidFill>
                  <a:schemeClr val="tx2">
                    <a:lumMod val="75000"/>
                  </a:schemeClr>
                </a:solidFill>
                <a:latin typeface="+mn-lt"/>
                <a:ea typeface="Calibri"/>
                <a:cs typeface="Franklin Gothic Book" pitchFamily="34" charset="0"/>
              </a:defRPr>
            </a:lvl1pPr>
            <a:lvl2pPr marL="230188" marR="0" indent="-230188" algn="l" defTabSz="685800" rtl="0" eaLnBrk="1" fontAlgn="auto" latinLnBrk="0" hangingPunct="1">
              <a:lnSpc>
                <a:spcPct val="125000"/>
              </a:lnSpc>
              <a:spcBef>
                <a:spcPts val="600"/>
              </a:spcBef>
              <a:spcAft>
                <a:spcPts val="0"/>
              </a:spcAft>
              <a:buClr>
                <a:schemeClr val="accent1"/>
              </a:buClr>
              <a:buSzTx/>
              <a:buFont typeface="Arial" pitchFamily="34" charset="0"/>
              <a:buChar char="•"/>
              <a:tabLst/>
              <a:defRPr sz="2600" b="0" i="0" kern="1200">
                <a:solidFill>
                  <a:schemeClr val="tx2">
                    <a:lumMod val="75000"/>
                  </a:schemeClr>
                </a:solidFill>
                <a:latin typeface="+mn-lt"/>
                <a:ea typeface="Calibri"/>
                <a:cs typeface="Calibri"/>
              </a:defRPr>
            </a:lvl2pPr>
            <a:lvl3pPr marL="465138" marR="0" indent="-22860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2">
                    <a:lumMod val="75000"/>
                  </a:schemeClr>
                </a:solidFill>
                <a:latin typeface="+mn-lt"/>
                <a:ea typeface="Calibri"/>
                <a:cs typeface="Calibri"/>
              </a:defRPr>
            </a:lvl3pPr>
            <a:lvl4pPr marL="685800"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2">
                    <a:lumMod val="75000"/>
                  </a:schemeClr>
                </a:solidFill>
                <a:latin typeface="+mn-lt"/>
                <a:ea typeface="Calibri"/>
                <a:cs typeface="Calibri"/>
              </a:defRPr>
            </a:lvl4pPr>
            <a:lvl5pPr marL="912813"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2">
                    <a:lumMod val="75000"/>
                  </a:schemeClr>
                </a:solidFill>
                <a:latin typeface="+mn-lt"/>
                <a:ea typeface="Calibri"/>
                <a:cs typeface="Calibri"/>
              </a:defRPr>
            </a:lvl5pPr>
            <a:lvl6pPr marL="11461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6pPr>
            <a:lvl7pPr marL="13747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7pPr>
            <a:lvl8pPr marL="1600200"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8pPr>
            <a:lvl9pPr marL="1827213"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9pPr>
          </a:lstStyle>
          <a:p>
            <a:pPr marL="457200" marR="0" lvl="0" indent="-457200" algn="l" defTabSz="685800" rtl="0" eaLnBrk="1" fontAlgn="auto" latinLnBrk="0" hangingPunct="1">
              <a:lnSpc>
                <a:spcPct val="125000"/>
              </a:lnSpc>
              <a:spcBef>
                <a:spcPts val="1800"/>
              </a:spcBef>
              <a:spcAft>
                <a:spcPts val="0"/>
              </a:spcAft>
              <a:buClr>
                <a:srgbClr val="C25131"/>
              </a:buClr>
              <a:buSzPct val="100000"/>
              <a:buFont typeface="Arial" pitchFamily="34" charset="0"/>
              <a:buChar char="•"/>
              <a:tabLst/>
              <a:defRPr/>
            </a:pPr>
            <a:endParaRPr kumimoji="0" lang="en-US" sz="2600" b="0" i="0" u="none" strike="noStrike" kern="1200" cap="none" spc="0" normalizeH="0" baseline="0" noProof="0">
              <a:ln>
                <a:noFill/>
              </a:ln>
              <a:solidFill>
                <a:srgbClr val="4D4D4F">
                  <a:lumMod val="75000"/>
                </a:srgbClr>
              </a:solidFill>
              <a:effectLst/>
              <a:uLnTx/>
              <a:uFillTx/>
              <a:latin typeface="Calibri"/>
            </a:endParaRPr>
          </a:p>
        </p:txBody>
      </p:sp>
      <p:pic>
        <p:nvPicPr>
          <p:cNvPr id="7" name="Picture 6" descr="NCII guide: Strategies for Setting High-Quality Academic Individualized Education Program Goals ">
            <a:extLst>
              <a:ext uri="{FF2B5EF4-FFF2-40B4-BE49-F238E27FC236}">
                <a16:creationId xmlns:a16="http://schemas.microsoft.com/office/drawing/2014/main" id="{C4981DE3-9200-A085-374E-A9E7ED52F690}"/>
              </a:ext>
            </a:extLst>
          </p:cNvPr>
          <p:cNvPicPr>
            <a:picLocks noChangeAspect="1"/>
          </p:cNvPicPr>
          <p:nvPr/>
        </p:nvPicPr>
        <p:blipFill>
          <a:blip r:embed="rId4"/>
          <a:stretch>
            <a:fillRect/>
          </a:stretch>
        </p:blipFill>
        <p:spPr>
          <a:xfrm>
            <a:off x="6927570" y="1280160"/>
            <a:ext cx="3972485" cy="5136204"/>
          </a:xfrm>
          <a:prstGeom prst="rect">
            <a:avLst/>
          </a:prstGeom>
        </p:spPr>
      </p:pic>
      <p:pic>
        <p:nvPicPr>
          <p:cNvPr id="6" name="Picture 5">
            <a:extLst>
              <a:ext uri="{FF2B5EF4-FFF2-40B4-BE49-F238E27FC236}">
                <a16:creationId xmlns:a16="http://schemas.microsoft.com/office/drawing/2014/main" id="{327FE60C-9FF5-7A91-DA5C-C527463EAE5A}"/>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6433"/>
          <a:stretch/>
        </p:blipFill>
        <p:spPr bwMode="auto">
          <a:xfrm rot="10800000">
            <a:off x="156576" y="-36576"/>
            <a:ext cx="959149" cy="10529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a:extLst>
              <a:ext uri="{FF2B5EF4-FFF2-40B4-BE49-F238E27FC236}">
                <a16:creationId xmlns:a16="http://schemas.microsoft.com/office/drawing/2014/main" id="{5555EC24-77E1-54B1-C61A-101ED5FFFFD5}"/>
              </a:ext>
            </a:extLst>
          </p:cNvPr>
          <p:cNvSpPr>
            <a:spLocks noGrp="1"/>
          </p:cNvSpPr>
          <p:nvPr>
            <p:ph type="body" sz="quarter" idx="13"/>
          </p:nvPr>
        </p:nvSpPr>
        <p:spPr/>
        <p:txBody>
          <a:bodyPr/>
          <a:lstStyle/>
          <a:p>
            <a:endParaRPr lang="en-US"/>
          </a:p>
        </p:txBody>
      </p:sp>
      <p:sp>
        <p:nvSpPr>
          <p:cNvPr id="10" name="Slide Number Placeholder 9">
            <a:extLst>
              <a:ext uri="{FF2B5EF4-FFF2-40B4-BE49-F238E27FC236}">
                <a16:creationId xmlns:a16="http://schemas.microsoft.com/office/drawing/2014/main" id="{FB472D57-16B2-183B-95F2-2C71CF30060E}"/>
              </a:ext>
            </a:extLst>
          </p:cNvPr>
          <p:cNvSpPr>
            <a:spLocks noGrp="1"/>
          </p:cNvSpPr>
          <p:nvPr>
            <p:ph type="sldNum" sz="quarter" idx="12"/>
          </p:nvPr>
        </p:nvSpPr>
        <p:spPr>
          <a:xfrm>
            <a:off x="11734800" y="6704112"/>
            <a:ext cx="157094" cy="153888"/>
          </a:xfrm>
        </p:spPr>
        <p:txBody>
          <a:bodyPr/>
          <a:lstStyle/>
          <a:p>
            <a:fld id="{BABF4E83-61DB-418F-A99F-17BC9BB58EF6}" type="slidenum">
              <a:rPr lang="en-US" smtClean="0"/>
              <a:pPr/>
              <a:t>44</a:t>
            </a:fld>
            <a:endParaRPr lang="en-US"/>
          </a:p>
        </p:txBody>
      </p:sp>
    </p:spTree>
    <p:extLst>
      <p:ext uri="{BB962C8B-B14F-4D97-AF65-F5344CB8AC3E}">
        <p14:creationId xmlns:p14="http://schemas.microsoft.com/office/powerpoint/2010/main" val="754772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135F3-16BF-E43E-2A93-B7E334254C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1DCF5D-A6DD-C55E-9BF0-83F2B7E42292}"/>
              </a:ext>
            </a:extLst>
          </p:cNvPr>
          <p:cNvSpPr>
            <a:spLocks noGrp="1"/>
          </p:cNvSpPr>
          <p:nvPr>
            <p:ph type="title"/>
          </p:nvPr>
        </p:nvSpPr>
        <p:spPr/>
        <p:txBody>
          <a:bodyPr/>
          <a:lstStyle/>
          <a:p>
            <a:r>
              <a:rPr lang="en-US"/>
              <a:t>Writing a Measurable Goal</a:t>
            </a:r>
          </a:p>
        </p:txBody>
      </p:sp>
      <p:sp>
        <p:nvSpPr>
          <p:cNvPr id="4" name="Slide Number Placeholder 3">
            <a:extLst>
              <a:ext uri="{FF2B5EF4-FFF2-40B4-BE49-F238E27FC236}">
                <a16:creationId xmlns:a16="http://schemas.microsoft.com/office/drawing/2014/main" id="{8C9792BB-C547-5A1B-8750-2164654E8FFF}"/>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45</a:t>
            </a:fld>
            <a:endParaRPr lang="en-US">
              <a:solidFill>
                <a:srgbClr val="1F497D">
                  <a:lumMod val="75000"/>
                </a:srgbClr>
              </a:solidFill>
            </a:endParaRPr>
          </a:p>
        </p:txBody>
      </p:sp>
    </p:spTree>
    <p:extLst>
      <p:ext uri="{BB962C8B-B14F-4D97-AF65-F5344CB8AC3E}">
        <p14:creationId xmlns:p14="http://schemas.microsoft.com/office/powerpoint/2010/main" val="2180176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7D39D-E527-0B06-073A-63AC01D72D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0B2325-E904-C35F-C0A7-54CF15A2F790}"/>
              </a:ext>
            </a:extLst>
          </p:cNvPr>
          <p:cNvSpPr>
            <a:spLocks noGrp="1"/>
          </p:cNvSpPr>
          <p:nvPr>
            <p:ph type="title"/>
          </p:nvPr>
        </p:nvSpPr>
        <p:spPr>
          <a:xfrm>
            <a:off x="457200" y="0"/>
            <a:ext cx="11276076" cy="1280160"/>
          </a:xfrm>
        </p:spPr>
        <p:txBody>
          <a:bodyPr/>
          <a:lstStyle/>
          <a:p>
            <a:r>
              <a:rPr lang="en-US"/>
              <a:t>Writing a Measurable Goal 1</a:t>
            </a:r>
          </a:p>
        </p:txBody>
      </p:sp>
      <p:sp>
        <p:nvSpPr>
          <p:cNvPr id="2" name="Content Placeholder 1">
            <a:extLst>
              <a:ext uri="{FF2B5EF4-FFF2-40B4-BE49-F238E27FC236}">
                <a16:creationId xmlns:a16="http://schemas.microsoft.com/office/drawing/2014/main" id="{D79F7CA5-D234-F144-DFCD-F490ED8B3103}"/>
              </a:ext>
            </a:extLst>
          </p:cNvPr>
          <p:cNvSpPr>
            <a:spLocks noGrp="1"/>
          </p:cNvSpPr>
          <p:nvPr>
            <p:ph sz="quarter" idx="15"/>
          </p:nvPr>
        </p:nvSpPr>
        <p:spPr>
          <a:xfrm>
            <a:off x="457201" y="1371600"/>
            <a:ext cx="6940062" cy="4343400"/>
          </a:xfrm>
        </p:spPr>
        <p:txBody>
          <a:bodyPr/>
          <a:lstStyle/>
          <a:p>
            <a:r>
              <a:rPr lang="en-US"/>
              <a:t>Graphing a student’s goals is an important part of the DBI process, but you also may want to develop a written goal statement for the student.</a:t>
            </a:r>
          </a:p>
          <a:p>
            <a:r>
              <a:rPr lang="en-US"/>
              <a:t>This statement should include the</a:t>
            </a:r>
          </a:p>
          <a:p>
            <a:pPr lvl="1"/>
            <a:r>
              <a:rPr lang="en-US"/>
              <a:t>condition or context in which the skill will be performed,</a:t>
            </a:r>
          </a:p>
          <a:p>
            <a:pPr lvl="1"/>
            <a:r>
              <a:rPr lang="en-US"/>
              <a:t>target of the goal, and</a:t>
            </a:r>
          </a:p>
          <a:p>
            <a:pPr lvl="1"/>
            <a:r>
              <a:rPr lang="en-US"/>
              <a:t>level of proficiency or timeline.</a:t>
            </a:r>
          </a:p>
        </p:txBody>
      </p:sp>
      <p:sp>
        <p:nvSpPr>
          <p:cNvPr id="8" name="AutoShape 2">
            <a:extLst>
              <a:ext uri="{FF2B5EF4-FFF2-40B4-BE49-F238E27FC236}">
                <a16:creationId xmlns:a16="http://schemas.microsoft.com/office/drawing/2014/main" id="{025C3568-39DA-9BF7-BA62-910CDE8244B4}"/>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teacher helping a student">
            <a:extLst>
              <a:ext uri="{FF2B5EF4-FFF2-40B4-BE49-F238E27FC236}">
                <a16:creationId xmlns:a16="http://schemas.microsoft.com/office/drawing/2014/main" id="{C6EA8D08-5252-5751-14E0-54E2BA2D7E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8561" y="1516298"/>
            <a:ext cx="3913191" cy="3327984"/>
          </a:xfrm>
          <a:prstGeom prst="rect">
            <a:avLst/>
          </a:prstGeom>
        </p:spPr>
      </p:pic>
      <p:pic>
        <p:nvPicPr>
          <p:cNvPr id="5" name="Picture 2">
            <a:extLst>
              <a:ext uri="{FF2B5EF4-FFF2-40B4-BE49-F238E27FC236}">
                <a16:creationId xmlns:a16="http://schemas.microsoft.com/office/drawing/2014/main" id="{26EDDA3E-B547-6A38-8D59-02AC4977BA7D}"/>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8643" y="87630"/>
            <a:ext cx="1520870" cy="7604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15">
            <a:extLst>
              <a:ext uri="{FF2B5EF4-FFF2-40B4-BE49-F238E27FC236}">
                <a16:creationId xmlns:a16="http://schemas.microsoft.com/office/drawing/2014/main" id="{2D313964-D1CB-CD81-9607-D6D0D94EE77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65E2F10-D46F-EB6B-3A45-AA27EFF4ABC2}"/>
              </a:ext>
            </a:extLst>
          </p:cNvPr>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46</a:t>
            </a:fld>
            <a:endParaRPr lang="en-US" noProof="0"/>
          </a:p>
        </p:txBody>
      </p:sp>
    </p:spTree>
    <p:extLst>
      <p:ext uri="{BB962C8B-B14F-4D97-AF65-F5344CB8AC3E}">
        <p14:creationId xmlns:p14="http://schemas.microsoft.com/office/powerpoint/2010/main" val="3640305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a:t>Writing a Measurable Goal 2</a:t>
            </a:r>
          </a:p>
        </p:txBody>
      </p:sp>
      <p:graphicFrame>
        <p:nvGraphicFramePr>
          <p:cNvPr id="8" name="Table 8">
            <a:extLst>
              <a:ext uri="{FF2B5EF4-FFF2-40B4-BE49-F238E27FC236}">
                <a16:creationId xmlns:a16="http://schemas.microsoft.com/office/drawing/2014/main" id="{353F51B6-D02F-3982-C65F-B788E44C26B0}"/>
              </a:ext>
            </a:extLst>
          </p:cNvPr>
          <p:cNvGraphicFramePr>
            <a:graphicFrameLocks noGrp="1"/>
          </p:cNvGraphicFramePr>
          <p:nvPr>
            <p:ph sz="quarter" idx="15"/>
            <p:extLst>
              <p:ext uri="{D42A27DB-BD31-4B8C-83A1-F6EECF244321}">
                <p14:modId xmlns:p14="http://schemas.microsoft.com/office/powerpoint/2010/main" val="2789536159"/>
              </p:ext>
            </p:extLst>
          </p:nvPr>
        </p:nvGraphicFramePr>
        <p:xfrm>
          <a:off x="457200" y="1371600"/>
          <a:ext cx="11274424" cy="3964023"/>
        </p:xfrm>
        <a:graphic>
          <a:graphicData uri="http://schemas.openxmlformats.org/drawingml/2006/table">
            <a:tbl>
              <a:tblPr firstRow="1" bandRow="1">
                <a:tableStyleId>{5C22544A-7EE6-4342-B048-85BDC9FD1C3A}</a:tableStyleId>
              </a:tblPr>
              <a:tblGrid>
                <a:gridCol w="2814050">
                  <a:extLst>
                    <a:ext uri="{9D8B030D-6E8A-4147-A177-3AD203B41FA5}">
                      <a16:colId xmlns:a16="http://schemas.microsoft.com/office/drawing/2014/main" val="2117471770"/>
                    </a:ext>
                  </a:extLst>
                </a:gridCol>
                <a:gridCol w="2273765">
                  <a:extLst>
                    <a:ext uri="{9D8B030D-6E8A-4147-A177-3AD203B41FA5}">
                      <a16:colId xmlns:a16="http://schemas.microsoft.com/office/drawing/2014/main" val="2705652028"/>
                    </a:ext>
                  </a:extLst>
                </a:gridCol>
                <a:gridCol w="6186609">
                  <a:extLst>
                    <a:ext uri="{9D8B030D-6E8A-4147-A177-3AD203B41FA5}">
                      <a16:colId xmlns:a16="http://schemas.microsoft.com/office/drawing/2014/main" val="71439533"/>
                    </a:ext>
                  </a:extLst>
                </a:gridCol>
              </a:tblGrid>
              <a:tr h="570075">
                <a:tc>
                  <a:txBody>
                    <a:bodyPr/>
                    <a:lstStyle/>
                    <a:p>
                      <a:r>
                        <a:rPr lang="en-US" sz="2400"/>
                        <a:t>Component</a:t>
                      </a:r>
                    </a:p>
                  </a:txBody>
                  <a:tcPr anchor="ctr"/>
                </a:tc>
                <a:tc>
                  <a:txBody>
                    <a:bodyPr/>
                    <a:lstStyle/>
                    <a:p>
                      <a:r>
                        <a:rPr lang="en-US" sz="2400"/>
                        <a:t>May include</a:t>
                      </a:r>
                    </a:p>
                  </a:txBody>
                  <a:tcPr anchor="ctr"/>
                </a:tc>
                <a:tc>
                  <a:txBody>
                    <a:bodyPr/>
                    <a:lstStyle/>
                    <a:p>
                      <a:r>
                        <a:rPr lang="en-US" sz="2400"/>
                        <a:t>Examples</a:t>
                      </a:r>
                    </a:p>
                  </a:txBody>
                  <a:tcPr anchor="ctr"/>
                </a:tc>
                <a:extLst>
                  <a:ext uri="{0D108BD9-81ED-4DB2-BD59-A6C34878D82A}">
                    <a16:rowId xmlns:a16="http://schemas.microsoft.com/office/drawing/2014/main" val="1821578820"/>
                  </a:ext>
                </a:extLst>
              </a:tr>
              <a:tr h="980694">
                <a:tc>
                  <a:txBody>
                    <a:bodyPr/>
                    <a:lstStyle/>
                    <a:p>
                      <a:r>
                        <a:rPr lang="en-US" sz="2200"/>
                        <a:t>Condition</a:t>
                      </a:r>
                    </a:p>
                  </a:txBody>
                  <a:tcPr/>
                </a:tc>
                <a:tc>
                  <a:txBody>
                    <a:bodyPr/>
                    <a:lstStyle/>
                    <a:p>
                      <a:r>
                        <a:rPr lang="en-US" sz="2200"/>
                        <a:t>Material/tool </a:t>
                      </a:r>
                    </a:p>
                    <a:p>
                      <a:r>
                        <a:rPr lang="en-US" sz="2200"/>
                        <a:t>Grade level</a:t>
                      </a:r>
                    </a:p>
                    <a:p>
                      <a:r>
                        <a:rPr lang="en-US" sz="2200"/>
                        <a:t>Setting</a:t>
                      </a:r>
                    </a:p>
                    <a:p>
                      <a:r>
                        <a:rPr lang="en-US" sz="2200"/>
                        <a:t>Timing</a:t>
                      </a:r>
                    </a:p>
                  </a:txBody>
                  <a:tcPr/>
                </a:tc>
                <a:tc>
                  <a:txBody>
                    <a:bodyPr/>
                    <a:lstStyle/>
                    <a:p>
                      <a:r>
                        <a:rPr lang="en-US" sz="2200"/>
                        <a:t>When given 30 first-grade sight words, . . .</a:t>
                      </a:r>
                    </a:p>
                    <a:p>
                      <a:r>
                        <a:rPr lang="en-US" sz="2200"/>
                        <a:t>When given a third-grade reading passage, . . .</a:t>
                      </a:r>
                    </a:p>
                  </a:txBody>
                  <a:tcPr/>
                </a:tc>
                <a:extLst>
                  <a:ext uri="{0D108BD9-81ED-4DB2-BD59-A6C34878D82A}">
                    <a16:rowId xmlns:a16="http://schemas.microsoft.com/office/drawing/2014/main" val="4122844096"/>
                  </a:ext>
                </a:extLst>
              </a:tr>
              <a:tr h="980694">
                <a:tc>
                  <a:txBody>
                    <a:bodyPr/>
                    <a:lstStyle/>
                    <a:p>
                      <a:r>
                        <a:rPr lang="en-US" sz="2200"/>
                        <a:t>Target</a:t>
                      </a:r>
                    </a:p>
                  </a:txBody>
                  <a:tcPr/>
                </a:tc>
                <a:tc>
                  <a:txBody>
                    <a:bodyPr/>
                    <a:lstStyle/>
                    <a:p>
                      <a:r>
                        <a:rPr lang="en-US" sz="2200"/>
                        <a:t>Target goal</a:t>
                      </a:r>
                    </a:p>
                  </a:txBody>
                  <a:tcPr/>
                </a:tc>
                <a:tc>
                  <a:txBody>
                    <a:bodyPr/>
                    <a:lstStyle/>
                    <a:p>
                      <a:r>
                        <a:rPr lang="en-US" sz="2200"/>
                        <a:t>Student will read 30 of 30 high frequency words . . .</a:t>
                      </a:r>
                    </a:p>
                    <a:p>
                      <a:r>
                        <a:rPr lang="en-US" sz="2200"/>
                        <a:t>Student will read 60 words correctly . . .</a:t>
                      </a:r>
                    </a:p>
                  </a:txBody>
                  <a:tcPr/>
                </a:tc>
                <a:extLst>
                  <a:ext uri="{0D108BD9-81ED-4DB2-BD59-A6C34878D82A}">
                    <a16:rowId xmlns:a16="http://schemas.microsoft.com/office/drawing/2014/main" val="2377538839"/>
                  </a:ext>
                </a:extLst>
              </a:tr>
              <a:tr h="980694">
                <a:tc>
                  <a:txBody>
                    <a:bodyPr/>
                    <a:lstStyle/>
                    <a:p>
                      <a:r>
                        <a:rPr lang="en-US" sz="2200"/>
                        <a:t>Level of proficiency/timeline </a:t>
                      </a:r>
                    </a:p>
                  </a:txBody>
                  <a:tcPr/>
                </a:tc>
                <a:tc>
                  <a:txBody>
                    <a:bodyPr/>
                    <a:lstStyle/>
                    <a:p>
                      <a:r>
                        <a:rPr lang="en-US" sz="2200"/>
                        <a:t>Timeline</a:t>
                      </a:r>
                    </a:p>
                    <a:p>
                      <a:r>
                        <a:rPr lang="en-US" sz="2200"/>
                        <a:t>Number of trials</a:t>
                      </a:r>
                    </a:p>
                  </a:txBody>
                  <a:tcPr/>
                </a:tc>
                <a:tc>
                  <a:txBody>
                    <a:bodyPr/>
                    <a:lstStyle/>
                    <a:p>
                      <a:r>
                        <a:rPr lang="en-US" sz="2200"/>
                        <a:t>Three consecutive probes</a:t>
                      </a:r>
                    </a:p>
                    <a:p>
                      <a:r>
                        <a:rPr lang="en-US" sz="2200"/>
                        <a:t>By spring benchmarking</a:t>
                      </a:r>
                    </a:p>
                  </a:txBody>
                  <a:tcPr/>
                </a:tc>
                <a:extLst>
                  <a:ext uri="{0D108BD9-81ED-4DB2-BD59-A6C34878D82A}">
                    <a16:rowId xmlns:a16="http://schemas.microsoft.com/office/drawing/2014/main" val="3919002254"/>
                  </a:ext>
                </a:extLst>
              </a:tr>
            </a:tbl>
          </a:graphicData>
        </a:graphic>
      </p:graphicFrame>
      <p:sp>
        <p:nvSpPr>
          <p:cNvPr id="10" name="Text Placeholder 9">
            <a:extLst>
              <a:ext uri="{FF2B5EF4-FFF2-40B4-BE49-F238E27FC236}">
                <a16:creationId xmlns:a16="http://schemas.microsoft.com/office/drawing/2014/main" id="{FCEF031E-B52F-5519-8CFF-AA0A73F807E0}"/>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47</a:t>
            </a:fld>
            <a:endParaRPr lang="en-US" noProof="0"/>
          </a:p>
        </p:txBody>
      </p:sp>
      <p:pic>
        <p:nvPicPr>
          <p:cNvPr id="3" name="Picture 2">
            <a:extLst>
              <a:ext uri="{FF2B5EF4-FFF2-40B4-BE49-F238E27FC236}">
                <a16:creationId xmlns:a16="http://schemas.microsoft.com/office/drawing/2014/main" id="{C1F0D9BD-7BA8-2E9F-995C-1DDAB144E93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643" y="87630"/>
            <a:ext cx="1520870" cy="76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63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normAutofit/>
          </a:bodyPr>
          <a:lstStyle/>
          <a:p>
            <a:r>
              <a:rPr lang="en-US"/>
              <a:t>Andrew: Writing a Measurable Goal</a:t>
            </a:r>
          </a:p>
        </p:txBody>
      </p:sp>
      <p:sp>
        <p:nvSpPr>
          <p:cNvPr id="2" name="Content Placeholder 1"/>
          <p:cNvSpPr>
            <a:spLocks noGrp="1"/>
          </p:cNvSpPr>
          <p:nvPr>
            <p:ph sz="quarter" idx="15"/>
          </p:nvPr>
        </p:nvSpPr>
        <p:spPr>
          <a:xfrm>
            <a:off x="457201" y="1371600"/>
            <a:ext cx="5556738" cy="4343400"/>
          </a:xfrm>
        </p:spPr>
        <p:txBody>
          <a:bodyPr vert="horz" lIns="0" tIns="0" rIns="0" bIns="0" rtlCol="0" anchor="t">
            <a:normAutofit/>
          </a:bodyPr>
          <a:lstStyle/>
          <a:p>
            <a:pPr marL="0" indent="0">
              <a:buNone/>
            </a:pPr>
            <a:r>
              <a:rPr lang="en-US" b="1"/>
              <a:t>End-of-Year Goal: </a:t>
            </a:r>
            <a:r>
              <a:rPr lang="en-US"/>
              <a:t>Andrew will improve his reading skills to 28 cwpm on WIF by the June reporting period. Achievement of this goal will be determined by the median of his final three WIF scores.</a:t>
            </a:r>
          </a:p>
          <a:p>
            <a:endParaRPr lang="en-US"/>
          </a:p>
        </p:txBody>
      </p:sp>
      <p:sp>
        <p:nvSpPr>
          <p:cNvPr id="10" name="Text Placeholder 9">
            <a:extLst>
              <a:ext uri="{FF2B5EF4-FFF2-40B4-BE49-F238E27FC236}">
                <a16:creationId xmlns:a16="http://schemas.microsoft.com/office/drawing/2014/main" id="{AA729E28-0397-985A-1490-85A9DEE8BECD}"/>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48</a:t>
            </a:fld>
            <a:endParaRPr lang="en-US" noProof="0"/>
          </a:p>
        </p:txBody>
      </p:sp>
      <p:pic>
        <p:nvPicPr>
          <p:cNvPr id="5" name="Picture 2">
            <a:extLst>
              <a:ext uri="{FF2B5EF4-FFF2-40B4-BE49-F238E27FC236}">
                <a16:creationId xmlns:a16="http://schemas.microsoft.com/office/drawing/2014/main" id="{64965EF5-C4DB-F96B-D133-2758A35302B7}"/>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643" y="87630"/>
            <a:ext cx="1520870" cy="7604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6ABFFD6B-4DBF-DAA6-3134-7933D6BCDC70}"/>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62482" y="1130000"/>
            <a:ext cx="4227796" cy="422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06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6D52-ED5C-8F70-387C-16E437280E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C77F37-4B6F-22B8-1F08-52F16DD3F455}"/>
              </a:ext>
            </a:extLst>
          </p:cNvPr>
          <p:cNvSpPr>
            <a:spLocks noGrp="1"/>
          </p:cNvSpPr>
          <p:nvPr>
            <p:ph type="title"/>
          </p:nvPr>
        </p:nvSpPr>
        <p:spPr/>
        <p:txBody>
          <a:bodyPr/>
          <a:lstStyle/>
          <a:p>
            <a:r>
              <a:rPr lang="en-US"/>
              <a:t>Conclusion</a:t>
            </a:r>
          </a:p>
        </p:txBody>
      </p:sp>
      <p:sp>
        <p:nvSpPr>
          <p:cNvPr id="4" name="Slide Number Placeholder 3">
            <a:extLst>
              <a:ext uri="{FF2B5EF4-FFF2-40B4-BE49-F238E27FC236}">
                <a16:creationId xmlns:a16="http://schemas.microsoft.com/office/drawing/2014/main" id="{1FD64FCB-6F82-AD7F-B37B-093AB751CF6A}"/>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49</a:t>
            </a:fld>
            <a:endParaRPr lang="en-US">
              <a:solidFill>
                <a:srgbClr val="1F497D">
                  <a:lumMod val="75000"/>
                </a:srgbClr>
              </a:solidFill>
            </a:endParaRPr>
          </a:p>
        </p:txBody>
      </p:sp>
    </p:spTree>
    <p:extLst>
      <p:ext uri="{BB962C8B-B14F-4D97-AF65-F5344CB8AC3E}">
        <p14:creationId xmlns:p14="http://schemas.microsoft.com/office/powerpoint/2010/main" val="22927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DC80-6CDA-1A2A-414D-0D0416A8174A}"/>
              </a:ext>
            </a:extLst>
          </p:cNvPr>
          <p:cNvSpPr>
            <a:spLocks noGrp="1"/>
          </p:cNvSpPr>
          <p:nvPr>
            <p:ph type="title"/>
          </p:nvPr>
        </p:nvSpPr>
        <p:spPr/>
        <p:txBody>
          <a:bodyPr/>
          <a:lstStyle/>
          <a:p>
            <a:r>
              <a:rPr lang="en-US"/>
              <a:t>Considerations When Selecting the </a:t>
            </a:r>
            <a:br>
              <a:rPr lang="en-US"/>
            </a:br>
            <a:r>
              <a:rPr lang="en-US"/>
              <a:t>Target Academic Behavior</a:t>
            </a:r>
          </a:p>
        </p:txBody>
      </p:sp>
      <p:graphicFrame>
        <p:nvGraphicFramePr>
          <p:cNvPr id="6" name="Content Placeholder 5" descr="Reading&#10; In which of the five big ideas will the intervention focus?&#10;Math&#10; Will the intervention focus on early numeracy skills, computation, or concepts and application?&#10;Spelling and Written Expression&#10; Will the intervention focus on improving spelling or writing fluency?&#10;">
            <a:extLst>
              <a:ext uri="{FF2B5EF4-FFF2-40B4-BE49-F238E27FC236}">
                <a16:creationId xmlns:a16="http://schemas.microsoft.com/office/drawing/2014/main" id="{CB53DAE6-5656-EC93-E623-FA583D2F9C49}"/>
              </a:ext>
            </a:extLst>
          </p:cNvPr>
          <p:cNvGraphicFramePr>
            <a:graphicFrameLocks noGrp="1"/>
          </p:cNvGraphicFramePr>
          <p:nvPr>
            <p:ph sz="quarter" idx="14"/>
            <p:extLst>
              <p:ext uri="{D42A27DB-BD31-4B8C-83A1-F6EECF244321}">
                <p14:modId xmlns:p14="http://schemas.microsoft.com/office/powerpoint/2010/main" val="74608615"/>
              </p:ext>
            </p:extLst>
          </p:nvPr>
        </p:nvGraphicFramePr>
        <p:xfrm>
          <a:off x="88134" y="1553378"/>
          <a:ext cx="11180782" cy="3577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C99F3C67-9642-88B4-D273-40E000E0CE98}"/>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A620C347-69B5-34D4-039C-1A6C6A0DBBC5}"/>
              </a:ext>
            </a:extLst>
          </p:cNvPr>
          <p:cNvSpPr>
            <a:spLocks noGrp="1"/>
          </p:cNvSpPr>
          <p:nvPr>
            <p:ph type="sldNum" sz="quarter" idx="12"/>
          </p:nvPr>
        </p:nvSpPr>
        <p:spPr/>
        <p:txBody>
          <a:bodyPr/>
          <a:lstStyle/>
          <a:p>
            <a:fld id="{99A20822-4A49-4D36-86E3-300BA48D3F00}" type="slidenum">
              <a:rPr lang="en-US" smtClean="0"/>
              <a:t>5</a:t>
            </a:fld>
            <a:endParaRPr lang="en-US"/>
          </a:p>
        </p:txBody>
      </p:sp>
    </p:spTree>
    <p:extLst>
      <p:ext uri="{BB962C8B-B14F-4D97-AF65-F5344CB8AC3E}">
        <p14:creationId xmlns:p14="http://schemas.microsoft.com/office/powerpoint/2010/main" val="1430625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D037-1086-5281-3EC9-E421D759E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DB9D8-88AE-EF31-B071-7D6BEBA3D7E7}"/>
              </a:ext>
            </a:extLst>
          </p:cNvPr>
          <p:cNvSpPr>
            <a:spLocks noGrp="1"/>
          </p:cNvSpPr>
          <p:nvPr>
            <p:ph type="title"/>
          </p:nvPr>
        </p:nvSpPr>
        <p:spPr>
          <a:xfrm>
            <a:off x="457200" y="0"/>
            <a:ext cx="11276076" cy="1280160"/>
          </a:xfrm>
        </p:spPr>
        <p:txBody>
          <a:bodyPr/>
          <a:lstStyle/>
          <a:p>
            <a:r>
              <a:rPr lang="en-US"/>
              <a:t>Summary</a:t>
            </a:r>
          </a:p>
        </p:txBody>
      </p:sp>
      <p:sp>
        <p:nvSpPr>
          <p:cNvPr id="3" name="Content Placeholder 2">
            <a:extLst>
              <a:ext uri="{FF2B5EF4-FFF2-40B4-BE49-F238E27FC236}">
                <a16:creationId xmlns:a16="http://schemas.microsoft.com/office/drawing/2014/main" id="{3E744AD5-2007-334C-41A2-E1D0113AB405}"/>
              </a:ext>
            </a:extLst>
          </p:cNvPr>
          <p:cNvSpPr>
            <a:spLocks noGrp="1"/>
          </p:cNvSpPr>
          <p:nvPr>
            <p:ph sz="quarter" idx="15"/>
          </p:nvPr>
        </p:nvSpPr>
        <p:spPr>
          <a:xfrm>
            <a:off x="457200" y="1371600"/>
            <a:ext cx="11274552" cy="4343400"/>
          </a:xfrm>
        </p:spPr>
        <p:txBody>
          <a:bodyPr>
            <a:normAutofit/>
          </a:bodyPr>
          <a:lstStyle/>
          <a:p>
            <a:r>
              <a:rPr lang="en-US"/>
              <a:t>Establishing a baseline, goal, and data collection schedule are essential components of a progress monitoring plan.</a:t>
            </a:r>
          </a:p>
          <a:p>
            <a:r>
              <a:rPr lang="en-US"/>
              <a:t>Using the three goal-setting strategies—benchmarks, national norms for ROI, and the intra-individual framework—educators can better support and monitor student progress. </a:t>
            </a:r>
          </a:p>
          <a:p>
            <a:r>
              <a:rPr lang="en-US"/>
              <a:t>In the next training, we’ll discuss considerations for collecting, graphing, and analyzing academic progress monitoring data to evaluate student responsiveness.</a:t>
            </a:r>
          </a:p>
          <a:p>
            <a:pPr lvl="1"/>
            <a:endParaRPr lang="en-US"/>
          </a:p>
          <a:p>
            <a:endParaRPr lang="en-US"/>
          </a:p>
        </p:txBody>
      </p:sp>
      <p:sp>
        <p:nvSpPr>
          <p:cNvPr id="9" name="Text Placeholder 8">
            <a:extLst>
              <a:ext uri="{FF2B5EF4-FFF2-40B4-BE49-F238E27FC236}">
                <a16:creationId xmlns:a16="http://schemas.microsoft.com/office/drawing/2014/main" id="{1DEC862C-429C-E410-D6D9-801E5270B3D9}"/>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5DD17416-BA78-D288-0410-88A9CBA61818}"/>
              </a:ext>
            </a:extLst>
          </p:cNvPr>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50</a:t>
            </a:fld>
            <a:endParaRPr lang="en-US" noProof="0"/>
          </a:p>
        </p:txBody>
      </p:sp>
    </p:spTree>
    <p:extLst>
      <p:ext uri="{BB962C8B-B14F-4D97-AF65-F5344CB8AC3E}">
        <p14:creationId xmlns:p14="http://schemas.microsoft.com/office/powerpoint/2010/main" val="151520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D037-1086-5281-3EC9-E421D759E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DB9D8-88AE-EF31-B071-7D6BEBA3D7E7}"/>
              </a:ext>
            </a:extLst>
          </p:cNvPr>
          <p:cNvSpPr>
            <a:spLocks noGrp="1"/>
          </p:cNvSpPr>
          <p:nvPr>
            <p:ph type="title"/>
          </p:nvPr>
        </p:nvSpPr>
        <p:spPr/>
        <p:txBody>
          <a:bodyPr/>
          <a:lstStyle/>
          <a:p>
            <a:r>
              <a:rPr lang="en-US"/>
              <a:t>Summary Questions</a:t>
            </a:r>
          </a:p>
        </p:txBody>
      </p:sp>
      <p:sp>
        <p:nvSpPr>
          <p:cNvPr id="3" name="Content Placeholder 2">
            <a:extLst>
              <a:ext uri="{FF2B5EF4-FFF2-40B4-BE49-F238E27FC236}">
                <a16:creationId xmlns:a16="http://schemas.microsoft.com/office/drawing/2014/main" id="{3E744AD5-2007-334C-41A2-E1D0113AB405}"/>
              </a:ext>
            </a:extLst>
          </p:cNvPr>
          <p:cNvSpPr>
            <a:spLocks noGrp="1"/>
          </p:cNvSpPr>
          <p:nvPr>
            <p:ph sz="quarter" idx="17"/>
          </p:nvPr>
        </p:nvSpPr>
        <p:spPr/>
        <p:txBody>
          <a:bodyPr vert="horz" lIns="0" tIns="0" rIns="0" bIns="0" rtlCol="0" anchor="t">
            <a:normAutofit/>
          </a:bodyPr>
          <a:lstStyle/>
          <a:p>
            <a:pPr marL="514350" indent="-514350">
              <a:buClr>
                <a:schemeClr val="accent1"/>
              </a:buClr>
              <a:buFont typeface="+mj-lt"/>
              <a:buAutoNum type="arabicPeriod"/>
            </a:pPr>
            <a:r>
              <a:rPr lang="en-US">
                <a:solidFill>
                  <a:schemeClr val="tx1"/>
                </a:solidFill>
                <a:effectLst/>
                <a:ea typeface="Franklin Gothic Book" panose="020B0503020102020204" pitchFamily="34" charset="0"/>
              </a:rPr>
              <a:t>What are the main components of a progress monitoring plan? </a:t>
            </a:r>
          </a:p>
          <a:p>
            <a:pPr marL="514350" indent="-514350">
              <a:buClr>
                <a:schemeClr val="accent1"/>
              </a:buClr>
              <a:buFont typeface="+mj-lt"/>
              <a:buAutoNum type="arabicPeriod"/>
            </a:pPr>
            <a:r>
              <a:rPr lang="en-US">
                <a:solidFill>
                  <a:schemeClr val="tx1"/>
                </a:solidFill>
                <a:effectLst/>
                <a:ea typeface="Franklin Gothic Book" panose="020B0503020102020204" pitchFamily="34" charset="0"/>
              </a:rPr>
              <a:t>What are the three validated goal</a:t>
            </a:r>
            <a:r>
              <a:rPr lang="en-US">
                <a:solidFill>
                  <a:schemeClr val="tx1"/>
                </a:solidFill>
                <a:effectLst/>
              </a:rPr>
              <a:t>-setting strategies that use general outcome measures?</a:t>
            </a:r>
            <a:r>
              <a:rPr lang="en-US">
                <a:solidFill>
                  <a:schemeClr val="tx1"/>
                </a:solidFill>
                <a:effectLst/>
                <a:ea typeface="Franklin Gothic Book" panose="020B0503020102020204" pitchFamily="34" charset="0"/>
              </a:rPr>
              <a:t> </a:t>
            </a:r>
            <a:endParaRPr lang="en-US">
              <a:solidFill>
                <a:schemeClr val="tx1"/>
              </a:solidFill>
              <a:ea typeface="Franklin Gothic Book" panose="020B0503020102020204" pitchFamily="34" charset="0"/>
            </a:endParaRPr>
          </a:p>
          <a:p>
            <a:pPr marL="514350" indent="-514350">
              <a:buClr>
                <a:schemeClr val="accent1"/>
              </a:buClr>
              <a:buFont typeface="+mj-lt"/>
              <a:buAutoNum type="arabicPeriod"/>
            </a:pPr>
            <a:r>
              <a:rPr lang="en-US">
                <a:solidFill>
                  <a:schemeClr val="tx1"/>
                </a:solidFill>
                <a:effectLst/>
                <a:ea typeface="Franklin Gothic Book" panose="020B0503020102020204" pitchFamily="34" charset="0"/>
              </a:rPr>
              <a:t>What are some considerations when selecting a goal-setting strategy? </a:t>
            </a:r>
          </a:p>
          <a:p>
            <a:pPr marL="514350" indent="-514350">
              <a:buClr>
                <a:schemeClr val="accent1"/>
              </a:buClr>
              <a:buFont typeface="+mj-lt"/>
              <a:buAutoNum type="arabicPeriod"/>
            </a:pPr>
            <a:r>
              <a:rPr lang="en-US">
                <a:solidFill>
                  <a:schemeClr val="tx1"/>
                </a:solidFill>
                <a:effectLst/>
                <a:ea typeface="Franklin Gothic Book" panose="020B0503020102020204" pitchFamily="34" charset="0"/>
              </a:rPr>
              <a:t>What are the critical features of a goal? </a:t>
            </a:r>
            <a:endParaRPr lang="en-US">
              <a:solidFill>
                <a:schemeClr val="tx1"/>
              </a:solidFill>
              <a:ea typeface="Franklin Gothic Book" panose="020B0503020102020204" pitchFamily="34" charset="0"/>
            </a:endParaRPr>
          </a:p>
          <a:p>
            <a:pPr marL="514350" indent="-514350">
              <a:buClr>
                <a:schemeClr val="accent1"/>
              </a:buClr>
              <a:buFont typeface="+mj-lt"/>
              <a:buAutoNum type="arabicPeriod"/>
            </a:pPr>
            <a:r>
              <a:rPr lang="en-US">
                <a:solidFill>
                  <a:schemeClr val="tx1"/>
                </a:solidFill>
                <a:effectLst/>
                <a:ea typeface="Franklin Gothic Book" panose="020B0503020102020204" pitchFamily="34" charset="0"/>
              </a:rPr>
              <a:t>What resources</a:t>
            </a:r>
            <a:r>
              <a:rPr lang="en-US">
                <a:solidFill>
                  <a:schemeClr val="tx1"/>
                </a:solidFill>
                <a:effectLst/>
              </a:rPr>
              <a:t> are available for developing a progress monitoring plan and setting goals?</a:t>
            </a:r>
            <a:r>
              <a:rPr lang="en-US">
                <a:solidFill>
                  <a:schemeClr val="tx1"/>
                </a:solidFill>
                <a:effectLst/>
                <a:ea typeface="Franklin Gothic Book" panose="020B0503020102020204" pitchFamily="34" charset="0"/>
              </a:rPr>
              <a:t> (See next slide)</a:t>
            </a:r>
            <a:endParaRPr lang="en-US">
              <a:solidFill>
                <a:schemeClr val="tx1"/>
              </a:solidFill>
            </a:endParaRPr>
          </a:p>
          <a:p>
            <a:pPr marL="1139825" lvl="1" indent="-457200">
              <a:buFont typeface="Wingdings" pitchFamily="2" charset="2"/>
              <a:buChar char="§"/>
            </a:pPr>
            <a:endParaRPr lang="en-US">
              <a:latin typeface="+mn-lt"/>
            </a:endParaRPr>
          </a:p>
          <a:p>
            <a:pPr marL="457200" indent="-457200">
              <a:buFont typeface="Arial" pitchFamily="34" charset="0"/>
              <a:buChar char="•"/>
            </a:pPr>
            <a:endParaRPr lang="en-US"/>
          </a:p>
        </p:txBody>
      </p:sp>
      <p:sp>
        <p:nvSpPr>
          <p:cNvPr id="6" name="Text Placeholder 5">
            <a:extLst>
              <a:ext uri="{FF2B5EF4-FFF2-40B4-BE49-F238E27FC236}">
                <a16:creationId xmlns:a16="http://schemas.microsoft.com/office/drawing/2014/main" id="{9AEA4AE4-56F4-3A92-EAC3-45756D1F65AD}"/>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4668A9E9-9776-1732-AD1E-89ECA6EA273B}"/>
              </a:ext>
            </a:extLst>
          </p:cNvPr>
          <p:cNvSpPr>
            <a:spLocks noGrp="1"/>
          </p:cNvSpPr>
          <p:nvPr>
            <p:ph type="sldNum" sz="quarter" idx="18"/>
          </p:nvPr>
        </p:nvSpPr>
        <p:spPr/>
        <p:txBody>
          <a:bodyPr/>
          <a:lstStyle/>
          <a:p>
            <a:fld id="{99A20822-4A49-4D36-86E3-300BA48D3F00}" type="slidenum">
              <a:rPr lang="en-US" smtClean="0"/>
              <a:pPr/>
              <a:t>51</a:t>
            </a:fld>
            <a:endParaRPr lang="en-US"/>
          </a:p>
        </p:txBody>
      </p:sp>
    </p:spTree>
    <p:extLst>
      <p:ext uri="{BB962C8B-B14F-4D97-AF65-F5344CB8AC3E}">
        <p14:creationId xmlns:p14="http://schemas.microsoft.com/office/powerpoint/2010/main" val="283499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11276076" cy="1280160"/>
          </a:xfrm>
        </p:spPr>
        <p:txBody>
          <a:bodyPr/>
          <a:lstStyle/>
          <a:p>
            <a:r>
              <a:rPr lang="en-US"/>
              <a:t>Resources</a:t>
            </a:r>
          </a:p>
        </p:txBody>
      </p:sp>
      <p:sp>
        <p:nvSpPr>
          <p:cNvPr id="10" name="Content Placeholder 9">
            <a:extLst>
              <a:ext uri="{FF2B5EF4-FFF2-40B4-BE49-F238E27FC236}">
                <a16:creationId xmlns:a16="http://schemas.microsoft.com/office/drawing/2014/main" id="{813E3F0A-CEBD-739A-FDE2-BB097780CF74}"/>
              </a:ext>
            </a:extLst>
          </p:cNvPr>
          <p:cNvSpPr>
            <a:spLocks noGrp="1"/>
          </p:cNvSpPr>
          <p:nvPr>
            <p:ph sz="quarter" idx="15"/>
          </p:nvPr>
        </p:nvSpPr>
        <p:spPr/>
        <p:txBody>
          <a:bodyPr>
            <a:normAutofit/>
          </a:bodyPr>
          <a:lstStyle/>
          <a:p>
            <a:pPr fontAlgn="base">
              <a:spcBef>
                <a:spcPts val="0"/>
              </a:spcBef>
            </a:pPr>
            <a:r>
              <a:rPr lang="en-US" sz="2600">
                <a:solidFill>
                  <a:srgbClr val="10719C"/>
                </a:solidFill>
                <a:effectLst/>
                <a:ea typeface="Times New Roman" panose="02020603050405020304" pitchFamily="18" charset="0"/>
                <a:hlinkClick r:id="rId3"/>
              </a:rPr>
              <a:t>Intervention Planning Document</a:t>
            </a:r>
            <a:r>
              <a:rPr lang="en-US" sz="2600">
                <a:effectLst/>
                <a:ea typeface="Times New Roman" panose="02020603050405020304" pitchFamily="18" charset="0"/>
              </a:rPr>
              <a:t> </a:t>
            </a:r>
            <a:r>
              <a:rPr lang="en-US" sz="2600">
                <a:ea typeface="+mn-lt"/>
                <a:cs typeface="+mn-lt"/>
              </a:rPr>
              <a:t>(NCII)</a:t>
            </a:r>
            <a:endParaRPr lang="en-US" sz="2600">
              <a:effectLst/>
              <a:ea typeface="Times New Roman" panose="02020603050405020304" pitchFamily="18" charset="0"/>
            </a:endParaRPr>
          </a:p>
          <a:p>
            <a:pPr marR="0" lvl="0" fontAlgn="base">
              <a:spcBef>
                <a:spcPts val="0"/>
              </a:spcBef>
              <a:spcAft>
                <a:spcPts val="0"/>
              </a:spcAft>
            </a:pPr>
            <a:r>
              <a:rPr lang="en-US" sz="2600">
                <a:solidFill>
                  <a:srgbClr val="10719C"/>
                </a:solidFill>
                <a:effectLst/>
                <a:ea typeface="Times New Roman" panose="02020603050405020304" pitchFamily="18" charset="0"/>
                <a:hlinkClick r:id="rId4"/>
              </a:rPr>
              <a:t>Overview of Academic Goal-Setting Strategies</a:t>
            </a:r>
            <a:r>
              <a:rPr lang="en-US" sz="2600">
                <a:ea typeface="+mn-lt"/>
                <a:cs typeface="+mn-lt"/>
              </a:rPr>
              <a:t> (NCII)</a:t>
            </a:r>
            <a:endParaRPr lang="en-US" sz="2600">
              <a:effectLst/>
              <a:ea typeface="Times New Roman" panose="02020603050405020304" pitchFamily="18" charset="0"/>
              <a:cs typeface="Calibri"/>
            </a:endParaRPr>
          </a:p>
          <a:p>
            <a:pPr marR="0" lvl="0" fontAlgn="base">
              <a:spcBef>
                <a:spcPts val="0"/>
              </a:spcBef>
              <a:spcAft>
                <a:spcPts val="0"/>
              </a:spcAft>
            </a:pPr>
            <a:r>
              <a:rPr lang="en-US" sz="2600">
                <a:solidFill>
                  <a:srgbClr val="10719C"/>
                </a:solidFill>
                <a:effectLst/>
                <a:ea typeface="Times New Roman" panose="02020603050405020304" pitchFamily="18" charset="0"/>
                <a:hlinkClick r:id="rId5"/>
              </a:rPr>
              <a:t>Academic Progress Monitoring Tools Chart</a:t>
            </a:r>
            <a:r>
              <a:rPr lang="en-US" sz="2600">
                <a:ea typeface="+mn-lt"/>
                <a:cs typeface="+mn-lt"/>
              </a:rPr>
              <a:t> (NCII) </a:t>
            </a:r>
            <a:r>
              <a:rPr lang="en-US" sz="2600">
                <a:effectLst/>
                <a:ea typeface="Times New Roman" panose="02020603050405020304" pitchFamily="18" charset="0"/>
              </a:rPr>
              <a:t> </a:t>
            </a:r>
            <a:endParaRPr lang="en-US" sz="2600">
              <a:effectLst/>
              <a:ea typeface="Times New Roman" panose="02020603050405020304" pitchFamily="18" charset="0"/>
              <a:cs typeface="Calibri"/>
            </a:endParaRPr>
          </a:p>
          <a:p>
            <a:pPr marR="0" lvl="0" fontAlgn="base">
              <a:spcBef>
                <a:spcPts val="0"/>
              </a:spcBef>
              <a:spcAft>
                <a:spcPts val="0"/>
              </a:spcAft>
            </a:pPr>
            <a:r>
              <a:rPr lang="en-US" sz="2600">
                <a:solidFill>
                  <a:srgbClr val="10719C"/>
                </a:solidFill>
                <a:effectLst/>
                <a:ea typeface="Times New Roman" panose="02020603050405020304" pitchFamily="18" charset="0"/>
                <a:hlinkClick r:id="rId6"/>
              </a:rPr>
              <a:t>Strategies for Setting High-Quality Academic Individualized Education Program Goals</a:t>
            </a:r>
            <a:r>
              <a:rPr lang="en-US" sz="2600">
                <a:ea typeface="+mn-lt"/>
                <a:cs typeface="+mn-lt"/>
              </a:rPr>
              <a:t> (NCII) </a:t>
            </a:r>
            <a:r>
              <a:rPr lang="en-US" sz="2600">
                <a:effectLst/>
                <a:ea typeface="Times New Roman" panose="02020603050405020304" pitchFamily="18" charset="0"/>
              </a:rPr>
              <a:t> </a:t>
            </a:r>
            <a:endParaRPr lang="en-US" sz="2600">
              <a:effectLst/>
              <a:ea typeface="Times New Roman" panose="02020603050405020304" pitchFamily="18" charset="0"/>
              <a:cs typeface="Calibri"/>
            </a:endParaRPr>
          </a:p>
          <a:p>
            <a:pPr marR="0" lvl="0" fontAlgn="base">
              <a:spcBef>
                <a:spcPts val="0"/>
              </a:spcBef>
              <a:spcAft>
                <a:spcPts val="0"/>
              </a:spcAft>
            </a:pPr>
            <a:r>
              <a:rPr lang="en-US" sz="2600">
                <a:solidFill>
                  <a:srgbClr val="10719C"/>
                </a:solidFill>
                <a:effectLst/>
                <a:ea typeface="Times New Roman" panose="02020603050405020304" pitchFamily="18" charset="0"/>
                <a:hlinkClick r:id="rId7"/>
              </a:rPr>
              <a:t>Ensuring Fidelity of Assessment and Data Entry Procedures</a:t>
            </a:r>
            <a:r>
              <a:rPr lang="en-US" sz="2600">
                <a:effectLst/>
                <a:ea typeface="Times New Roman" panose="02020603050405020304" pitchFamily="18" charset="0"/>
              </a:rPr>
              <a:t> </a:t>
            </a:r>
            <a:r>
              <a:rPr lang="en-US" sz="2600">
                <a:ea typeface="+mn-lt"/>
                <a:cs typeface="+mn-lt"/>
              </a:rPr>
              <a:t>(NCII)</a:t>
            </a:r>
            <a:endParaRPr lang="en-US" sz="2600">
              <a:effectLst/>
              <a:ea typeface="Times New Roman" panose="02020603050405020304" pitchFamily="18" charset="0"/>
              <a:cs typeface="Calibri"/>
            </a:endParaRPr>
          </a:p>
          <a:p>
            <a:r>
              <a:rPr lang="en-US" sz="2600">
                <a:solidFill>
                  <a:srgbClr val="10719C"/>
                </a:solidFill>
                <a:effectLst/>
                <a:hlinkClick r:id="rId8"/>
              </a:rPr>
              <a:t>Student Progress Monitoring Graphing </a:t>
            </a:r>
            <a:r>
              <a:rPr lang="en-US" sz="2600">
                <a:solidFill>
                  <a:srgbClr val="10719C"/>
                </a:solidFill>
                <a:hlinkClick r:id="rId8"/>
              </a:rPr>
              <a:t>Tool</a:t>
            </a:r>
            <a:r>
              <a:rPr lang="en-US" sz="2600">
                <a:ea typeface="+mn-lt"/>
                <a:cs typeface="+mn-lt"/>
              </a:rPr>
              <a:t> (NCII)</a:t>
            </a:r>
            <a:endParaRPr lang="en-US" sz="2600">
              <a:solidFill>
                <a:srgbClr val="262626"/>
              </a:solidFill>
            </a:endParaRPr>
          </a:p>
          <a:p>
            <a:r>
              <a:rPr lang="en-US" sz="2600">
                <a:solidFill>
                  <a:srgbClr val="10719C"/>
                </a:solidFill>
                <a:ea typeface="+mn-lt"/>
                <a:cs typeface="+mn-lt"/>
                <a:hlinkClick r:id="rId9"/>
              </a:rPr>
              <a:t>The What and Why of Measurable Annual Goals</a:t>
            </a:r>
            <a:r>
              <a:rPr lang="en-US" sz="2600">
                <a:solidFill>
                  <a:srgbClr val="10719C"/>
                </a:solidFill>
                <a:ea typeface="+mn-lt"/>
                <a:cs typeface="+mn-lt"/>
              </a:rPr>
              <a:t> </a:t>
            </a:r>
            <a:r>
              <a:rPr lang="en-US" sz="2600">
                <a:ea typeface="+mn-lt"/>
                <a:cs typeface="+mn-lt"/>
              </a:rPr>
              <a:t>(PROGRESS Center)</a:t>
            </a:r>
            <a:endParaRPr lang="en-US" sz="2600">
              <a:ea typeface="Calibri"/>
              <a:cs typeface="Calibri"/>
            </a:endParaRPr>
          </a:p>
          <a:p>
            <a:endParaRPr lang="en-US"/>
          </a:p>
        </p:txBody>
      </p:sp>
      <p:sp>
        <p:nvSpPr>
          <p:cNvPr id="9" name="Text Placeholder 8">
            <a:extLst>
              <a:ext uri="{FF2B5EF4-FFF2-40B4-BE49-F238E27FC236}">
                <a16:creationId xmlns:a16="http://schemas.microsoft.com/office/drawing/2014/main" id="{438CC0E4-6BF2-3AA9-9F6F-A72B4D5E5F4B}"/>
              </a:ext>
            </a:extLst>
          </p:cNvPr>
          <p:cNvSpPr>
            <a:spLocks noGrp="1"/>
          </p:cNvSpPr>
          <p:nvPr>
            <p:ph type="body" sz="quarter" idx="13"/>
          </p:nvPr>
        </p:nvSpPr>
        <p:spPr/>
        <p:txBody>
          <a:bodyPr/>
          <a:lstStyle/>
          <a:p>
            <a:endParaRPr lang="en-US"/>
          </a:p>
        </p:txBody>
      </p:sp>
      <p:sp>
        <p:nvSpPr>
          <p:cNvPr id="2" name="Slide Number Placeholder 1"/>
          <p:cNvSpPr>
            <a:spLocks noGrp="1"/>
          </p:cNvSpPr>
          <p:nvPr>
            <p:ph type="sldNum" sz="quarter" idx="14"/>
          </p:nvPr>
        </p:nvSpPr>
        <p:spPr>
          <a:xfrm>
            <a:off x="11734800" y="6704112"/>
            <a:ext cx="157094" cy="153888"/>
          </a:xfrm>
        </p:spPr>
        <p:txBody>
          <a:bodyPr/>
          <a:lstStyle/>
          <a:p>
            <a:pPr lvl="0"/>
            <a:fld id="{99A20822-4A49-4D36-86E3-300BA48D3F00}" type="slidenum">
              <a:rPr lang="en-US" noProof="0" smtClean="0"/>
              <a:pPr lvl="0"/>
              <a:t>52</a:t>
            </a:fld>
            <a:endParaRPr lang="en-US" noProof="0"/>
          </a:p>
        </p:txBody>
      </p:sp>
    </p:spTree>
    <p:extLst>
      <p:ext uri="{BB962C8B-B14F-4D97-AF65-F5344CB8AC3E}">
        <p14:creationId xmlns:p14="http://schemas.microsoft.com/office/powerpoint/2010/main" val="2888929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pPr>
              <a:spcBef>
                <a:spcPts val="0"/>
              </a:spcBef>
              <a:buClr>
                <a:schemeClr val="accent1"/>
              </a:buClr>
            </a:pPr>
            <a:r>
              <a:rPr lang="en-US"/>
              <a:t>This presentation was produced under the U.S. Department of Education, Office of Special Education Programs, Award No. H326Q260001.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resource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53</a:t>
            </a:fld>
            <a:endParaRPr lang="en-US"/>
          </a:p>
        </p:txBody>
      </p:sp>
    </p:spTree>
    <p:extLst>
      <p:ext uri="{BB962C8B-B14F-4D97-AF65-F5344CB8AC3E}">
        <p14:creationId xmlns:p14="http://schemas.microsoft.com/office/powerpoint/2010/main" val="2741616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0064369-10A3-4C10-B79E-0416C6A742B2}"/>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print">
            <a:extLst>
              <a:ext uri="{BEBA8EAE-BF5A-486C-A8C5-ECC9F3942E4B}">
                <a14:imgProps xmlns:a14="http://schemas.microsoft.com/office/drawing/2010/main">
                  <a14:imgLayer r:embed="rId4">
                    <a14:imgEffect>
                      <a14:saturation sat="50000"/>
                    </a14:imgEffect>
                    <a14:imgEffect>
                      <a14:brightnessContrast bright="-10000" contrast="60000"/>
                    </a14:imgEffect>
                  </a14:imgLayer>
                </a14:imgProps>
              </a:ext>
              <a:ext uri="{28A0092B-C50C-407E-A947-70E740481C1C}">
                <a14:useLocalDpi xmlns:a14="http://schemas.microsoft.com/office/drawing/2010/main" val="0"/>
              </a:ext>
            </a:extLst>
          </a:blip>
          <a:srcRect t="247" b="247"/>
          <a:stretch/>
        </p:blipFill>
        <p:spPr>
          <a:xfrm>
            <a:off x="730250" y="1096963"/>
            <a:ext cx="10533063" cy="2514600"/>
          </a:xfrm>
          <a:effectLst/>
        </p:spPr>
      </p:pic>
      <p:sp>
        <p:nvSpPr>
          <p:cNvPr id="9" name="Text Placeholder 8">
            <a:extLst>
              <a:ext uri="{FF2B5EF4-FFF2-40B4-BE49-F238E27FC236}">
                <a16:creationId xmlns:a16="http://schemas.microsoft.com/office/drawing/2014/main" id="{62D91556-B89F-47FF-890A-092B3E8979B5}"/>
              </a:ext>
            </a:extLst>
          </p:cNvPr>
          <p:cNvSpPr>
            <a:spLocks noGrp="1"/>
          </p:cNvSpPr>
          <p:nvPr>
            <p:ph type="body" sz="quarter" idx="23"/>
          </p:nvPr>
        </p:nvSpPr>
        <p:spPr>
          <a:xfrm>
            <a:off x="729742" y="1096963"/>
            <a:ext cx="10533888" cy="2514600"/>
          </a:xfrm>
          <a:solidFill>
            <a:schemeClr val="bg2">
              <a:lumMod val="50000"/>
              <a:alpha val="85000"/>
            </a:schemeClr>
          </a:solidFill>
        </p:spPr>
        <p:txBody>
          <a:bodyPr/>
          <a:lstStyle/>
          <a:p>
            <a:endParaRPr lang="en-US"/>
          </a:p>
        </p:txBody>
      </p:sp>
      <p:sp>
        <p:nvSpPr>
          <p:cNvPr id="5" name="Slide Number Placeholder 4">
            <a:extLst>
              <a:ext uri="{FF2B5EF4-FFF2-40B4-BE49-F238E27FC236}">
                <a16:creationId xmlns:a16="http://schemas.microsoft.com/office/drawing/2014/main" id="{3D4798B2-C908-4741-98DD-8E6626574CFB}"/>
              </a:ext>
            </a:extLst>
          </p:cNvPr>
          <p:cNvSpPr>
            <a:spLocks noGrp="1"/>
          </p:cNvSpPr>
          <p:nvPr>
            <p:ph type="sldNum" sz="quarter" idx="14"/>
          </p:nvPr>
        </p:nvSpPr>
        <p:spPr>
          <a:xfrm>
            <a:off x="11734800" y="6704112"/>
            <a:ext cx="15709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
        <p:nvSpPr>
          <p:cNvPr id="2" name="Title 1">
            <a:extLst>
              <a:ext uri="{FF2B5EF4-FFF2-40B4-BE49-F238E27FC236}">
                <a16:creationId xmlns:a16="http://schemas.microsoft.com/office/drawing/2014/main" id="{E43E1771-940B-E580-88FC-25267D8A7A5C}"/>
              </a:ext>
            </a:extLst>
          </p:cNvPr>
          <p:cNvSpPr>
            <a:spLocks noGrp="1"/>
          </p:cNvSpPr>
          <p:nvPr>
            <p:ph type="title" idx="4294967295"/>
          </p:nvPr>
        </p:nvSpPr>
        <p:spPr>
          <a:xfrm>
            <a:off x="537271" y="-1008387"/>
            <a:ext cx="11276076" cy="1280160"/>
          </a:xfrm>
        </p:spPr>
        <p:txBody>
          <a:bodyPr/>
          <a:lstStyle/>
          <a:p>
            <a:r>
              <a:rPr lang="en-US"/>
              <a:t>Thank you!</a:t>
            </a:r>
          </a:p>
        </p:txBody>
      </p:sp>
    </p:spTree>
    <p:extLst>
      <p:ext uri="{BB962C8B-B14F-4D97-AF65-F5344CB8AC3E}">
        <p14:creationId xmlns:p14="http://schemas.microsoft.com/office/powerpoint/2010/main" val="81698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Sample Target Academic Behaviors: Reading</a:t>
            </a:r>
          </a:p>
        </p:txBody>
      </p:sp>
      <p:graphicFrame>
        <p:nvGraphicFramePr>
          <p:cNvPr id="21" name="Content Placeholder 20"/>
          <p:cNvGraphicFramePr>
            <a:graphicFrameLocks noGrp="1"/>
          </p:cNvGraphicFramePr>
          <p:nvPr>
            <p:ph sz="quarter" idx="17"/>
            <p:extLst>
              <p:ext uri="{D42A27DB-BD31-4B8C-83A1-F6EECF244321}">
                <p14:modId xmlns:p14="http://schemas.microsoft.com/office/powerpoint/2010/main" val="154509178"/>
              </p:ext>
            </p:extLst>
          </p:nvPr>
        </p:nvGraphicFramePr>
        <p:xfrm>
          <a:off x="1274059" y="1280160"/>
          <a:ext cx="9651849" cy="4504900"/>
        </p:xfrm>
        <a:graphic>
          <a:graphicData uri="http://schemas.openxmlformats.org/drawingml/2006/table">
            <a:tbl>
              <a:tblPr firstRow="1">
                <a:tableStyleId>{5C22544A-7EE6-4342-B048-85BDC9FD1C3A}</a:tableStyleId>
              </a:tblPr>
              <a:tblGrid>
                <a:gridCol w="6386997">
                  <a:extLst>
                    <a:ext uri="{9D8B030D-6E8A-4147-A177-3AD203B41FA5}">
                      <a16:colId xmlns:a16="http://schemas.microsoft.com/office/drawing/2014/main" val="20003"/>
                    </a:ext>
                  </a:extLst>
                </a:gridCol>
                <a:gridCol w="3264852">
                  <a:extLst>
                    <a:ext uri="{9D8B030D-6E8A-4147-A177-3AD203B41FA5}">
                      <a16:colId xmlns:a16="http://schemas.microsoft.com/office/drawing/2014/main" val="20004"/>
                    </a:ext>
                  </a:extLst>
                </a:gridCol>
              </a:tblGrid>
              <a:tr h="909100">
                <a:tc>
                  <a:txBody>
                    <a:bodyPr/>
                    <a:lstStyle/>
                    <a:p>
                      <a:pPr algn="ctr"/>
                      <a:r>
                        <a:rPr lang="en-US" sz="2400"/>
                        <a:t>Target academic behaviors: Reading</a:t>
                      </a:r>
                    </a:p>
                  </a:txBody>
                  <a:tcPr anchor="ctr"/>
                </a:tc>
                <a:tc>
                  <a:txBody>
                    <a:bodyPr/>
                    <a:lstStyle/>
                    <a:p>
                      <a:pPr algn="ctr"/>
                      <a:r>
                        <a:rPr lang="en-US" sz="2400"/>
                        <a:t>Recommended </a:t>
                      </a:r>
                    </a:p>
                    <a:p>
                      <a:pPr algn="ctr"/>
                      <a:r>
                        <a:rPr lang="en-US" sz="2400"/>
                        <a:t>grade levels</a:t>
                      </a:r>
                    </a:p>
                  </a:txBody>
                  <a:tcPr/>
                </a:tc>
                <a:extLst>
                  <a:ext uri="{0D108BD9-81ED-4DB2-BD59-A6C34878D82A}">
                    <a16:rowId xmlns:a16="http://schemas.microsoft.com/office/drawing/2014/main" val="10000"/>
                  </a:ext>
                </a:extLst>
              </a:tr>
              <a:tr h="462140">
                <a:tc>
                  <a:txBody>
                    <a:bodyPr/>
                    <a:lstStyle/>
                    <a:p>
                      <a:r>
                        <a:rPr lang="en-US" sz="2400"/>
                        <a:t>Letter naming fluency</a:t>
                      </a:r>
                    </a:p>
                  </a:txBody>
                  <a:tcPr/>
                </a:tc>
                <a:tc>
                  <a:txBody>
                    <a:bodyPr/>
                    <a:lstStyle/>
                    <a:p>
                      <a:pPr algn="ctr"/>
                      <a:r>
                        <a:rPr lang="en-US" sz="2400"/>
                        <a:t>K</a:t>
                      </a:r>
                    </a:p>
                  </a:txBody>
                  <a:tcPr/>
                </a:tc>
                <a:extLst>
                  <a:ext uri="{0D108BD9-81ED-4DB2-BD59-A6C34878D82A}">
                    <a16:rowId xmlns:a16="http://schemas.microsoft.com/office/drawing/2014/main" val="10001"/>
                  </a:ext>
                </a:extLst>
              </a:tr>
              <a:tr h="462140">
                <a:tc>
                  <a:txBody>
                    <a:bodyPr/>
                    <a:lstStyle/>
                    <a:p>
                      <a:r>
                        <a:rPr lang="en-US" sz="2400"/>
                        <a:t>Letter sound fluency (LSF)</a:t>
                      </a:r>
                    </a:p>
                  </a:txBody>
                  <a:tcPr/>
                </a:tc>
                <a:tc>
                  <a:txBody>
                    <a:bodyPr/>
                    <a:lstStyle/>
                    <a:p>
                      <a:pPr algn="ctr"/>
                      <a:r>
                        <a:rPr lang="en-US" sz="2400"/>
                        <a:t>K</a:t>
                      </a:r>
                    </a:p>
                  </a:txBody>
                  <a:tcPr/>
                </a:tc>
                <a:extLst>
                  <a:ext uri="{0D108BD9-81ED-4DB2-BD59-A6C34878D82A}">
                    <a16:rowId xmlns:a16="http://schemas.microsoft.com/office/drawing/2014/main" val="10002"/>
                  </a:ext>
                </a:extLst>
              </a:tr>
              <a:tr h="4621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a:t>Phoneme segmentation fluency</a:t>
                      </a:r>
                    </a:p>
                  </a:txBody>
                  <a:tcPr/>
                </a:tc>
                <a:tc>
                  <a:txBody>
                    <a:bodyPr/>
                    <a:lstStyle/>
                    <a:p>
                      <a:pPr algn="ctr"/>
                      <a:r>
                        <a:rPr lang="en-US" sz="2400"/>
                        <a:t>K</a:t>
                      </a:r>
                    </a:p>
                  </a:txBody>
                  <a:tcPr/>
                </a:tc>
                <a:extLst>
                  <a:ext uri="{0D108BD9-81ED-4DB2-BD59-A6C34878D82A}">
                    <a16:rowId xmlns:a16="http://schemas.microsoft.com/office/drawing/2014/main" val="2514446054"/>
                  </a:ext>
                </a:extLst>
              </a:tr>
              <a:tr h="462140">
                <a:tc>
                  <a:txBody>
                    <a:bodyPr/>
                    <a:lstStyle/>
                    <a:p>
                      <a:r>
                        <a:rPr lang="en-US" sz="2400"/>
                        <a:t>Nonsense word fluency</a:t>
                      </a:r>
                    </a:p>
                  </a:txBody>
                  <a:tcPr/>
                </a:tc>
                <a:tc>
                  <a:txBody>
                    <a:bodyPr/>
                    <a:lstStyle/>
                    <a:p>
                      <a:pPr algn="ctr"/>
                      <a:r>
                        <a:rPr lang="en-US" sz="2400"/>
                        <a:t>Late K−1</a:t>
                      </a:r>
                    </a:p>
                  </a:txBody>
                  <a:tcPr/>
                </a:tc>
                <a:extLst>
                  <a:ext uri="{0D108BD9-81ED-4DB2-BD59-A6C34878D82A}">
                    <a16:rowId xmlns:a16="http://schemas.microsoft.com/office/drawing/2014/main" val="10004"/>
                  </a:ext>
                </a:extLst>
              </a:tr>
              <a:tr h="462140">
                <a:tc>
                  <a:txBody>
                    <a:bodyPr/>
                    <a:lstStyle/>
                    <a:p>
                      <a:r>
                        <a:rPr lang="en-US" sz="2400"/>
                        <a:t>Word identification fluency (WIF)</a:t>
                      </a:r>
                    </a:p>
                  </a:txBody>
                  <a:tcPr/>
                </a:tc>
                <a:tc>
                  <a:txBody>
                    <a:bodyPr/>
                    <a:lstStyle/>
                    <a:p>
                      <a:pPr algn="ctr"/>
                      <a:r>
                        <a:rPr lang="en-US" sz="2400"/>
                        <a:t>1</a:t>
                      </a:r>
                    </a:p>
                  </a:txBody>
                  <a:tcPr/>
                </a:tc>
                <a:extLst>
                  <a:ext uri="{0D108BD9-81ED-4DB2-BD59-A6C34878D82A}">
                    <a16:rowId xmlns:a16="http://schemas.microsoft.com/office/drawing/2014/main" val="210500362"/>
                  </a:ext>
                </a:extLst>
              </a:tr>
              <a:tr h="403076">
                <a:tc>
                  <a:txBody>
                    <a:bodyPr/>
                    <a:lstStyle/>
                    <a:p>
                      <a:r>
                        <a:rPr lang="en-US" sz="2400"/>
                        <a:t>Passage reading fluency (PRF), also called oral reading fluency</a:t>
                      </a:r>
                    </a:p>
                  </a:txBody>
                  <a:tcPr/>
                </a:tc>
                <a:tc>
                  <a:txBody>
                    <a:bodyPr/>
                    <a:lstStyle/>
                    <a:p>
                      <a:pPr algn="ctr"/>
                      <a:r>
                        <a:rPr lang="en-US" sz="2400"/>
                        <a:t>Late 1−4</a:t>
                      </a:r>
                    </a:p>
                  </a:txBody>
                  <a:tcPr/>
                </a:tc>
                <a:extLst>
                  <a:ext uri="{0D108BD9-81ED-4DB2-BD59-A6C34878D82A}">
                    <a16:rowId xmlns:a16="http://schemas.microsoft.com/office/drawing/2014/main" val="486405833"/>
                  </a:ext>
                </a:extLst>
              </a:tr>
              <a:tr h="462140">
                <a:tc>
                  <a:txBody>
                    <a:bodyPr/>
                    <a:lstStyle/>
                    <a:p>
                      <a:r>
                        <a:rPr lang="en-US" sz="2400"/>
                        <a:t>Maze or maze fluency</a:t>
                      </a:r>
                    </a:p>
                  </a:txBody>
                  <a:tcPr/>
                </a:tc>
                <a:tc>
                  <a:txBody>
                    <a:bodyPr/>
                    <a:lstStyle/>
                    <a:p>
                      <a:pPr algn="ctr"/>
                      <a:r>
                        <a:rPr lang="en-US" sz="2400"/>
                        <a:t>4+</a:t>
                      </a:r>
                    </a:p>
                  </a:txBody>
                  <a:tcPr/>
                </a:tc>
                <a:extLst>
                  <a:ext uri="{0D108BD9-81ED-4DB2-BD59-A6C34878D82A}">
                    <a16:rowId xmlns:a16="http://schemas.microsoft.com/office/drawing/2014/main" val="1961548844"/>
                  </a:ext>
                </a:extLst>
              </a:tr>
            </a:tbl>
          </a:graphicData>
        </a:graphic>
      </p:graphicFrame>
      <p:sp>
        <p:nvSpPr>
          <p:cNvPr id="6" name="Slide Number Placeholder 5"/>
          <p:cNvSpPr>
            <a:spLocks noGrp="1"/>
          </p:cNvSpPr>
          <p:nvPr>
            <p:ph type="sldNum" sz="quarter" idx="12"/>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4945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80160"/>
          </a:xfrm>
        </p:spPr>
        <p:txBody>
          <a:bodyPr>
            <a:normAutofit/>
          </a:bodyPr>
          <a:lstStyle/>
          <a:p>
            <a:r>
              <a:rPr lang="en-US"/>
              <a:t>What to Look for in a Progress Monitoring Measure</a:t>
            </a:r>
          </a:p>
        </p:txBody>
      </p:sp>
      <p:grpSp>
        <p:nvGrpSpPr>
          <p:cNvPr id="15" name="Group 14" descr="Smart art listing:&#10;-brief and easy to administer&#10;-able to be used repeatedly over time&#10;- sensitive to changes in student performance&#10;- Valid, reliable, and evidence-based">
            <a:extLst>
              <a:ext uri="{FF2B5EF4-FFF2-40B4-BE49-F238E27FC236}">
                <a16:creationId xmlns:a16="http://schemas.microsoft.com/office/drawing/2014/main" id="{23DC71B2-0297-355E-4466-0C3D752237EF}"/>
              </a:ext>
            </a:extLst>
          </p:cNvPr>
          <p:cNvGrpSpPr/>
          <p:nvPr/>
        </p:nvGrpSpPr>
        <p:grpSpPr>
          <a:xfrm>
            <a:off x="472092" y="1087395"/>
            <a:ext cx="11022227" cy="4930345"/>
            <a:chOff x="518984" y="1087395"/>
            <a:chExt cx="11022227" cy="4930345"/>
          </a:xfrm>
        </p:grpSpPr>
        <p:sp>
          <p:nvSpPr>
            <p:cNvPr id="16" name="Rectangle 15">
              <a:extLst>
                <a:ext uri="{FF2B5EF4-FFF2-40B4-BE49-F238E27FC236}">
                  <a16:creationId xmlns:a16="http://schemas.microsoft.com/office/drawing/2014/main" id="{7AF2E0D5-179C-63CD-C401-E1681E9A8E9E}"/>
                </a:ext>
              </a:extLst>
            </p:cNvPr>
            <p:cNvSpPr/>
            <p:nvPr/>
          </p:nvSpPr>
          <p:spPr>
            <a:xfrm>
              <a:off x="518984" y="1087395"/>
              <a:ext cx="11022227" cy="4930345"/>
            </a:xfrm>
            <a:prstGeom prst="rect">
              <a:avLst/>
            </a:prstGeom>
            <a:ln>
              <a:noFill/>
            </a:ln>
          </p:spPr>
          <p:txBody>
            <a:bodyPr/>
            <a:lstStyle/>
            <a:p>
              <a:endParaRPr lang="en-US"/>
            </a:p>
          </p:txBody>
        </p:sp>
        <p:sp>
          <p:nvSpPr>
            <p:cNvPr id="17" name="Freeform: Shape 16">
              <a:extLst>
                <a:ext uri="{FF2B5EF4-FFF2-40B4-BE49-F238E27FC236}">
                  <a16:creationId xmlns:a16="http://schemas.microsoft.com/office/drawing/2014/main" id="{277D6A97-409E-F3EA-84B2-7DC7AC127E32}"/>
                </a:ext>
              </a:extLst>
            </p:cNvPr>
            <p:cNvSpPr/>
            <p:nvPr/>
          </p:nvSpPr>
          <p:spPr>
            <a:xfrm>
              <a:off x="732007" y="1744720"/>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Brief and easy to administer</a:t>
              </a:r>
            </a:p>
          </p:txBody>
        </p:sp>
        <p:sp>
          <p:nvSpPr>
            <p:cNvPr id="18" name="Rectangle 17">
              <a:extLst>
                <a:ext uri="{FF2B5EF4-FFF2-40B4-BE49-F238E27FC236}">
                  <a16:creationId xmlns:a16="http://schemas.microsoft.com/office/drawing/2014/main" id="{2CC45273-0FB3-C4A2-BBBD-AB8E87A82C99}"/>
                </a:ext>
              </a:extLst>
            </p:cNvPr>
            <p:cNvSpPr/>
            <p:nvPr/>
          </p:nvSpPr>
          <p:spPr>
            <a:xfrm>
              <a:off x="518986" y="1744720"/>
              <a:ext cx="1114385" cy="1600200"/>
            </a:xfrm>
            <a:prstGeom prst="rect">
              <a:avLst/>
            </a:prstGeom>
            <a:solidFill>
              <a:srgbClr val="E3C2BE"/>
            </a:solidFill>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660D156C-6F4F-AF83-3AA6-5785D575C318}"/>
                </a:ext>
              </a:extLst>
            </p:cNvPr>
            <p:cNvSpPr/>
            <p:nvPr/>
          </p:nvSpPr>
          <p:spPr>
            <a:xfrm>
              <a:off x="6433430" y="1744720"/>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Able to be used repeatedly across time</a:t>
              </a:r>
            </a:p>
          </p:txBody>
        </p:sp>
        <p:sp>
          <p:nvSpPr>
            <p:cNvPr id="20" name="Rectangle 19">
              <a:extLst>
                <a:ext uri="{FF2B5EF4-FFF2-40B4-BE49-F238E27FC236}">
                  <a16:creationId xmlns:a16="http://schemas.microsoft.com/office/drawing/2014/main" id="{C8E9BFDA-7E26-01F5-AF1F-A177D4D285E6}"/>
                </a:ext>
              </a:extLst>
            </p:cNvPr>
            <p:cNvSpPr/>
            <p:nvPr/>
          </p:nvSpPr>
          <p:spPr>
            <a:xfrm>
              <a:off x="6187752" y="1744720"/>
              <a:ext cx="1114385"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67EAF5C8-3138-6E23-69C7-E5A362E64C31}"/>
                </a:ext>
              </a:extLst>
            </p:cNvPr>
            <p:cNvSpPr/>
            <p:nvPr/>
          </p:nvSpPr>
          <p:spPr>
            <a:xfrm>
              <a:off x="754635" y="4025898"/>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Sensitive to changes in student performance</a:t>
              </a:r>
            </a:p>
          </p:txBody>
        </p:sp>
        <p:sp>
          <p:nvSpPr>
            <p:cNvPr id="22" name="Rectangle 21">
              <a:extLst>
                <a:ext uri="{FF2B5EF4-FFF2-40B4-BE49-F238E27FC236}">
                  <a16:creationId xmlns:a16="http://schemas.microsoft.com/office/drawing/2014/main" id="{B375A70A-B1C4-D235-6ECE-EE8FF9088AD7}"/>
                </a:ext>
              </a:extLst>
            </p:cNvPr>
            <p:cNvSpPr/>
            <p:nvPr/>
          </p:nvSpPr>
          <p:spPr>
            <a:xfrm>
              <a:off x="518984" y="4025898"/>
              <a:ext cx="1114385"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F5620B1E-C426-CABE-0756-2DE4FBF29049}"/>
                </a:ext>
              </a:extLst>
            </p:cNvPr>
            <p:cNvSpPr/>
            <p:nvPr/>
          </p:nvSpPr>
          <p:spPr>
            <a:xfrm>
              <a:off x="6446870" y="4038603"/>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Valid, reliable, and evidence based</a:t>
              </a:r>
            </a:p>
          </p:txBody>
        </p:sp>
        <p:sp>
          <p:nvSpPr>
            <p:cNvPr id="24" name="Rectangle 23">
              <a:extLst>
                <a:ext uri="{FF2B5EF4-FFF2-40B4-BE49-F238E27FC236}">
                  <a16:creationId xmlns:a16="http://schemas.microsoft.com/office/drawing/2014/main" id="{C7AE12FD-A7D0-7960-574A-BAF826CD1341}"/>
                </a:ext>
              </a:extLst>
            </p:cNvPr>
            <p:cNvSpPr/>
            <p:nvPr/>
          </p:nvSpPr>
          <p:spPr>
            <a:xfrm>
              <a:off x="6187752" y="4038603"/>
              <a:ext cx="1114386"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2" name="Slide Number Placeholder 1"/>
          <p:cNvSpPr>
            <a:spLocks noGrp="1"/>
          </p:cNvSpPr>
          <p:nvPr>
            <p:ph type="sldNum" sz="quarter" idx="12"/>
          </p:nvPr>
        </p:nvSpPr>
        <p:spPr/>
        <p:txBody>
          <a:bodyPr/>
          <a:lstStyle/>
          <a:p>
            <a:fld id="{99A20822-4A49-4D36-86E3-300BA48D3F00}" type="slidenum">
              <a:rPr lang="en-US" smtClean="0"/>
              <a:pPr/>
              <a:t>7</a:t>
            </a:fld>
            <a:endParaRPr lang="en-US"/>
          </a:p>
        </p:txBody>
      </p:sp>
      <p:pic>
        <p:nvPicPr>
          <p:cNvPr id="5122" name="Picture 2">
            <a:extLst>
              <a:ext uri="{FF2B5EF4-FFF2-40B4-BE49-F238E27FC236}">
                <a16:creationId xmlns:a16="http://schemas.microsoft.com/office/drawing/2014/main" id="{9C7BC4B9-E2FD-AD4A-4B31-53B1202BB9EC}"/>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290" y="1890927"/>
            <a:ext cx="809988" cy="13918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2345F3AE-8E4D-07FD-4821-DE8321262BE9}"/>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477974">
            <a:off x="6059734" y="4175449"/>
            <a:ext cx="1102208" cy="12184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0637F6D-6ADD-F2C7-6D94-B240C7C6B7F5}"/>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6372"/>
          <a:stretch/>
        </p:blipFill>
        <p:spPr bwMode="auto">
          <a:xfrm>
            <a:off x="472092" y="4436489"/>
            <a:ext cx="1114386" cy="113848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FED87F4-7AFC-0A6B-7B31-0AD0363E1C30}"/>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93112" y="2125030"/>
            <a:ext cx="978683" cy="97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1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3F49-9D33-8EC7-47B9-EE65A1A6E8D3}"/>
              </a:ext>
            </a:extLst>
          </p:cNvPr>
          <p:cNvSpPr>
            <a:spLocks noGrp="1"/>
          </p:cNvSpPr>
          <p:nvPr>
            <p:ph type="title"/>
          </p:nvPr>
        </p:nvSpPr>
        <p:spPr>
          <a:xfrm>
            <a:off x="457200" y="0"/>
            <a:ext cx="11274552" cy="1280160"/>
          </a:xfrm>
        </p:spPr>
        <p:txBody>
          <a:bodyPr anchor="ctr">
            <a:normAutofit/>
          </a:bodyPr>
          <a:lstStyle/>
          <a:p>
            <a:r>
              <a:rPr lang="en-US"/>
              <a:t>Establishing a Progress Monitoring Plan</a:t>
            </a:r>
          </a:p>
        </p:txBody>
      </p:sp>
      <p:sp>
        <p:nvSpPr>
          <p:cNvPr id="9" name="Content Placeholder 5">
            <a:extLst>
              <a:ext uri="{FF2B5EF4-FFF2-40B4-BE49-F238E27FC236}">
                <a16:creationId xmlns:a16="http://schemas.microsoft.com/office/drawing/2014/main" id="{EEB386CB-778D-5E29-4BD8-292FF70EB335}"/>
              </a:ext>
            </a:extLst>
          </p:cNvPr>
          <p:cNvSpPr txBox="1">
            <a:spLocks noGrp="1"/>
          </p:cNvSpPr>
          <p:nvPr>
            <p:ph sz="half" idx="1"/>
          </p:nvPr>
        </p:nvSpPr>
        <p:spPr>
          <a:xfrm>
            <a:off x="457200" y="1343850"/>
            <a:ext cx="5568950" cy="4371150"/>
          </a:xfrm>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pPr>
            <a:r>
              <a:rPr lang="en-US"/>
              <a:t>The plan should identify</a:t>
            </a:r>
          </a:p>
          <a:p>
            <a:pPr>
              <a:spcBef>
                <a:spcPts val="600"/>
              </a:spcBef>
            </a:pPr>
            <a:r>
              <a:rPr lang="en-US"/>
              <a:t>who will collect the data,</a:t>
            </a:r>
          </a:p>
          <a:p>
            <a:pPr>
              <a:spcBef>
                <a:spcPts val="600"/>
              </a:spcBef>
            </a:pPr>
            <a:r>
              <a:rPr lang="en-US"/>
              <a:t>what tool will be used to collect the data,</a:t>
            </a:r>
          </a:p>
          <a:p>
            <a:pPr>
              <a:spcBef>
                <a:spcPts val="600"/>
              </a:spcBef>
            </a:pPr>
            <a:r>
              <a:rPr lang="en-US"/>
              <a:t>the timeline and frequency of data collection, and</a:t>
            </a:r>
          </a:p>
          <a:p>
            <a:pPr>
              <a:spcBef>
                <a:spcPts val="600"/>
              </a:spcBef>
            </a:pPr>
            <a:r>
              <a:rPr lang="en-US"/>
              <a:t>the baseline data and goal.</a:t>
            </a:r>
          </a:p>
        </p:txBody>
      </p:sp>
      <p:pic>
        <p:nvPicPr>
          <p:cNvPr id="13" name="Picture 12" descr="Red marker and calendar">
            <a:extLst>
              <a:ext uri="{FF2B5EF4-FFF2-40B4-BE49-F238E27FC236}">
                <a16:creationId xmlns:a16="http://schemas.microsoft.com/office/drawing/2014/main" id="{6D7B74C4-08BF-12D3-88B9-8743C3271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6104" y="1429771"/>
            <a:ext cx="5568696" cy="3717104"/>
          </a:xfrm>
          <a:prstGeom prst="rect">
            <a:avLst/>
          </a:prstGeom>
          <a:noFill/>
        </p:spPr>
      </p:pic>
      <p:sp>
        <p:nvSpPr>
          <p:cNvPr id="11" name="Text Placeholder 10">
            <a:extLst>
              <a:ext uri="{FF2B5EF4-FFF2-40B4-BE49-F238E27FC236}">
                <a16:creationId xmlns:a16="http://schemas.microsoft.com/office/drawing/2014/main" id="{A81052D4-25D1-7AEA-2616-C2430C2D936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D61367-A961-5FB2-7419-7E388D702969}"/>
              </a:ext>
            </a:extLst>
          </p:cNvPr>
          <p:cNvSpPr>
            <a:spLocks noGrp="1"/>
          </p:cNvSpPr>
          <p:nvPr>
            <p:ph type="sldNum" sz="quarter" idx="12"/>
          </p:nvPr>
        </p:nvSpPr>
        <p:spPr>
          <a:xfrm>
            <a:off x="11734800" y="6704112"/>
            <a:ext cx="157094" cy="153888"/>
          </a:xfrm>
        </p:spPr>
        <p:txBody>
          <a:bodyPr wrap="none" anchor="b">
            <a:normAutofit/>
          </a:bodyPr>
          <a:lstStyle/>
          <a:p>
            <a:pPr lvl="0"/>
            <a:fld id="{99A20822-4A49-4D36-86E3-300BA48D3F00}" type="slidenum">
              <a:rPr lang="en-US" noProof="0" smtClean="0"/>
              <a:pPr lvl="0"/>
              <a:t>8</a:t>
            </a:fld>
            <a:endParaRPr lang="en-US" noProof="0"/>
          </a:p>
        </p:txBody>
      </p:sp>
    </p:spTree>
    <p:extLst>
      <p:ext uri="{BB962C8B-B14F-4D97-AF65-F5344CB8AC3E}">
        <p14:creationId xmlns:p14="http://schemas.microsoft.com/office/powerpoint/2010/main" val="187788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3F49-9D33-8EC7-47B9-EE65A1A6E8D3}"/>
              </a:ext>
            </a:extLst>
          </p:cNvPr>
          <p:cNvSpPr>
            <a:spLocks noGrp="1"/>
          </p:cNvSpPr>
          <p:nvPr>
            <p:ph type="title"/>
          </p:nvPr>
        </p:nvSpPr>
        <p:spPr/>
        <p:txBody>
          <a:bodyPr/>
          <a:lstStyle/>
          <a:p>
            <a:r>
              <a:rPr lang="en-US"/>
              <a:t>Establishing a Progress Monitoring Plan 2</a:t>
            </a:r>
          </a:p>
        </p:txBody>
      </p:sp>
      <p:sp>
        <p:nvSpPr>
          <p:cNvPr id="3" name="Content Placeholder 2">
            <a:extLst>
              <a:ext uri="{FF2B5EF4-FFF2-40B4-BE49-F238E27FC236}">
                <a16:creationId xmlns:a16="http://schemas.microsoft.com/office/drawing/2014/main" id="{031B7AA9-6715-0B5B-F751-0FA7096B50EA}"/>
              </a:ext>
            </a:extLst>
          </p:cNvPr>
          <p:cNvSpPr>
            <a:spLocks noGrp="1"/>
          </p:cNvSpPr>
          <p:nvPr>
            <p:ph sz="quarter" idx="14"/>
          </p:nvPr>
        </p:nvSpPr>
        <p:spPr>
          <a:xfrm>
            <a:off x="615818" y="1036737"/>
            <a:ext cx="11274552" cy="4343400"/>
          </a:xfrm>
        </p:spPr>
        <p:txBody>
          <a:bodyPr/>
          <a:lstStyle/>
          <a:p>
            <a:pPr algn="ctr"/>
            <a:r>
              <a:rPr lang="en-US"/>
              <a:t> Data Collection Plan</a:t>
            </a:r>
          </a:p>
        </p:txBody>
      </p:sp>
      <p:graphicFrame>
        <p:nvGraphicFramePr>
          <p:cNvPr id="6" name="Table 6" descr="&#10;">
            <a:extLst>
              <a:ext uri="{FF2B5EF4-FFF2-40B4-BE49-F238E27FC236}">
                <a16:creationId xmlns:a16="http://schemas.microsoft.com/office/drawing/2014/main" id="{F99EE05B-1459-30E5-87F4-9ABFD32F4467}"/>
              </a:ext>
            </a:extLst>
          </p:cNvPr>
          <p:cNvGraphicFramePr>
            <a:graphicFrameLocks noGrp="1"/>
          </p:cNvGraphicFramePr>
          <p:nvPr>
            <p:extLst>
              <p:ext uri="{D42A27DB-BD31-4B8C-83A1-F6EECF244321}">
                <p14:modId xmlns:p14="http://schemas.microsoft.com/office/powerpoint/2010/main" val="2312240953"/>
              </p:ext>
            </p:extLst>
          </p:nvPr>
        </p:nvGraphicFramePr>
        <p:xfrm>
          <a:off x="1300811" y="1680439"/>
          <a:ext cx="10432465" cy="4265343"/>
        </p:xfrm>
        <a:graphic>
          <a:graphicData uri="http://schemas.openxmlformats.org/drawingml/2006/table">
            <a:tbl>
              <a:tblPr firstRow="1" bandRow="1">
                <a:tableStyleId>{5C22544A-7EE6-4342-B048-85BDC9FD1C3A}</a:tableStyleId>
              </a:tblPr>
              <a:tblGrid>
                <a:gridCol w="3020112">
                  <a:extLst>
                    <a:ext uri="{9D8B030D-6E8A-4147-A177-3AD203B41FA5}">
                      <a16:colId xmlns:a16="http://schemas.microsoft.com/office/drawing/2014/main" val="830228361"/>
                    </a:ext>
                  </a:extLst>
                </a:gridCol>
                <a:gridCol w="7412353">
                  <a:extLst>
                    <a:ext uri="{9D8B030D-6E8A-4147-A177-3AD203B41FA5}">
                      <a16:colId xmlns:a16="http://schemas.microsoft.com/office/drawing/2014/main" val="1621097145"/>
                    </a:ext>
                  </a:extLst>
                </a:gridCol>
              </a:tblGrid>
              <a:tr h="896114">
                <a:tc>
                  <a:txBody>
                    <a:bodyPr/>
                    <a:lstStyle/>
                    <a:p>
                      <a:r>
                        <a:rPr lang="en-US" sz="1800"/>
                        <a:t>Person responsible for collecting progress monitoring data</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a:solidFill>
                            <a:schemeClr val="tx1"/>
                          </a:solidFill>
                        </a:rPr>
                        <a:t>Special education teacher</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E9E8"/>
                    </a:solidFill>
                  </a:tcPr>
                </a:tc>
                <a:extLst>
                  <a:ext uri="{0D108BD9-81ED-4DB2-BD59-A6C34878D82A}">
                    <a16:rowId xmlns:a16="http://schemas.microsoft.com/office/drawing/2014/main" val="1842629765"/>
                  </a:ext>
                </a:extLst>
              </a:tr>
              <a:tr h="687897">
                <a:tc>
                  <a:txBody>
                    <a:bodyPr/>
                    <a:lstStyle/>
                    <a:p>
                      <a:r>
                        <a:rPr lang="en-US" sz="1800" b="1">
                          <a:solidFill>
                            <a:schemeClr val="bg1"/>
                          </a:solidFill>
                        </a:rPr>
                        <a:t>Progress monitoring measure tool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800"/>
                        <a:t>Passage Reading Fluency (PRF) in second grade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4376894"/>
                  </a:ext>
                </a:extLst>
              </a:tr>
              <a:tr h="687897">
                <a:tc>
                  <a:txBody>
                    <a:bodyPr/>
                    <a:lstStyle/>
                    <a:p>
                      <a:r>
                        <a:rPr lang="en-US" sz="1800" b="1">
                          <a:solidFill>
                            <a:schemeClr val="bg1"/>
                          </a:solidFill>
                        </a:rPr>
                        <a:t>Frequency of progress monitoring data collection</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800"/>
                        <a:t>Progress monitoring data will be collected once per week.</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497809"/>
                  </a:ext>
                </a:extLst>
              </a:tr>
              <a:tr h="969309">
                <a:tc>
                  <a:txBody>
                    <a:bodyPr/>
                    <a:lstStyle/>
                    <a:p>
                      <a:r>
                        <a:rPr lang="en-US" sz="1800" b="1">
                          <a:solidFill>
                            <a:schemeClr val="bg1"/>
                          </a:solidFill>
                        </a:rPr>
                        <a:t>How will we know if the intervention is working? Is there a clearly defined goal?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800"/>
                        <a:t>Goal: </a:t>
                      </a:r>
                      <a:r>
                        <a:rPr lang="en-US" sz="1800" b="0" i="0" kern="1200">
                          <a:solidFill>
                            <a:schemeClr val="dk1"/>
                          </a:solidFill>
                          <a:effectLst/>
                          <a:latin typeface="+mn-lt"/>
                          <a:ea typeface="+mn-ea"/>
                          <a:cs typeface="+mn-cs"/>
                        </a:rPr>
                        <a:t>The student will be able to read a second-grade-level text at a rate of </a:t>
                      </a:r>
                      <a:br>
                        <a:rPr lang="en-US" sz="1800" b="0" i="0" kern="1200">
                          <a:solidFill>
                            <a:schemeClr val="dk1"/>
                          </a:solidFill>
                          <a:effectLst/>
                          <a:latin typeface="+mn-lt"/>
                          <a:ea typeface="+mn-ea"/>
                          <a:cs typeface="+mn-cs"/>
                        </a:rPr>
                      </a:br>
                      <a:r>
                        <a:rPr lang="en-US" sz="1800" b="0" i="0" kern="1200">
                          <a:solidFill>
                            <a:schemeClr val="dk1"/>
                          </a:solidFill>
                          <a:effectLst/>
                          <a:latin typeface="+mn-lt"/>
                          <a:ea typeface="+mn-ea"/>
                          <a:cs typeface="+mn-cs"/>
                        </a:rPr>
                        <a:t>75 words per minute in a 1-minute timed reading exercise by the end of the school year.</a:t>
                      </a:r>
                      <a:endParaRPr lang="en-US" sz="180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929589"/>
                  </a:ext>
                </a:extLst>
              </a:tr>
              <a:tr h="1005840">
                <a:tc>
                  <a:txBody>
                    <a:bodyPr/>
                    <a:lstStyle/>
                    <a:p>
                      <a:r>
                        <a:rPr lang="en-US" sz="1800" b="1">
                          <a:solidFill>
                            <a:schemeClr val="bg1"/>
                          </a:solidFill>
                        </a:rPr>
                        <a:t>How will we know if the intervention was implemented as intended?</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800"/>
                        <a:t>Fidelity plan: The school psychologist will conduct fidelity checks twice per week during intervention times.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645758"/>
                  </a:ext>
                </a:extLst>
              </a:tr>
            </a:tbl>
          </a:graphicData>
        </a:graphic>
      </p:graphicFrame>
      <p:sp>
        <p:nvSpPr>
          <p:cNvPr id="8" name="TextBox 7">
            <a:extLst>
              <a:ext uri="{FF2B5EF4-FFF2-40B4-BE49-F238E27FC236}">
                <a16:creationId xmlns:a16="http://schemas.microsoft.com/office/drawing/2014/main" id="{F05FFECD-1B75-5DCE-F4D9-CDB62E24171C}"/>
              </a:ext>
            </a:extLst>
          </p:cNvPr>
          <p:cNvSpPr txBox="1"/>
          <p:nvPr/>
        </p:nvSpPr>
        <p:spPr>
          <a:xfrm>
            <a:off x="301630" y="3414712"/>
            <a:ext cx="1067364" cy="923330"/>
          </a:xfrm>
          <a:prstGeom prst="rect">
            <a:avLst/>
          </a:prstGeom>
          <a:noFill/>
        </p:spPr>
        <p:txBody>
          <a:bodyPr wrap="square" rtlCol="0">
            <a:spAutoFit/>
          </a:bodyPr>
          <a:lstStyle/>
          <a:p>
            <a:pPr algn="ctr"/>
            <a:r>
              <a:rPr lang="en-US"/>
              <a:t>How do we set a goal?</a:t>
            </a:r>
          </a:p>
        </p:txBody>
      </p:sp>
      <p:sp>
        <p:nvSpPr>
          <p:cNvPr id="7" name="Arrow: Right 6" descr="Arrow pointing to: How will we know if the intervention is working? Is there a clearly defined goal?&#10;">
            <a:extLst>
              <a:ext uri="{FF2B5EF4-FFF2-40B4-BE49-F238E27FC236}">
                <a16:creationId xmlns:a16="http://schemas.microsoft.com/office/drawing/2014/main" id="{82483FE0-3682-7578-09B3-270D15DA1AD2}"/>
              </a:ext>
            </a:extLst>
          </p:cNvPr>
          <p:cNvSpPr/>
          <p:nvPr/>
        </p:nvSpPr>
        <p:spPr>
          <a:xfrm>
            <a:off x="559234" y="4338042"/>
            <a:ext cx="648776" cy="333972"/>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Slide Number Placeholder 4">
            <a:extLst>
              <a:ext uri="{FF2B5EF4-FFF2-40B4-BE49-F238E27FC236}">
                <a16:creationId xmlns:a16="http://schemas.microsoft.com/office/drawing/2014/main" id="{0CD61367-A961-5FB2-7419-7E388D7029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262626"/>
              </a:solidFill>
              <a:effectLst/>
              <a:uLnTx/>
              <a:uFillTx/>
              <a:latin typeface="Calibri"/>
              <a:cs typeface="Calibri"/>
            </a:endParaRPr>
          </a:p>
        </p:txBody>
      </p:sp>
    </p:spTree>
    <p:extLst>
      <p:ext uri="{BB962C8B-B14F-4D97-AF65-F5344CB8AC3E}">
        <p14:creationId xmlns:p14="http://schemas.microsoft.com/office/powerpoint/2010/main" val="2144887970"/>
      </p:ext>
    </p:extLst>
  </p:cSld>
  <p:clrMapOvr>
    <a:masterClrMapping/>
  </p:clrMapOvr>
</p:sld>
</file>

<file path=ppt/theme/theme1.xml><?xml version="1.0" encoding="utf-8"?>
<a:theme xmlns:a="http://schemas.openxmlformats.org/drawingml/2006/main" name="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30322 (003)  -  Read-Only" id="{32A1683D-2244-4DA6-B29E-24E8CCDEBBC7}" vid="{DF7FF3D6-8B87-445B-82B9-D95991B548EF}"/>
    </a:ext>
  </a:extLst>
</a:theme>
</file>

<file path=ppt/theme/theme2.xml><?xml version="1.0" encoding="utf-8"?>
<a:theme xmlns:a="http://schemas.openxmlformats.org/drawingml/2006/main" name="1_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1A46AD72-7828-441F-B10D-6B0965BE1741}" vid="{7FBB7C7E-D471-4119-AC82-948CD00771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A0D7E67984EF4ABEBACF74A4B1D294" ma:contentTypeVersion="18" ma:contentTypeDescription="Create a new document." ma:contentTypeScope="" ma:versionID="617e9a2e27362d20360b138b2149f575">
  <xsd:schema xmlns:xsd="http://www.w3.org/2001/XMLSchema" xmlns:xs="http://www.w3.org/2001/XMLSchema" xmlns:p="http://schemas.microsoft.com/office/2006/metadata/properties" xmlns:ns2="8ef39c64-a023-403b-b100-a285cfd6ef74" xmlns:ns3="89a51b02-0933-47a0-85eb-c3aa1e4e384a" targetNamespace="http://schemas.microsoft.com/office/2006/metadata/properties" ma:root="true" ma:fieldsID="9036fe3bf7a8134689ba1ccc5ba36990" ns2:_="" ns3:_="">
    <xsd:import namespace="8ef39c64-a023-403b-b100-a285cfd6ef74"/>
    <xsd:import namespace="89a51b02-0933-47a0-85eb-c3aa1e4e38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39c64-a023-403b-b100-a285cfd6e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a51b02-0933-47a0-85eb-c3aa1e4e38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32057c-f782-4aa0-839e-eb6adbb354a7}" ma:internalName="TaxCatchAll" ma:showField="CatchAllData" ma:web="89a51b02-0933-47a0-85eb-c3aa1e4e3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f39c64-a023-403b-b100-a285cfd6ef74">
      <Terms xmlns="http://schemas.microsoft.com/office/infopath/2007/PartnerControls"/>
    </lcf76f155ced4ddcb4097134ff3c332f>
    <TaxCatchAll xmlns="89a51b02-0933-47a0-85eb-c3aa1e4e384a" xsi:nil="true"/>
    <SharedWithUsers xmlns="89a51b02-0933-47a0-85eb-c3aa1e4e384a">
      <UserInfo>
        <DisplayName>Evans, Sara</DisplayName>
        <AccountId>293</AccountId>
        <AccountType/>
      </UserInfo>
      <UserInfo>
        <DisplayName>Allen, Kyle</DisplayName>
        <AccountId>134</AccountId>
        <AccountType/>
      </UserInfo>
      <UserInfo>
        <DisplayName>Jackson, Stephanie</DisplayName>
        <AccountId>27</AccountId>
        <AccountType/>
      </UserInfo>
      <UserInfo>
        <DisplayName>Merkle, Cat</DisplayName>
        <AccountId>204</AccountId>
        <AccountType/>
      </UserInfo>
      <UserInfo>
        <DisplayName>Weingarten, Zachary</DisplayName>
        <AccountId>16</AccountId>
        <AccountType/>
      </UserInfo>
      <UserInfo>
        <DisplayName>Zumeta Edmonds, Rebecca</DisplayName>
        <AccountId>26</AccountId>
        <AccountType/>
      </UserInfo>
      <UserInfo>
        <DisplayName>Arden, Sarah</DisplayName>
        <AccountId>10</AccountId>
        <AccountType/>
      </UserInfo>
    </SharedWithUsers>
  </documentManagement>
</p:properties>
</file>

<file path=customXml/itemProps1.xml><?xml version="1.0" encoding="utf-8"?>
<ds:datastoreItem xmlns:ds="http://schemas.openxmlformats.org/officeDocument/2006/customXml" ds:itemID="{606C24A7-3CD7-4E85-8FD5-F5DFB32DC10D}">
  <ds:schemaRefs>
    <ds:schemaRef ds:uri="89a51b02-0933-47a0-85eb-c3aa1e4e384a"/>
    <ds:schemaRef ds:uri="8ef39c64-a023-403b-b100-a285cfd6ef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9E7A77-7E0D-4714-B9F2-C324FF59B8B6}">
  <ds:schemaRefs>
    <ds:schemaRef ds:uri="http://schemas.microsoft.com/sharepoint/v3/contenttype/forms"/>
  </ds:schemaRefs>
</ds:datastoreItem>
</file>

<file path=customXml/itemProps3.xml><?xml version="1.0" encoding="utf-8"?>
<ds:datastoreItem xmlns:ds="http://schemas.openxmlformats.org/officeDocument/2006/customXml" ds:itemID="{56A7912C-C587-4769-AFB0-E0FB852811D1}">
  <ds:schemaRefs>
    <ds:schemaRef ds:uri="89a51b02-0933-47a0-85eb-c3aa1e4e384a"/>
    <ds:schemaRef ds:uri="8ef39c64-a023-403b-b100-a285cfd6ef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54</Notes>
  <HiddenSlides>0</HiddenSlide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2018 NCII PPT</vt:lpstr>
      <vt:lpstr>1_2018 NCII PPT</vt:lpstr>
      <vt:lpstr>Academic Progress Monitoring in Intensive Intervention: Part 3 </vt:lpstr>
      <vt:lpstr>Getting Started With Progress Monitoring</vt:lpstr>
      <vt:lpstr>Objectives</vt:lpstr>
      <vt:lpstr>How Does Progress Monitoring Fit Within DBI?</vt:lpstr>
      <vt:lpstr>Considerations When Selecting the  Target Academic Behavior</vt:lpstr>
      <vt:lpstr>Sample Target Academic Behaviors: Reading</vt:lpstr>
      <vt:lpstr>What to Look for in a Progress Monitoring Measure</vt:lpstr>
      <vt:lpstr>Establishing a Progress Monitoring Plan</vt:lpstr>
      <vt:lpstr>Establishing a Progress Monitoring Plan 2</vt:lpstr>
      <vt:lpstr>Setting Academic Goals for Progress Monitoring</vt:lpstr>
      <vt:lpstr>Establishing Baseline Performance</vt:lpstr>
      <vt:lpstr>Meet Andrew</vt:lpstr>
      <vt:lpstr>How to Establish the Baseline</vt:lpstr>
      <vt:lpstr>How to Establish the Baseline 2</vt:lpstr>
      <vt:lpstr>Establishing a Baseline: Option 1</vt:lpstr>
      <vt:lpstr>Establishing Baseline: Option 2</vt:lpstr>
      <vt:lpstr>Establishing Baseline: Option 2 Example</vt:lpstr>
      <vt:lpstr>Andrew: Baseline</vt:lpstr>
      <vt:lpstr>Choosing a Goal- Setting Strategy</vt:lpstr>
      <vt:lpstr>Choosing a Goal-Setting Strategy </vt:lpstr>
      <vt:lpstr>Andrew: Choosing a Goal-Setting Strategy</vt:lpstr>
      <vt:lpstr>Goal-Setting Strategy Option 1: Benchmarks</vt:lpstr>
      <vt:lpstr>Goal-Setting Strategy Option 1: Benchmarks 2</vt:lpstr>
      <vt:lpstr>Goal-Setting Strategy Option 1: Benchmarks 3</vt:lpstr>
      <vt:lpstr>Where Do You Find Benchmarks?</vt:lpstr>
      <vt:lpstr>Andrew: Goal Setting Using Benchmarks</vt:lpstr>
      <vt:lpstr>Goal-Setting Strategy Option 2:  National Norms for Rate of Improvement</vt:lpstr>
      <vt:lpstr>Goal-Setting Strategy Option 2:  National Norms for Rate of Improvement 2</vt:lpstr>
      <vt:lpstr>Goal-Setting Strategy Option 2:  National Norms for Rate of Improvement 3</vt:lpstr>
      <vt:lpstr>Goal-Setting Strategy Option 2:  National Norms for Rate of Improvement 4</vt:lpstr>
      <vt:lpstr>Goal-Setting Strategy Option 2:  National Norms for Rate of Improvement 5</vt:lpstr>
      <vt:lpstr>Andrew: Goal Setting Using ROI Norms</vt:lpstr>
      <vt:lpstr>Goal Setting Strategy Option 3:  Intra-Individual Framework</vt:lpstr>
      <vt:lpstr>Terminology Check</vt:lpstr>
      <vt:lpstr>Goal Setting Strategy Option 3:  Intra-Individual Framework 2</vt:lpstr>
      <vt:lpstr>Goal Setting Strategy Option 3:  Intra-Individual Framework 3</vt:lpstr>
      <vt:lpstr>Goal Setting Strategy Option 3:  Intra-Individual Framework 4</vt:lpstr>
      <vt:lpstr>Goal Setting Strategy Option 3:  Intra-Individual Framework 5</vt:lpstr>
      <vt:lpstr>Goal Setting Strategy Option 3:  Intra-Individual Framework 6</vt:lpstr>
      <vt:lpstr>Goal Setting Strategy Option 3:  Intra-Individual Framework 7</vt:lpstr>
      <vt:lpstr>Goal Setting Strategy Option 3:  Intra-Individual Framework 8</vt:lpstr>
      <vt:lpstr>Andrew: Goal Setting  Using the Intra-Individual Framework</vt:lpstr>
      <vt:lpstr>Andrew: Choosing a Goal</vt:lpstr>
      <vt:lpstr>Practicing Goal Setting</vt:lpstr>
      <vt:lpstr>Writing a Measurable Goal</vt:lpstr>
      <vt:lpstr>Writing a Measurable Goal 1</vt:lpstr>
      <vt:lpstr>Writing a Measurable Goal 2</vt:lpstr>
      <vt:lpstr>Andrew: Writing a Measurable Goal</vt:lpstr>
      <vt:lpstr>Conclusion</vt:lpstr>
      <vt:lpstr>Summary</vt:lpstr>
      <vt:lpstr>Summary Questions</vt:lpstr>
      <vt:lpstr>Resources</vt:lpstr>
      <vt:lpstr>NCII 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Progress Monitoring in Intensive Intervention: Part 2</dc:title>
  <dc:creator>Allen, Kyle</dc:creator>
  <cp:revision>1</cp:revision>
  <cp:lastPrinted>2024-09-12T21:44:28Z</cp:lastPrinted>
  <dcterms:created xsi:type="dcterms:W3CDTF">2024-02-05T14:44:52Z</dcterms:created>
  <dcterms:modified xsi:type="dcterms:W3CDTF">2024-10-17T19:09:21Z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0x010100CAA0D7E67984EF4ABEBACF74A4B1D294</vt:lpwstr>
  </property>
  <property fmtid="{D5CDD505-2E9C-101B-9397-08002B2CF9AE}" pid="3" name="MediaServiceImageTags">
    <vt:lpwstr/>
  </property>
</Properties>
</file>