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3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7"/>
  </p:notesMasterIdLst>
  <p:handoutMasterIdLst>
    <p:handoutMasterId r:id="rId48"/>
  </p:handoutMasterIdLst>
  <p:sldIdLst>
    <p:sldId id="519" r:id="rId5"/>
    <p:sldId id="420" r:id="rId6"/>
    <p:sldId id="541" r:id="rId7"/>
    <p:sldId id="445" r:id="rId8"/>
    <p:sldId id="425" r:id="rId9"/>
    <p:sldId id="446" r:id="rId10"/>
    <p:sldId id="555" r:id="rId11"/>
    <p:sldId id="412" r:id="rId12"/>
    <p:sldId id="447" r:id="rId13"/>
    <p:sldId id="441" r:id="rId14"/>
    <p:sldId id="1996" r:id="rId15"/>
    <p:sldId id="469" r:id="rId16"/>
    <p:sldId id="455" r:id="rId17"/>
    <p:sldId id="457" r:id="rId18"/>
    <p:sldId id="1999" r:id="rId19"/>
    <p:sldId id="458" r:id="rId20"/>
    <p:sldId id="554" r:id="rId21"/>
    <p:sldId id="512" r:id="rId22"/>
    <p:sldId id="481" r:id="rId23"/>
    <p:sldId id="424" r:id="rId24"/>
    <p:sldId id="422" r:id="rId25"/>
    <p:sldId id="496" r:id="rId26"/>
    <p:sldId id="556" r:id="rId27"/>
    <p:sldId id="1959" r:id="rId28"/>
    <p:sldId id="467" r:id="rId29"/>
    <p:sldId id="1988" r:id="rId30"/>
    <p:sldId id="1979" r:id="rId31"/>
    <p:sldId id="1981" r:id="rId32"/>
    <p:sldId id="1982" r:id="rId33"/>
    <p:sldId id="1958" r:id="rId34"/>
    <p:sldId id="551" r:id="rId35"/>
    <p:sldId id="580" r:id="rId36"/>
    <p:sldId id="582" r:id="rId37"/>
    <p:sldId id="584" r:id="rId38"/>
    <p:sldId id="1993" r:id="rId39"/>
    <p:sldId id="1991" r:id="rId40"/>
    <p:sldId id="1998" r:id="rId41"/>
    <p:sldId id="1994" r:id="rId42"/>
    <p:sldId id="1992" r:id="rId43"/>
    <p:sldId id="1997" r:id="rId44"/>
    <p:sldId id="404" r:id="rId45"/>
    <p:sldId id="416" r:id="rId46"/>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ps and Instructions" id="{80991B3B-E4EA-4D63-B579-22E53F2D82F5}">
          <p14:sldIdLst/>
        </p14:section>
        <p14:section name="Layouts From Specifications" id="{40064D69-CE95-46B7-8DE8-1065BBA2B5F2}">
          <p14:sldIdLst>
            <p14:sldId id="519"/>
            <p14:sldId id="420"/>
            <p14:sldId id="541"/>
            <p14:sldId id="445"/>
            <p14:sldId id="425"/>
            <p14:sldId id="446"/>
            <p14:sldId id="555"/>
            <p14:sldId id="412"/>
            <p14:sldId id="447"/>
            <p14:sldId id="441"/>
            <p14:sldId id="1996"/>
            <p14:sldId id="469"/>
            <p14:sldId id="455"/>
            <p14:sldId id="457"/>
            <p14:sldId id="1999"/>
            <p14:sldId id="458"/>
            <p14:sldId id="554"/>
            <p14:sldId id="512"/>
            <p14:sldId id="481"/>
            <p14:sldId id="424"/>
            <p14:sldId id="422"/>
            <p14:sldId id="496"/>
            <p14:sldId id="556"/>
            <p14:sldId id="1959"/>
            <p14:sldId id="467"/>
            <p14:sldId id="1988"/>
            <p14:sldId id="1979"/>
            <p14:sldId id="1981"/>
            <p14:sldId id="1982"/>
            <p14:sldId id="1958"/>
            <p14:sldId id="551"/>
            <p14:sldId id="580"/>
            <p14:sldId id="582"/>
            <p14:sldId id="584"/>
            <p14:sldId id="1993"/>
            <p14:sldId id="1991"/>
            <p14:sldId id="1998"/>
            <p14:sldId id="1994"/>
            <p14:sldId id="1992"/>
            <p14:sldId id="1997"/>
            <p14:sldId id="404"/>
            <p14:sldId id="416"/>
          </p14:sldIdLst>
        </p14:section>
      </p14:sectionLst>
    </p:ext>
    <p:ext uri="{EFAFB233-063F-42B5-8137-9DF3F51BA10A}">
      <p15:sldGuideLst xmlns:p15="http://schemas.microsoft.com/office/powerpoint/2012/main">
        <p15:guide id="1" orient="horz" pos="648"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1DFF6A-D745-EBED-2959-A3CFA3278504}" name="Merkle, Catherine" initials="MC" userId="S::cmerkle@air.org::a9581f9e-37bc-4cc6-a5d4-8f8234d67551" providerId="AD"/>
  <p188:author id="{018D12D3-1459-7A0B-4E11-25C70668E593}" name="Allen, Kyle" initials="AK" userId="S::kyallen@air.org::498c2c66-41f9-4c4e-a33c-ba40f12a4d56" providerId="AD"/>
  <p188:author id="{0656F8FC-CB71-119C-B63C-3E58C2D49283}" name="Weingarten, Zachary" initials="ZW" userId="S::zweingarten@air.org::ffaec3ee-184f-423d-85c9-0dd61953293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Allen, Kyle" initials="AK" lastIdx="37" clrIdx="6">
    <p:extLst>
      <p:ext uri="{19B8F6BF-5375-455C-9EA6-DF929625EA0E}">
        <p15:presenceInfo xmlns:p15="http://schemas.microsoft.com/office/powerpoint/2012/main" userId="S::kyallen@air.org::498c2c66-41f9-4c4e-a33c-ba40f12a4d56" providerId="AD"/>
      </p:ext>
    </p:extLst>
  </p:cmAuthor>
  <p:cmAuthor id="1" name="Jehle, Angela" initials="JA" lastIdx="6" clrIdx="0">
    <p:extLst>
      <p:ext uri="{19B8F6BF-5375-455C-9EA6-DF929625EA0E}">
        <p15:presenceInfo xmlns:p15="http://schemas.microsoft.com/office/powerpoint/2012/main" userId="S-1-5-21-1472932569-214068005-926709054-8506" providerId="AD"/>
      </p:ext>
    </p:extLst>
  </p:cmAuthor>
  <p:cmAuthor id="8" name="Weingarten, Zachary" initials="ZW" lastIdx="105" clrIdx="7">
    <p:extLst>
      <p:ext uri="{19B8F6BF-5375-455C-9EA6-DF929625EA0E}">
        <p15:presenceInfo xmlns:p15="http://schemas.microsoft.com/office/powerpoint/2012/main" userId="S::zweingarten@air.org::ffaec3ee-184f-423d-85c9-0dd619532930" providerId="AD"/>
      </p:ext>
    </p:extLst>
  </p:cmAuthor>
  <p:cmAuthor id="2" name="Linda K. Reed" initials="lkr" lastIdx="11" clrIdx="1">
    <p:extLst>
      <p:ext uri="{19B8F6BF-5375-455C-9EA6-DF929625EA0E}">
        <p15:presenceInfo xmlns:p15="http://schemas.microsoft.com/office/powerpoint/2012/main" userId="Linda K. Reed" providerId="None"/>
      </p:ext>
    </p:extLst>
  </p:cmAuthor>
  <p:cmAuthor id="9" name="Jackson, Stephanie" initials="JS" lastIdx="1" clrIdx="8">
    <p:extLst>
      <p:ext uri="{19B8F6BF-5375-455C-9EA6-DF929625EA0E}">
        <p15:presenceInfo xmlns:p15="http://schemas.microsoft.com/office/powerpoint/2012/main" userId="S::sjackson@air.org::41507284-d238-4789-82df-dc9a05d8958c" providerId="AD"/>
      </p:ext>
    </p:extLst>
  </p:cmAuthor>
  <p:cmAuthor id="3" name="Reed, Linda" initials="RL" lastIdx="9" clrIdx="2">
    <p:extLst>
      <p:ext uri="{19B8F6BF-5375-455C-9EA6-DF929625EA0E}">
        <p15:presenceInfo xmlns:p15="http://schemas.microsoft.com/office/powerpoint/2012/main" userId="Reed, Linda" providerId="None"/>
      </p:ext>
    </p:extLst>
  </p:cmAuthor>
  <p:cmAuthor id="10" name="Zumeta Edmonds, Rebecca" initials="RZ" lastIdx="1" clrIdx="9">
    <p:extLst>
      <p:ext uri="{19B8F6BF-5375-455C-9EA6-DF929625EA0E}">
        <p15:presenceInfo xmlns:p15="http://schemas.microsoft.com/office/powerpoint/2012/main" userId="S::rzumetaedmonds@air.org::b2e63e99-418a-4446-86de-a1daf7a89e4a" providerId="AD"/>
      </p:ext>
    </p:extLst>
  </p:cmAuthor>
  <p:cmAuthor id="4" name="Note" initials="Note" lastIdx="3" clrIdx="3"/>
  <p:cmAuthor id="5" name="Peterson, Amy" initials="PA" lastIdx="3" clrIdx="4">
    <p:extLst>
      <p:ext uri="{19B8F6BF-5375-455C-9EA6-DF929625EA0E}">
        <p15:presenceInfo xmlns:p15="http://schemas.microsoft.com/office/powerpoint/2012/main" userId="S::ampeterson@air.org::8c14dd6b-6031-4383-8241-8af97fa7035b" providerId="AD"/>
      </p:ext>
    </p:extLst>
  </p:cmAuthor>
  <p:cmAuthor id="6" name="Merkle, Cat" initials="CM" lastIdx="128" clrIdx="5">
    <p:extLst>
      <p:ext uri="{19B8F6BF-5375-455C-9EA6-DF929625EA0E}">
        <p15:presenceInfo xmlns:p15="http://schemas.microsoft.com/office/powerpoint/2012/main" userId="S::cmerkle@air.org::a9581f9e-37bc-4cc6-a5d4-8f8234d675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2C2B6"/>
    <a:srgbClr val="A8452A"/>
    <a:srgbClr val="E9E9E9"/>
    <a:srgbClr val="447939"/>
    <a:srgbClr val="C25131"/>
    <a:srgbClr val="B4C3B2"/>
    <a:srgbClr val="FFFFFF"/>
    <a:srgbClr val="6D6E70"/>
    <a:srgbClr val="E6E6E6"/>
    <a:srgbClr val="1071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8B2F8B-0AE8-4036-822C-7E7124395F8D}" v="1" dt="2024-05-01T02:24:58.7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648"/>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https://msair.sharepoint.com/sites/NCII-3/Shared%20Documents/Product%20Development/Year%203/Academic%20PM/PM%20Charts/pm%20graph_case%20exampl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msair.sharepoint.com/sites/NCII-3/Shared%20Documents/Product%20Development/Year%203/Academic%20PM/PM%20Charts/pm%20graph_case%20exampl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msair.sharepoint.com/sites/NCII-3/Shared%20Documents/Product%20Development/Year%203/Academic%20PM/PM%20Charts/pm%20graph_case%20example.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113889303218959E-2"/>
          <c:y val="2.502844141069397E-2"/>
          <c:w val="0.86210146463496651"/>
          <c:h val="0.81752385047432208"/>
        </c:manualLayout>
      </c:layout>
      <c:scatterChart>
        <c:scatterStyle val="lineMarker"/>
        <c:varyColors val="0"/>
        <c:ser>
          <c:idx val="0"/>
          <c:order val="0"/>
          <c:spPr>
            <a:ln w="38100" cap="rnd">
              <a:solidFill>
                <a:schemeClr val="accent1"/>
              </a:solidFill>
              <a:round/>
            </a:ln>
            <a:effectLst/>
          </c:spPr>
          <c:marker>
            <c:symbol val="circle"/>
            <c:size val="5"/>
            <c:spPr>
              <a:solidFill>
                <a:schemeClr val="accent1"/>
              </a:solidFill>
              <a:ln w="9525">
                <a:solidFill>
                  <a:schemeClr val="accent1"/>
                </a:solidFill>
              </a:ln>
              <a:effectLst/>
            </c:spPr>
          </c:marker>
          <c:xVal>
            <c:numRef>
              <c:f>'[pm graph_case example.xlsx]Sheet1'!$A$2:$A$14</c:f>
              <c:numCache>
                <c:formatCode>d\-mmm</c:formatCode>
                <c:ptCount val="13"/>
                <c:pt idx="0">
                  <c:v>43504</c:v>
                </c:pt>
                <c:pt idx="1">
                  <c:v>43511</c:v>
                </c:pt>
                <c:pt idx="2">
                  <c:v>43518</c:v>
                </c:pt>
                <c:pt idx="3">
                  <c:v>43525</c:v>
                </c:pt>
                <c:pt idx="4">
                  <c:v>43532</c:v>
                </c:pt>
                <c:pt idx="5">
                  <c:v>43539</c:v>
                </c:pt>
                <c:pt idx="6">
                  <c:v>43546</c:v>
                </c:pt>
                <c:pt idx="7">
                  <c:v>43553</c:v>
                </c:pt>
                <c:pt idx="8">
                  <c:v>43560</c:v>
                </c:pt>
                <c:pt idx="9">
                  <c:v>43567</c:v>
                </c:pt>
                <c:pt idx="10">
                  <c:v>43574</c:v>
                </c:pt>
                <c:pt idx="11">
                  <c:v>43581</c:v>
                </c:pt>
                <c:pt idx="12">
                  <c:v>43588</c:v>
                </c:pt>
              </c:numCache>
            </c:numRef>
          </c:xVal>
          <c:yVal>
            <c:numRef>
              <c:f>'[pm graph_case example.xlsx]Sheet1'!$B$2:$B$14</c:f>
              <c:numCache>
                <c:formatCode>General</c:formatCode>
                <c:ptCount val="13"/>
                <c:pt idx="0">
                  <c:v>96</c:v>
                </c:pt>
                <c:pt idx="1">
                  <c:v>93</c:v>
                </c:pt>
                <c:pt idx="2">
                  <c:v>95</c:v>
                </c:pt>
                <c:pt idx="3">
                  <c:v>96</c:v>
                </c:pt>
                <c:pt idx="4">
                  <c:v>96</c:v>
                </c:pt>
                <c:pt idx="5">
                  <c:v>97</c:v>
                </c:pt>
                <c:pt idx="6">
                  <c:v>100</c:v>
                </c:pt>
                <c:pt idx="7">
                  <c:v>99</c:v>
                </c:pt>
                <c:pt idx="8">
                  <c:v>104</c:v>
                </c:pt>
                <c:pt idx="9">
                  <c:v>104</c:v>
                </c:pt>
                <c:pt idx="10">
                  <c:v>105</c:v>
                </c:pt>
                <c:pt idx="11">
                  <c:v>99</c:v>
                </c:pt>
                <c:pt idx="12">
                  <c:v>106</c:v>
                </c:pt>
              </c:numCache>
            </c:numRef>
          </c:yVal>
          <c:smooth val="0"/>
          <c:extLst>
            <c:ext xmlns:c16="http://schemas.microsoft.com/office/drawing/2014/chart" uri="{C3380CC4-5D6E-409C-BE32-E72D297353CC}">
              <c16:uniqueId val="{00000000-C9AD-4A68-9C6E-C1A717520597}"/>
            </c:ext>
          </c:extLst>
        </c:ser>
        <c:ser>
          <c:idx val="1"/>
          <c:order val="1"/>
          <c:tx>
            <c:v>Goal Line</c:v>
          </c:tx>
          <c:spPr>
            <a:ln w="38100" cap="rnd">
              <a:solidFill>
                <a:schemeClr val="accent2"/>
              </a:solidFill>
              <a:round/>
            </a:ln>
            <a:effectLst/>
          </c:spPr>
          <c:marker>
            <c:symbol val="diamond"/>
            <c:size val="8"/>
            <c:spPr>
              <a:solidFill>
                <a:schemeClr val="accent2"/>
              </a:solidFill>
              <a:ln w="9525">
                <a:solidFill>
                  <a:schemeClr val="accent2"/>
                </a:solidFill>
              </a:ln>
              <a:effectLst/>
            </c:spPr>
          </c:marker>
          <c:dPt>
            <c:idx val="0"/>
            <c:marker>
              <c:symbol val="diamond"/>
              <c:size val="8"/>
              <c:spPr>
                <a:solidFill>
                  <a:schemeClr val="accent2"/>
                </a:solidFill>
                <a:ln w="44450">
                  <a:solidFill>
                    <a:schemeClr val="accent2"/>
                  </a:solidFill>
                </a:ln>
                <a:effectLst/>
              </c:spPr>
            </c:marker>
            <c:bubble3D val="0"/>
            <c:extLst>
              <c:ext xmlns:c16="http://schemas.microsoft.com/office/drawing/2014/chart" uri="{C3380CC4-5D6E-409C-BE32-E72D297353CC}">
                <c16:uniqueId val="{00000001-C9AD-4A68-9C6E-C1A717520597}"/>
              </c:ext>
            </c:extLst>
          </c:dPt>
          <c:dPt>
            <c:idx val="1"/>
            <c:marker>
              <c:symbol val="diamond"/>
              <c:size val="8"/>
              <c:spPr>
                <a:solidFill>
                  <a:schemeClr val="accent2"/>
                </a:solidFill>
                <a:ln w="38100">
                  <a:solidFill>
                    <a:schemeClr val="accent2"/>
                  </a:solidFill>
                </a:ln>
                <a:effectLst/>
              </c:spPr>
            </c:marker>
            <c:bubble3D val="0"/>
            <c:extLst>
              <c:ext xmlns:c16="http://schemas.microsoft.com/office/drawing/2014/chart" uri="{C3380CC4-5D6E-409C-BE32-E72D297353CC}">
                <c16:uniqueId val="{00000002-C9AD-4A68-9C6E-C1A717520597}"/>
              </c:ext>
            </c:extLst>
          </c:dPt>
          <c:dLbls>
            <c:dLbl>
              <c:idx val="0"/>
              <c:delete val="1"/>
              <c:extLst>
                <c:ext xmlns:c15="http://schemas.microsoft.com/office/drawing/2012/chart" uri="{CE6537A1-D6FC-4f65-9D91-7224C49458BB}"/>
                <c:ext xmlns:c16="http://schemas.microsoft.com/office/drawing/2014/chart" uri="{C3380CC4-5D6E-409C-BE32-E72D297353CC}">
                  <c16:uniqueId val="{00000001-C9AD-4A68-9C6E-C1A717520597}"/>
                </c:ext>
              </c:extLst>
            </c:dLbl>
            <c:dLbl>
              <c:idx val="1"/>
              <c:delete val="1"/>
              <c:extLst>
                <c:ext xmlns:c15="http://schemas.microsoft.com/office/drawing/2012/chart" uri="{CE6537A1-D6FC-4f65-9D91-7224C49458BB}"/>
                <c:ext xmlns:c16="http://schemas.microsoft.com/office/drawing/2014/chart" uri="{C3380CC4-5D6E-409C-BE32-E72D297353CC}">
                  <c16:uniqueId val="{00000002-C9AD-4A68-9C6E-C1A717520597}"/>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xVal>
            <c:numRef>
              <c:f>'[pm graph_case example.xlsx]Sheet1'!$A$16:$A$17</c:f>
              <c:numCache>
                <c:formatCode>d\-mmm</c:formatCode>
                <c:ptCount val="2"/>
                <c:pt idx="0">
                  <c:v>43518</c:v>
                </c:pt>
                <c:pt idx="1">
                  <c:v>43600</c:v>
                </c:pt>
              </c:numCache>
            </c:numRef>
          </c:xVal>
          <c:yVal>
            <c:numRef>
              <c:f>'[pm graph_case example.xlsx]Sheet1'!$B$16:$B$17</c:f>
              <c:numCache>
                <c:formatCode>General</c:formatCode>
                <c:ptCount val="2"/>
                <c:pt idx="0">
                  <c:v>95</c:v>
                </c:pt>
                <c:pt idx="1">
                  <c:v>108</c:v>
                </c:pt>
              </c:numCache>
            </c:numRef>
          </c:yVal>
          <c:smooth val="0"/>
          <c:extLst>
            <c:ext xmlns:c16="http://schemas.microsoft.com/office/drawing/2014/chart" uri="{C3380CC4-5D6E-409C-BE32-E72D297353CC}">
              <c16:uniqueId val="{00000003-C9AD-4A68-9C6E-C1A717520597}"/>
            </c:ext>
          </c:extLst>
        </c:ser>
        <c:dLbls>
          <c:showLegendKey val="0"/>
          <c:showVal val="0"/>
          <c:showCatName val="0"/>
          <c:showSerName val="0"/>
          <c:showPercent val="0"/>
          <c:showBubbleSize val="0"/>
        </c:dLbls>
        <c:axId val="601317368"/>
        <c:axId val="601325896"/>
      </c:scatterChart>
      <c:valAx>
        <c:axId val="601317368"/>
        <c:scaling>
          <c:orientation val="minMax"/>
          <c:min val="43504"/>
        </c:scaling>
        <c:delete val="0"/>
        <c:axPos val="b"/>
        <c:numFmt formatCode="[$-409]d\-mmm;@" sourceLinked="0"/>
        <c:majorTickMark val="out"/>
        <c:minorTickMark val="none"/>
        <c:tickLblPos val="nextTo"/>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1325896"/>
        <c:crosses val="autoZero"/>
        <c:crossBetween val="midCat"/>
        <c:majorUnit val="7"/>
      </c:valAx>
      <c:valAx>
        <c:axId val="601325896"/>
        <c:scaling>
          <c:orientation val="minMax"/>
          <c:max val="110"/>
          <c:min val="90"/>
        </c:scaling>
        <c:delete val="0"/>
        <c:axPos val="l"/>
        <c:title>
          <c:tx>
            <c:rich>
              <a:bodyPr rot="-5400000" spcFirstLastPara="1" vertOverflow="ellipsis" vert="horz" wrap="square" anchor="t" anchorCtr="0"/>
              <a:lstStyle/>
              <a:p>
                <a:pPr>
                  <a:defRPr sz="1000" b="0" i="0" u="none" strike="noStrike" kern="1200" baseline="0">
                    <a:solidFill>
                      <a:schemeClr val="tx1">
                        <a:lumMod val="65000"/>
                        <a:lumOff val="35000"/>
                      </a:schemeClr>
                    </a:solidFill>
                    <a:latin typeface="+mn-lt"/>
                    <a:ea typeface="+mn-ea"/>
                    <a:cs typeface="+mn-cs"/>
                  </a:defRPr>
                </a:pPr>
                <a:r>
                  <a:rPr lang="en-US"/>
                  <a:t>Words</a:t>
                </a:r>
                <a:r>
                  <a:rPr lang="en-US" baseline="0"/>
                  <a:t> Read Correctly Per Minute</a:t>
                </a:r>
                <a:endParaRPr lang="en-US"/>
              </a:p>
            </c:rich>
          </c:tx>
          <c:overlay val="0"/>
          <c:spPr>
            <a:noFill/>
            <a:ln>
              <a:noFill/>
            </a:ln>
            <a:effectLst/>
          </c:spPr>
          <c:txPr>
            <a:bodyPr rot="-5400000" spcFirstLastPara="1" vertOverflow="ellipsis" vert="horz" wrap="square" anchor="t" anchorCtr="0"/>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53975" cap="flat" cmpd="sng" algn="ctr">
            <a:solidFill>
              <a:schemeClr val="tx1">
                <a:lumMod val="25000"/>
                <a:lumOff val="7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601317368"/>
        <c:crosses val="autoZero"/>
        <c:crossBetween val="midCat"/>
      </c:valAx>
      <c:spPr>
        <a:noFill/>
        <a:ln w="60325">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113889303218959E-2"/>
          <c:y val="2.502844141069397E-2"/>
          <c:w val="0.86210146463496651"/>
          <c:h val="0.81752385047432208"/>
        </c:manualLayout>
      </c:layout>
      <c:scatterChart>
        <c:scatterStyle val="lineMarker"/>
        <c:varyColors val="0"/>
        <c:ser>
          <c:idx val="0"/>
          <c:order val="0"/>
          <c:spPr>
            <a:ln w="38100" cap="rnd">
              <a:solidFill>
                <a:schemeClr val="accent1"/>
              </a:solidFill>
              <a:round/>
            </a:ln>
            <a:effectLst/>
          </c:spPr>
          <c:marker>
            <c:symbol val="circle"/>
            <c:size val="5"/>
            <c:spPr>
              <a:solidFill>
                <a:schemeClr val="accent1"/>
              </a:solidFill>
              <a:ln w="9525">
                <a:solidFill>
                  <a:schemeClr val="accent1"/>
                </a:solidFill>
              </a:ln>
              <a:effectLst/>
            </c:spPr>
          </c:marker>
          <c:xVal>
            <c:numRef>
              <c:f>'[pm graph_case example.xlsx]Sheet1'!$A$2:$A$14</c:f>
              <c:numCache>
                <c:formatCode>d\-mmm</c:formatCode>
                <c:ptCount val="13"/>
                <c:pt idx="0">
                  <c:v>43504</c:v>
                </c:pt>
                <c:pt idx="1">
                  <c:v>43511</c:v>
                </c:pt>
                <c:pt idx="2">
                  <c:v>43518</c:v>
                </c:pt>
                <c:pt idx="3">
                  <c:v>43525</c:v>
                </c:pt>
                <c:pt idx="4">
                  <c:v>43532</c:v>
                </c:pt>
                <c:pt idx="5">
                  <c:v>43539</c:v>
                </c:pt>
                <c:pt idx="6">
                  <c:v>43546</c:v>
                </c:pt>
                <c:pt idx="7">
                  <c:v>43553</c:v>
                </c:pt>
                <c:pt idx="8">
                  <c:v>43560</c:v>
                </c:pt>
                <c:pt idx="9">
                  <c:v>43567</c:v>
                </c:pt>
                <c:pt idx="10">
                  <c:v>43574</c:v>
                </c:pt>
                <c:pt idx="11">
                  <c:v>43581</c:v>
                </c:pt>
                <c:pt idx="12">
                  <c:v>43588</c:v>
                </c:pt>
              </c:numCache>
            </c:numRef>
          </c:xVal>
          <c:yVal>
            <c:numRef>
              <c:f>'[pm graph_case example.xlsx]Sheet1'!$B$2:$B$14</c:f>
              <c:numCache>
                <c:formatCode>General</c:formatCode>
                <c:ptCount val="13"/>
                <c:pt idx="0">
                  <c:v>96</c:v>
                </c:pt>
                <c:pt idx="1">
                  <c:v>93</c:v>
                </c:pt>
                <c:pt idx="2">
                  <c:v>95</c:v>
                </c:pt>
                <c:pt idx="3">
                  <c:v>96</c:v>
                </c:pt>
                <c:pt idx="4">
                  <c:v>96</c:v>
                </c:pt>
                <c:pt idx="5">
                  <c:v>97</c:v>
                </c:pt>
                <c:pt idx="6">
                  <c:v>100</c:v>
                </c:pt>
                <c:pt idx="7">
                  <c:v>99</c:v>
                </c:pt>
                <c:pt idx="8">
                  <c:v>104</c:v>
                </c:pt>
                <c:pt idx="9">
                  <c:v>104</c:v>
                </c:pt>
                <c:pt idx="10">
                  <c:v>105</c:v>
                </c:pt>
                <c:pt idx="11">
                  <c:v>99</c:v>
                </c:pt>
                <c:pt idx="12">
                  <c:v>106</c:v>
                </c:pt>
              </c:numCache>
            </c:numRef>
          </c:yVal>
          <c:smooth val="0"/>
          <c:extLst>
            <c:ext xmlns:c16="http://schemas.microsoft.com/office/drawing/2014/chart" uri="{C3380CC4-5D6E-409C-BE32-E72D297353CC}">
              <c16:uniqueId val="{00000000-A03F-4885-9D82-B3BBC7B6AB03}"/>
            </c:ext>
          </c:extLst>
        </c:ser>
        <c:ser>
          <c:idx val="1"/>
          <c:order val="1"/>
          <c:tx>
            <c:v>Goal Line</c:v>
          </c:tx>
          <c:spPr>
            <a:ln w="38100" cap="rnd">
              <a:solidFill>
                <a:schemeClr val="accent2"/>
              </a:solidFill>
              <a:round/>
            </a:ln>
            <a:effectLst/>
          </c:spPr>
          <c:marker>
            <c:symbol val="diamond"/>
            <c:size val="8"/>
            <c:spPr>
              <a:solidFill>
                <a:schemeClr val="accent2"/>
              </a:solidFill>
              <a:ln w="9525">
                <a:solidFill>
                  <a:schemeClr val="accent2"/>
                </a:solidFill>
              </a:ln>
              <a:effectLst/>
            </c:spPr>
          </c:marker>
          <c:dPt>
            <c:idx val="0"/>
            <c:marker>
              <c:symbol val="diamond"/>
              <c:size val="8"/>
              <c:spPr>
                <a:solidFill>
                  <a:schemeClr val="accent2"/>
                </a:solidFill>
                <a:ln w="44450">
                  <a:solidFill>
                    <a:schemeClr val="accent2"/>
                  </a:solidFill>
                </a:ln>
                <a:effectLst/>
              </c:spPr>
            </c:marker>
            <c:bubble3D val="0"/>
            <c:extLst>
              <c:ext xmlns:c16="http://schemas.microsoft.com/office/drawing/2014/chart" uri="{C3380CC4-5D6E-409C-BE32-E72D297353CC}">
                <c16:uniqueId val="{00000001-A03F-4885-9D82-B3BBC7B6AB03}"/>
              </c:ext>
            </c:extLst>
          </c:dPt>
          <c:dPt>
            <c:idx val="1"/>
            <c:marker>
              <c:symbol val="diamond"/>
              <c:size val="8"/>
              <c:spPr>
                <a:solidFill>
                  <a:schemeClr val="accent2"/>
                </a:solidFill>
                <a:ln w="38100">
                  <a:solidFill>
                    <a:schemeClr val="accent2"/>
                  </a:solidFill>
                </a:ln>
                <a:effectLst/>
              </c:spPr>
            </c:marker>
            <c:bubble3D val="0"/>
            <c:extLst>
              <c:ext xmlns:c16="http://schemas.microsoft.com/office/drawing/2014/chart" uri="{C3380CC4-5D6E-409C-BE32-E72D297353CC}">
                <c16:uniqueId val="{00000002-A03F-4885-9D82-B3BBC7B6AB03}"/>
              </c:ext>
            </c:extLst>
          </c:dPt>
          <c:dLbls>
            <c:dLbl>
              <c:idx val="0"/>
              <c:delete val="1"/>
              <c:extLst>
                <c:ext xmlns:c15="http://schemas.microsoft.com/office/drawing/2012/chart" uri="{CE6537A1-D6FC-4f65-9D91-7224C49458BB}"/>
                <c:ext xmlns:c16="http://schemas.microsoft.com/office/drawing/2014/chart" uri="{C3380CC4-5D6E-409C-BE32-E72D297353CC}">
                  <c16:uniqueId val="{00000001-A03F-4885-9D82-B3BBC7B6AB03}"/>
                </c:ext>
              </c:extLst>
            </c:dLbl>
            <c:dLbl>
              <c:idx val="1"/>
              <c:delete val="1"/>
              <c:extLst>
                <c:ext xmlns:c15="http://schemas.microsoft.com/office/drawing/2012/chart" uri="{CE6537A1-D6FC-4f65-9D91-7224C49458BB}"/>
                <c:ext xmlns:c16="http://schemas.microsoft.com/office/drawing/2014/chart" uri="{C3380CC4-5D6E-409C-BE32-E72D297353CC}">
                  <c16:uniqueId val="{00000002-A03F-4885-9D82-B3BBC7B6AB03}"/>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xVal>
            <c:numRef>
              <c:f>'[pm graph_case example.xlsx]Sheet1'!$A$16:$A$17</c:f>
              <c:numCache>
                <c:formatCode>d\-mmm</c:formatCode>
                <c:ptCount val="2"/>
                <c:pt idx="0">
                  <c:v>43518</c:v>
                </c:pt>
                <c:pt idx="1">
                  <c:v>43600</c:v>
                </c:pt>
              </c:numCache>
            </c:numRef>
          </c:xVal>
          <c:yVal>
            <c:numRef>
              <c:f>'[pm graph_case example.xlsx]Sheet1'!$B$16:$B$17</c:f>
              <c:numCache>
                <c:formatCode>General</c:formatCode>
                <c:ptCount val="2"/>
                <c:pt idx="0">
                  <c:v>95</c:v>
                </c:pt>
                <c:pt idx="1">
                  <c:v>108</c:v>
                </c:pt>
              </c:numCache>
            </c:numRef>
          </c:yVal>
          <c:smooth val="0"/>
          <c:extLst>
            <c:ext xmlns:c16="http://schemas.microsoft.com/office/drawing/2014/chart" uri="{C3380CC4-5D6E-409C-BE32-E72D297353CC}">
              <c16:uniqueId val="{00000003-A03F-4885-9D82-B3BBC7B6AB03}"/>
            </c:ext>
          </c:extLst>
        </c:ser>
        <c:dLbls>
          <c:showLegendKey val="0"/>
          <c:showVal val="0"/>
          <c:showCatName val="0"/>
          <c:showSerName val="0"/>
          <c:showPercent val="0"/>
          <c:showBubbleSize val="0"/>
        </c:dLbls>
        <c:axId val="601317368"/>
        <c:axId val="601325896"/>
      </c:scatterChart>
      <c:valAx>
        <c:axId val="601317368"/>
        <c:scaling>
          <c:orientation val="minMax"/>
          <c:min val="43504"/>
        </c:scaling>
        <c:delete val="0"/>
        <c:axPos val="b"/>
        <c:numFmt formatCode="[$-409]d\-mmm;@" sourceLinked="0"/>
        <c:majorTickMark val="out"/>
        <c:minorTickMark val="none"/>
        <c:tickLblPos val="nextTo"/>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1325896"/>
        <c:crosses val="autoZero"/>
        <c:crossBetween val="midCat"/>
        <c:majorUnit val="7"/>
      </c:valAx>
      <c:valAx>
        <c:axId val="601325896"/>
        <c:scaling>
          <c:orientation val="minMax"/>
          <c:max val="110"/>
          <c:min val="90"/>
        </c:scaling>
        <c:delete val="0"/>
        <c:axPos val="l"/>
        <c:title>
          <c:tx>
            <c:rich>
              <a:bodyPr rot="-5400000" spcFirstLastPara="1" vertOverflow="ellipsis" vert="horz" wrap="square" anchor="t" anchorCtr="0"/>
              <a:lstStyle/>
              <a:p>
                <a:pPr>
                  <a:defRPr sz="1000" b="0" i="0" u="none" strike="noStrike" kern="1200" baseline="0">
                    <a:solidFill>
                      <a:schemeClr val="tx1">
                        <a:lumMod val="65000"/>
                        <a:lumOff val="35000"/>
                      </a:schemeClr>
                    </a:solidFill>
                    <a:latin typeface="+mn-lt"/>
                    <a:ea typeface="+mn-ea"/>
                    <a:cs typeface="+mn-cs"/>
                  </a:defRPr>
                </a:pPr>
                <a:r>
                  <a:rPr lang="en-US"/>
                  <a:t>Words</a:t>
                </a:r>
                <a:r>
                  <a:rPr lang="en-US" baseline="0"/>
                  <a:t> Read Correctly Per Minute</a:t>
                </a:r>
                <a:endParaRPr lang="en-US"/>
              </a:p>
            </c:rich>
          </c:tx>
          <c:overlay val="0"/>
          <c:spPr>
            <a:noFill/>
            <a:ln>
              <a:noFill/>
            </a:ln>
            <a:effectLst/>
          </c:spPr>
          <c:txPr>
            <a:bodyPr rot="-5400000" spcFirstLastPara="1" vertOverflow="ellipsis" vert="horz" wrap="square" anchor="t" anchorCtr="0"/>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5397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1317368"/>
        <c:crosses val="autoZero"/>
        <c:crossBetween val="midCat"/>
      </c:valAx>
      <c:spPr>
        <a:noFill/>
        <a:ln w="60325">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113889303218959E-2"/>
          <c:y val="2.502844141069397E-2"/>
          <c:w val="0.86210146463496651"/>
          <c:h val="0.81752385047432208"/>
        </c:manualLayout>
      </c:layout>
      <c:scatterChart>
        <c:scatterStyle val="lineMarker"/>
        <c:varyColors val="0"/>
        <c:ser>
          <c:idx val="0"/>
          <c:order val="0"/>
          <c:spPr>
            <a:ln w="38100" cap="sq">
              <a:solidFill>
                <a:schemeClr val="accent1"/>
              </a:solidFill>
              <a:round/>
            </a:ln>
            <a:effectLst/>
          </c:spPr>
          <c:marker>
            <c:symbol val="circle"/>
            <c:size val="5"/>
            <c:spPr>
              <a:solidFill>
                <a:schemeClr val="accent1"/>
              </a:solidFill>
              <a:ln w="38100">
                <a:solidFill>
                  <a:schemeClr val="accent1"/>
                </a:solidFill>
              </a:ln>
              <a:effectLst/>
            </c:spPr>
          </c:marker>
          <c:xVal>
            <c:numRef>
              <c:f>'[pm graph_case example.xlsx]Sheet1'!$A$2:$A$14</c:f>
              <c:numCache>
                <c:formatCode>d\-mmm</c:formatCode>
                <c:ptCount val="13"/>
                <c:pt idx="0">
                  <c:v>43504</c:v>
                </c:pt>
                <c:pt idx="1">
                  <c:v>43511</c:v>
                </c:pt>
                <c:pt idx="2">
                  <c:v>43518</c:v>
                </c:pt>
                <c:pt idx="3">
                  <c:v>43525</c:v>
                </c:pt>
                <c:pt idx="4">
                  <c:v>43532</c:v>
                </c:pt>
                <c:pt idx="5">
                  <c:v>43539</c:v>
                </c:pt>
                <c:pt idx="6">
                  <c:v>43546</c:v>
                </c:pt>
                <c:pt idx="7">
                  <c:v>43553</c:v>
                </c:pt>
                <c:pt idx="8">
                  <c:v>43560</c:v>
                </c:pt>
                <c:pt idx="9">
                  <c:v>43567</c:v>
                </c:pt>
                <c:pt idx="10">
                  <c:v>43574</c:v>
                </c:pt>
                <c:pt idx="11">
                  <c:v>43581</c:v>
                </c:pt>
                <c:pt idx="12">
                  <c:v>43588</c:v>
                </c:pt>
              </c:numCache>
            </c:numRef>
          </c:xVal>
          <c:yVal>
            <c:numRef>
              <c:f>'[pm graph_case example.xlsx]Sheet1'!$B$2:$B$14</c:f>
              <c:numCache>
                <c:formatCode>General</c:formatCode>
                <c:ptCount val="13"/>
                <c:pt idx="0">
                  <c:v>96</c:v>
                </c:pt>
                <c:pt idx="1">
                  <c:v>93</c:v>
                </c:pt>
                <c:pt idx="2">
                  <c:v>95</c:v>
                </c:pt>
                <c:pt idx="3">
                  <c:v>96</c:v>
                </c:pt>
                <c:pt idx="4">
                  <c:v>96</c:v>
                </c:pt>
                <c:pt idx="5">
                  <c:v>97</c:v>
                </c:pt>
                <c:pt idx="6">
                  <c:v>100</c:v>
                </c:pt>
                <c:pt idx="7">
                  <c:v>99</c:v>
                </c:pt>
                <c:pt idx="8">
                  <c:v>104</c:v>
                </c:pt>
                <c:pt idx="9">
                  <c:v>104</c:v>
                </c:pt>
                <c:pt idx="10">
                  <c:v>105</c:v>
                </c:pt>
                <c:pt idx="11">
                  <c:v>99</c:v>
                </c:pt>
                <c:pt idx="12">
                  <c:v>106</c:v>
                </c:pt>
              </c:numCache>
            </c:numRef>
          </c:yVal>
          <c:smooth val="0"/>
          <c:extLst>
            <c:ext xmlns:c16="http://schemas.microsoft.com/office/drawing/2014/chart" uri="{C3380CC4-5D6E-409C-BE32-E72D297353CC}">
              <c16:uniqueId val="{00000000-5300-4EC3-A14A-3F648AA3B80D}"/>
            </c:ext>
          </c:extLst>
        </c:ser>
        <c:ser>
          <c:idx val="1"/>
          <c:order val="1"/>
          <c:tx>
            <c:v>Goal Line</c:v>
          </c:tx>
          <c:spPr>
            <a:ln w="38100" cap="rnd">
              <a:solidFill>
                <a:schemeClr val="accent2"/>
              </a:solidFill>
              <a:round/>
            </a:ln>
            <a:effectLst/>
          </c:spPr>
          <c:marker>
            <c:symbol val="diamond"/>
            <c:size val="8"/>
            <c:spPr>
              <a:solidFill>
                <a:schemeClr val="accent2"/>
              </a:solidFill>
              <a:ln w="9525">
                <a:solidFill>
                  <a:schemeClr val="accent2"/>
                </a:solidFill>
              </a:ln>
              <a:effectLst/>
            </c:spPr>
          </c:marker>
          <c:dPt>
            <c:idx val="0"/>
            <c:marker>
              <c:symbol val="diamond"/>
              <c:size val="8"/>
              <c:spPr>
                <a:solidFill>
                  <a:schemeClr val="accent2"/>
                </a:solidFill>
                <a:ln w="44450">
                  <a:solidFill>
                    <a:schemeClr val="accent2"/>
                  </a:solidFill>
                </a:ln>
                <a:effectLst/>
              </c:spPr>
            </c:marker>
            <c:bubble3D val="0"/>
            <c:extLst>
              <c:ext xmlns:c16="http://schemas.microsoft.com/office/drawing/2014/chart" uri="{C3380CC4-5D6E-409C-BE32-E72D297353CC}">
                <c16:uniqueId val="{00000001-5300-4EC3-A14A-3F648AA3B80D}"/>
              </c:ext>
            </c:extLst>
          </c:dPt>
          <c:dPt>
            <c:idx val="1"/>
            <c:marker>
              <c:symbol val="diamond"/>
              <c:size val="8"/>
              <c:spPr>
                <a:solidFill>
                  <a:schemeClr val="accent2"/>
                </a:solidFill>
                <a:ln w="38100">
                  <a:solidFill>
                    <a:schemeClr val="accent2"/>
                  </a:solidFill>
                </a:ln>
                <a:effectLst/>
              </c:spPr>
            </c:marker>
            <c:bubble3D val="0"/>
            <c:extLst>
              <c:ext xmlns:c16="http://schemas.microsoft.com/office/drawing/2014/chart" uri="{C3380CC4-5D6E-409C-BE32-E72D297353CC}">
                <c16:uniqueId val="{00000002-5300-4EC3-A14A-3F648AA3B80D}"/>
              </c:ext>
            </c:extLst>
          </c:dPt>
          <c:dLbls>
            <c:dLbl>
              <c:idx val="0"/>
              <c:delete val="1"/>
              <c:extLst>
                <c:ext xmlns:c15="http://schemas.microsoft.com/office/drawing/2012/chart" uri="{CE6537A1-D6FC-4f65-9D91-7224C49458BB}"/>
                <c:ext xmlns:c16="http://schemas.microsoft.com/office/drawing/2014/chart" uri="{C3380CC4-5D6E-409C-BE32-E72D297353CC}">
                  <c16:uniqueId val="{00000001-5300-4EC3-A14A-3F648AA3B80D}"/>
                </c:ext>
              </c:extLst>
            </c:dLbl>
            <c:dLbl>
              <c:idx val="1"/>
              <c:delete val="1"/>
              <c:extLst>
                <c:ext xmlns:c15="http://schemas.microsoft.com/office/drawing/2012/chart" uri="{CE6537A1-D6FC-4f65-9D91-7224C49458BB}"/>
                <c:ext xmlns:c16="http://schemas.microsoft.com/office/drawing/2014/chart" uri="{C3380CC4-5D6E-409C-BE32-E72D297353CC}">
                  <c16:uniqueId val="{00000002-5300-4EC3-A14A-3F648AA3B80D}"/>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xVal>
            <c:numRef>
              <c:f>'[pm graph_case example.xlsx]Sheet1'!$A$16:$A$17</c:f>
              <c:numCache>
                <c:formatCode>d\-mmm</c:formatCode>
                <c:ptCount val="2"/>
                <c:pt idx="0">
                  <c:v>43518</c:v>
                </c:pt>
                <c:pt idx="1">
                  <c:v>43600</c:v>
                </c:pt>
              </c:numCache>
            </c:numRef>
          </c:xVal>
          <c:yVal>
            <c:numRef>
              <c:f>'[pm graph_case example.xlsx]Sheet1'!$B$16:$B$17</c:f>
              <c:numCache>
                <c:formatCode>General</c:formatCode>
                <c:ptCount val="2"/>
                <c:pt idx="0">
                  <c:v>95</c:v>
                </c:pt>
                <c:pt idx="1">
                  <c:v>108</c:v>
                </c:pt>
              </c:numCache>
            </c:numRef>
          </c:yVal>
          <c:smooth val="0"/>
          <c:extLst>
            <c:ext xmlns:c16="http://schemas.microsoft.com/office/drawing/2014/chart" uri="{C3380CC4-5D6E-409C-BE32-E72D297353CC}">
              <c16:uniqueId val="{00000003-5300-4EC3-A14A-3F648AA3B80D}"/>
            </c:ext>
          </c:extLst>
        </c:ser>
        <c:dLbls>
          <c:showLegendKey val="0"/>
          <c:showVal val="0"/>
          <c:showCatName val="0"/>
          <c:showSerName val="0"/>
          <c:showPercent val="0"/>
          <c:showBubbleSize val="0"/>
        </c:dLbls>
        <c:axId val="601317368"/>
        <c:axId val="601325896"/>
      </c:scatterChart>
      <c:valAx>
        <c:axId val="601317368"/>
        <c:scaling>
          <c:orientation val="minMax"/>
          <c:min val="43504"/>
        </c:scaling>
        <c:delete val="0"/>
        <c:axPos val="b"/>
        <c:numFmt formatCode="[$-409]d\-mmm;@" sourceLinked="0"/>
        <c:majorTickMark val="out"/>
        <c:minorTickMark val="none"/>
        <c:tickLblPos val="nextTo"/>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1325896"/>
        <c:crosses val="autoZero"/>
        <c:crossBetween val="midCat"/>
        <c:majorUnit val="7"/>
      </c:valAx>
      <c:valAx>
        <c:axId val="601325896"/>
        <c:scaling>
          <c:orientation val="minMax"/>
          <c:max val="110"/>
          <c:min val="90"/>
        </c:scaling>
        <c:delete val="0"/>
        <c:axPos val="l"/>
        <c:title>
          <c:tx>
            <c:rich>
              <a:bodyPr rot="-5400000" spcFirstLastPara="1" vertOverflow="ellipsis" vert="horz" wrap="square" anchor="t" anchorCtr="0"/>
              <a:lstStyle/>
              <a:p>
                <a:pPr>
                  <a:defRPr sz="1000" b="0" i="0" u="none" strike="noStrike" kern="1200" baseline="0">
                    <a:solidFill>
                      <a:schemeClr val="tx1">
                        <a:lumMod val="65000"/>
                        <a:lumOff val="35000"/>
                      </a:schemeClr>
                    </a:solidFill>
                    <a:latin typeface="+mn-lt"/>
                    <a:ea typeface="+mn-ea"/>
                    <a:cs typeface="+mn-cs"/>
                  </a:defRPr>
                </a:pPr>
                <a:r>
                  <a:rPr lang="en-US"/>
                  <a:t>Words</a:t>
                </a:r>
                <a:r>
                  <a:rPr lang="en-US" baseline="0"/>
                  <a:t> Read Correctly Per Minute</a:t>
                </a:r>
                <a:endParaRPr lang="en-US"/>
              </a:p>
            </c:rich>
          </c:tx>
          <c:overlay val="0"/>
          <c:spPr>
            <a:noFill/>
            <a:ln>
              <a:noFill/>
            </a:ln>
            <a:effectLst/>
          </c:spPr>
          <c:txPr>
            <a:bodyPr rot="-5400000" spcFirstLastPara="1" vertOverflow="ellipsis" vert="horz" wrap="square" anchor="t" anchorCtr="0"/>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5397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1317368"/>
        <c:crosses val="autoZero"/>
        <c:crossBetween val="midCat"/>
      </c:valAx>
      <c:spPr>
        <a:noFill/>
        <a:ln w="60325">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22.jpeg"/></Relationships>
</file>

<file path=ppt/diagrams/_rels/data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 Id="rId4" Type="http://schemas.openxmlformats.org/officeDocument/2006/relationships/image" Target="../media/image46.jpeg"/></Relationships>
</file>

<file path=ppt/diagrams/_rels/data3.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ata5.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sv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svg"/><Relationship Id="rId4" Type="http://schemas.openxmlformats.org/officeDocument/2006/relationships/image" Target="../media/image80.svg"/><Relationship Id="rId9" Type="http://schemas.openxmlformats.org/officeDocument/2006/relationships/image" Target="../media/image85.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2.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 Id="rId4" Type="http://schemas.openxmlformats.org/officeDocument/2006/relationships/image" Target="../media/image46.jpeg"/></Relationships>
</file>

<file path=ppt/diagrams/_rels/drawing3.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rawing5.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sv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svg"/><Relationship Id="rId4" Type="http://schemas.openxmlformats.org/officeDocument/2006/relationships/image" Target="../media/image80.svg"/><Relationship Id="rId9" Type="http://schemas.openxmlformats.org/officeDocument/2006/relationships/image" Target="../media/image85.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298023-AD1C-4846-8452-2BD6E1D00540}" type="doc">
      <dgm:prSet loTypeId="urn:microsoft.com/office/officeart/2005/8/layout/vList4" loCatId="picture" qsTypeId="urn:microsoft.com/office/officeart/2005/8/quickstyle/simple1" qsCatId="simple" csTypeId="urn:microsoft.com/office/officeart/2005/8/colors/colorful2" csCatId="colorful" phldr="1"/>
      <dgm:spPr/>
      <dgm:t>
        <a:bodyPr/>
        <a:lstStyle/>
        <a:p>
          <a:endParaRPr lang="en-US"/>
        </a:p>
      </dgm:t>
    </dgm:pt>
    <dgm:pt modelId="{DD869D99-4A5B-4733-9943-0E393A6455EB}">
      <dgm:prSet phldrT="[Text]"/>
      <dgm:spPr/>
      <dgm:t>
        <a:bodyPr/>
        <a:lstStyle/>
        <a:p>
          <a:r>
            <a:rPr lang="en-US"/>
            <a:t>Progress monitoring data allow us to…</a:t>
          </a:r>
        </a:p>
      </dgm:t>
    </dgm:pt>
    <dgm:pt modelId="{5D4358DE-7A57-4ABB-B838-9155E6A04516}" type="parTrans" cxnId="{A1F53076-350E-4B10-867D-5695C1E437B4}">
      <dgm:prSet/>
      <dgm:spPr/>
      <dgm:t>
        <a:bodyPr/>
        <a:lstStyle/>
        <a:p>
          <a:endParaRPr lang="en-US"/>
        </a:p>
      </dgm:t>
    </dgm:pt>
    <dgm:pt modelId="{6D671923-EB46-4F22-8FED-24BB6BD50352}" type="sibTrans" cxnId="{A1F53076-350E-4B10-867D-5695C1E437B4}">
      <dgm:prSet/>
      <dgm:spPr/>
      <dgm:t>
        <a:bodyPr/>
        <a:lstStyle/>
        <a:p>
          <a:endParaRPr lang="en-US"/>
        </a:p>
      </dgm:t>
    </dgm:pt>
    <dgm:pt modelId="{7AA2AD10-96C7-423B-A749-AAF9A363D0AC}">
      <dgm:prSet phldrT="[Text]"/>
      <dgm:spPr/>
      <dgm:t>
        <a:bodyPr/>
        <a:lstStyle/>
        <a:p>
          <a:r>
            <a:rPr lang="en-US"/>
            <a:t>Compare the efficacy of different forms of instruction</a:t>
          </a:r>
        </a:p>
      </dgm:t>
    </dgm:pt>
    <dgm:pt modelId="{92F06C9A-0FD3-4E59-88B9-2FAFF21F9FC0}" type="parTrans" cxnId="{A56CAF5B-A41F-420C-8219-98EA26A8EE9B}">
      <dgm:prSet/>
      <dgm:spPr/>
      <dgm:t>
        <a:bodyPr/>
        <a:lstStyle/>
        <a:p>
          <a:endParaRPr lang="en-US"/>
        </a:p>
      </dgm:t>
    </dgm:pt>
    <dgm:pt modelId="{EE8AB4B3-94E2-48C6-9F33-EAC4828DFD0E}" type="sibTrans" cxnId="{A56CAF5B-A41F-420C-8219-98EA26A8EE9B}">
      <dgm:prSet/>
      <dgm:spPr/>
      <dgm:t>
        <a:bodyPr/>
        <a:lstStyle/>
        <a:p>
          <a:endParaRPr lang="en-US"/>
        </a:p>
      </dgm:t>
    </dgm:pt>
    <dgm:pt modelId="{C5BB3E48-AEF6-4210-BBCD-650694A2B6FB}">
      <dgm:prSet phldrT="[Text]"/>
      <dgm:spPr/>
      <dgm:t>
        <a:bodyPr/>
        <a:lstStyle/>
        <a:p>
          <a:r>
            <a:rPr lang="en-US"/>
            <a:t>Identify students who are not demonstrating adequate progress</a:t>
          </a:r>
        </a:p>
      </dgm:t>
    </dgm:pt>
    <dgm:pt modelId="{2FC2F6CC-7A4D-408A-B333-28FDA8497A0F}" type="parTrans" cxnId="{5F4B9805-FFE4-4DDC-9536-5EA41BD5BD49}">
      <dgm:prSet/>
      <dgm:spPr/>
      <dgm:t>
        <a:bodyPr/>
        <a:lstStyle/>
        <a:p>
          <a:endParaRPr lang="en-US"/>
        </a:p>
      </dgm:t>
    </dgm:pt>
    <dgm:pt modelId="{1CA3348B-25DC-4912-BA77-A63B86C1C557}" type="sibTrans" cxnId="{5F4B9805-FFE4-4DDC-9536-5EA41BD5BD49}">
      <dgm:prSet/>
      <dgm:spPr/>
      <dgm:t>
        <a:bodyPr/>
        <a:lstStyle/>
        <a:p>
          <a:endParaRPr lang="en-US"/>
        </a:p>
      </dgm:t>
    </dgm:pt>
    <dgm:pt modelId="{6C098F5B-B997-4650-8E7C-1DFA0EAB8AC1}">
      <dgm:prSet phldrT="[Text]"/>
      <dgm:spPr/>
      <dgm:t>
        <a:bodyPr/>
        <a:lstStyle/>
        <a:p>
          <a:r>
            <a:rPr lang="en-US"/>
            <a:t>Support communication with parents and students</a:t>
          </a:r>
        </a:p>
      </dgm:t>
    </dgm:pt>
    <dgm:pt modelId="{8D1E80EB-6346-4D1A-B1E7-B21128F976D8}" type="parTrans" cxnId="{377A0059-CF48-41C8-BCF2-53FF08DAED99}">
      <dgm:prSet/>
      <dgm:spPr/>
      <dgm:t>
        <a:bodyPr/>
        <a:lstStyle/>
        <a:p>
          <a:endParaRPr lang="en-US"/>
        </a:p>
      </dgm:t>
    </dgm:pt>
    <dgm:pt modelId="{0037D1B4-3EDF-4509-8405-F1EA05F0647A}" type="sibTrans" cxnId="{377A0059-CF48-41C8-BCF2-53FF08DAED99}">
      <dgm:prSet/>
      <dgm:spPr/>
      <dgm:t>
        <a:bodyPr/>
        <a:lstStyle/>
        <a:p>
          <a:endParaRPr lang="en-US"/>
        </a:p>
      </dgm:t>
    </dgm:pt>
    <dgm:pt modelId="{065A93ED-1591-4889-BF9B-7E08FB67FE3D}">
      <dgm:prSet phldrT="[Text]"/>
      <dgm:spPr/>
      <dgm:t>
        <a:bodyPr/>
        <a:lstStyle/>
        <a:p>
          <a:r>
            <a:rPr lang="en-US"/>
            <a:t>Determine when an instructional change is needed</a:t>
          </a:r>
        </a:p>
      </dgm:t>
    </dgm:pt>
    <dgm:pt modelId="{C1927DFE-B2A2-46FE-92B6-610A990FDB9E}" type="parTrans" cxnId="{580D518E-1BDC-430A-99CE-2903587D75B1}">
      <dgm:prSet/>
      <dgm:spPr/>
      <dgm:t>
        <a:bodyPr/>
        <a:lstStyle/>
        <a:p>
          <a:endParaRPr lang="en-US"/>
        </a:p>
      </dgm:t>
    </dgm:pt>
    <dgm:pt modelId="{0712F998-F97F-4376-AD63-93A0950DB88F}" type="sibTrans" cxnId="{580D518E-1BDC-430A-99CE-2903587D75B1}">
      <dgm:prSet/>
      <dgm:spPr/>
      <dgm:t>
        <a:bodyPr/>
        <a:lstStyle/>
        <a:p>
          <a:endParaRPr lang="en-US"/>
        </a:p>
      </dgm:t>
    </dgm:pt>
    <dgm:pt modelId="{55262AA6-C45D-4128-89F0-DDB649AA84F5}">
      <dgm:prSet phldrT="[Text]"/>
      <dgm:spPr/>
      <dgm:t>
        <a:bodyPr/>
        <a:lstStyle/>
        <a:p>
          <a:r>
            <a:rPr lang="en-US"/>
            <a:t>Estimate rates of improvement (ROI) across time</a:t>
          </a:r>
        </a:p>
      </dgm:t>
    </dgm:pt>
    <dgm:pt modelId="{BDCAFB58-2785-4F03-B68F-9F13FFB8C2F8}" type="sibTrans" cxnId="{6F4A1ED6-01AC-4A1C-9090-9F9D648D7910}">
      <dgm:prSet/>
      <dgm:spPr/>
      <dgm:t>
        <a:bodyPr/>
        <a:lstStyle/>
        <a:p>
          <a:endParaRPr lang="en-US"/>
        </a:p>
      </dgm:t>
    </dgm:pt>
    <dgm:pt modelId="{B9D1CE2C-906A-4016-8026-D761067A4AE6}" type="parTrans" cxnId="{6F4A1ED6-01AC-4A1C-9090-9F9D648D7910}">
      <dgm:prSet/>
      <dgm:spPr/>
      <dgm:t>
        <a:bodyPr/>
        <a:lstStyle/>
        <a:p>
          <a:endParaRPr lang="en-US"/>
        </a:p>
      </dgm:t>
    </dgm:pt>
    <dgm:pt modelId="{D0454AC1-6708-4351-AAE6-B9358724C8F9}">
      <dgm:prSet phldrT="[Text]"/>
      <dgm:spPr/>
      <dgm:t>
        <a:bodyPr/>
        <a:lstStyle/>
        <a:p>
          <a:r>
            <a:rPr lang="en-US"/>
            <a:t>Support the development of a rigorous IEP for students with disabilities</a:t>
          </a:r>
        </a:p>
      </dgm:t>
    </dgm:pt>
    <dgm:pt modelId="{45BB9DA1-B82C-4B75-A53E-BCC00BCCFCD4}" type="sibTrans" cxnId="{B99CA26A-7A2B-4D4F-9326-935CBF426A99}">
      <dgm:prSet/>
      <dgm:spPr/>
      <dgm:t>
        <a:bodyPr/>
        <a:lstStyle/>
        <a:p>
          <a:endParaRPr lang="en-US"/>
        </a:p>
      </dgm:t>
    </dgm:pt>
    <dgm:pt modelId="{2F7C9072-DFA8-4E83-B5D2-AC87B6E42188}" type="parTrans" cxnId="{B99CA26A-7A2B-4D4F-9326-935CBF426A99}">
      <dgm:prSet/>
      <dgm:spPr/>
      <dgm:t>
        <a:bodyPr/>
        <a:lstStyle/>
        <a:p>
          <a:endParaRPr lang="en-US"/>
        </a:p>
      </dgm:t>
    </dgm:pt>
    <dgm:pt modelId="{BFC27A80-8078-4474-8239-13E65EB2B7EF}" type="pres">
      <dgm:prSet presAssocID="{4F298023-AD1C-4846-8452-2BD6E1D00540}" presName="linear" presStyleCnt="0">
        <dgm:presLayoutVars>
          <dgm:dir/>
          <dgm:resizeHandles val="exact"/>
        </dgm:presLayoutVars>
      </dgm:prSet>
      <dgm:spPr/>
    </dgm:pt>
    <dgm:pt modelId="{D2FFB1B8-64F4-4012-B472-03607A59B1B0}" type="pres">
      <dgm:prSet presAssocID="{DD869D99-4A5B-4733-9943-0E393A6455EB}" presName="comp" presStyleCnt="0"/>
      <dgm:spPr/>
    </dgm:pt>
    <dgm:pt modelId="{2397E0A9-2C75-43A7-A8FE-3646B814C60C}" type="pres">
      <dgm:prSet presAssocID="{DD869D99-4A5B-4733-9943-0E393A6455EB}" presName="box" presStyleLbl="node1" presStyleIdx="0" presStyleCnt="1" custLinFactNeighborX="21870" custLinFactNeighborY="55900"/>
      <dgm:spPr/>
    </dgm:pt>
    <dgm:pt modelId="{03266C32-C75B-43B5-A344-42DB8E5E4A23}" type="pres">
      <dgm:prSet presAssocID="{DD869D99-4A5B-4733-9943-0E393A6455EB}" presName="img"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65000" r="-65000"/>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E3B9976-90DE-4963-96C8-87AA379A9994}" type="pres">
      <dgm:prSet presAssocID="{DD869D99-4A5B-4733-9943-0E393A6455EB}" presName="text" presStyleLbl="node1" presStyleIdx="0" presStyleCnt="1">
        <dgm:presLayoutVars>
          <dgm:bulletEnabled val="1"/>
        </dgm:presLayoutVars>
      </dgm:prSet>
      <dgm:spPr/>
    </dgm:pt>
  </dgm:ptLst>
  <dgm:cxnLst>
    <dgm:cxn modelId="{5F4B9805-FFE4-4DDC-9536-5EA41BD5BD49}" srcId="{DD869D99-4A5B-4733-9943-0E393A6455EB}" destId="{C5BB3E48-AEF6-4210-BBCD-650694A2B6FB}" srcOrd="2" destOrd="0" parTransId="{2FC2F6CC-7A4D-408A-B333-28FDA8497A0F}" sibTransId="{1CA3348B-25DC-4912-BA77-A63B86C1C557}"/>
    <dgm:cxn modelId="{E7761C2F-0EA3-42B3-AD52-AD1A54DDD6C3}" type="presOf" srcId="{D0454AC1-6708-4351-AAE6-B9358724C8F9}" destId="{7E3B9976-90DE-4963-96C8-87AA379A9994}" srcOrd="1" destOrd="6" presId="urn:microsoft.com/office/officeart/2005/8/layout/vList4"/>
    <dgm:cxn modelId="{3C778E32-BEF3-4C8D-B300-6F5042470E2C}" type="presOf" srcId="{55262AA6-C45D-4128-89F0-DDB649AA84F5}" destId="{2397E0A9-2C75-43A7-A8FE-3646B814C60C}" srcOrd="0" destOrd="1" presId="urn:microsoft.com/office/officeart/2005/8/layout/vList4"/>
    <dgm:cxn modelId="{B514913B-5641-4A8A-AB74-27185E7237A4}" type="presOf" srcId="{065A93ED-1591-4889-BF9B-7E08FB67FE3D}" destId="{7E3B9976-90DE-4963-96C8-87AA379A9994}" srcOrd="1" destOrd="4" presId="urn:microsoft.com/office/officeart/2005/8/layout/vList4"/>
    <dgm:cxn modelId="{0F14B33C-B666-4EC7-AE61-DA203FD8C193}" type="presOf" srcId="{7AA2AD10-96C7-423B-A749-AAF9A363D0AC}" destId="{7E3B9976-90DE-4963-96C8-87AA379A9994}" srcOrd="1" destOrd="2" presId="urn:microsoft.com/office/officeart/2005/8/layout/vList4"/>
    <dgm:cxn modelId="{A56CAF5B-A41F-420C-8219-98EA26A8EE9B}" srcId="{DD869D99-4A5B-4733-9943-0E393A6455EB}" destId="{7AA2AD10-96C7-423B-A749-AAF9A363D0AC}" srcOrd="1" destOrd="0" parTransId="{92F06C9A-0FD3-4E59-88B9-2FAFF21F9FC0}" sibTransId="{EE8AB4B3-94E2-48C6-9F33-EAC4828DFD0E}"/>
    <dgm:cxn modelId="{30D2C463-3C30-4971-9F37-CA6559DFC055}" type="presOf" srcId="{C5BB3E48-AEF6-4210-BBCD-650694A2B6FB}" destId="{2397E0A9-2C75-43A7-A8FE-3646B814C60C}" srcOrd="0" destOrd="3" presId="urn:microsoft.com/office/officeart/2005/8/layout/vList4"/>
    <dgm:cxn modelId="{B99CA26A-7A2B-4D4F-9326-935CBF426A99}" srcId="{DD869D99-4A5B-4733-9943-0E393A6455EB}" destId="{D0454AC1-6708-4351-AAE6-B9358724C8F9}" srcOrd="5" destOrd="0" parTransId="{2F7C9072-DFA8-4E83-B5D2-AC87B6E42188}" sibTransId="{45BB9DA1-B82C-4B75-A53E-BCC00BCCFCD4}"/>
    <dgm:cxn modelId="{4AB6C652-E7B9-46B9-91B8-16761749EB29}" type="presOf" srcId="{D0454AC1-6708-4351-AAE6-B9358724C8F9}" destId="{2397E0A9-2C75-43A7-A8FE-3646B814C60C}" srcOrd="0" destOrd="6" presId="urn:microsoft.com/office/officeart/2005/8/layout/vList4"/>
    <dgm:cxn modelId="{8A90DD72-ABBF-48C2-BDB8-1E40F09CA09E}" type="presOf" srcId="{DD869D99-4A5B-4733-9943-0E393A6455EB}" destId="{2397E0A9-2C75-43A7-A8FE-3646B814C60C}" srcOrd="0" destOrd="0" presId="urn:microsoft.com/office/officeart/2005/8/layout/vList4"/>
    <dgm:cxn modelId="{A1F53076-350E-4B10-867D-5695C1E437B4}" srcId="{4F298023-AD1C-4846-8452-2BD6E1D00540}" destId="{DD869D99-4A5B-4733-9943-0E393A6455EB}" srcOrd="0" destOrd="0" parTransId="{5D4358DE-7A57-4ABB-B838-9155E6A04516}" sibTransId="{6D671923-EB46-4F22-8FED-24BB6BD50352}"/>
    <dgm:cxn modelId="{377A0059-CF48-41C8-BCF2-53FF08DAED99}" srcId="{DD869D99-4A5B-4733-9943-0E393A6455EB}" destId="{6C098F5B-B997-4650-8E7C-1DFA0EAB8AC1}" srcOrd="4" destOrd="0" parTransId="{8D1E80EB-6346-4D1A-B1E7-B21128F976D8}" sibTransId="{0037D1B4-3EDF-4509-8405-F1EA05F0647A}"/>
    <dgm:cxn modelId="{779B3359-632C-427F-BB4B-D922C3F41285}" type="presOf" srcId="{4F298023-AD1C-4846-8452-2BD6E1D00540}" destId="{BFC27A80-8078-4474-8239-13E65EB2B7EF}" srcOrd="0" destOrd="0" presId="urn:microsoft.com/office/officeart/2005/8/layout/vList4"/>
    <dgm:cxn modelId="{8885E159-AFC9-4688-8559-ED68F38E7640}" type="presOf" srcId="{7AA2AD10-96C7-423B-A749-AAF9A363D0AC}" destId="{2397E0A9-2C75-43A7-A8FE-3646B814C60C}" srcOrd="0" destOrd="2" presId="urn:microsoft.com/office/officeart/2005/8/layout/vList4"/>
    <dgm:cxn modelId="{580D518E-1BDC-430A-99CE-2903587D75B1}" srcId="{DD869D99-4A5B-4733-9943-0E393A6455EB}" destId="{065A93ED-1591-4889-BF9B-7E08FB67FE3D}" srcOrd="3" destOrd="0" parTransId="{C1927DFE-B2A2-46FE-92B6-610A990FDB9E}" sibTransId="{0712F998-F97F-4376-AD63-93A0950DB88F}"/>
    <dgm:cxn modelId="{020EDC93-F1E6-4255-BDF1-5E24F9B98156}" type="presOf" srcId="{6C098F5B-B997-4650-8E7C-1DFA0EAB8AC1}" destId="{7E3B9976-90DE-4963-96C8-87AA379A9994}" srcOrd="1" destOrd="5" presId="urn:microsoft.com/office/officeart/2005/8/layout/vList4"/>
    <dgm:cxn modelId="{D2CB6794-2C78-453D-87C5-CDD1628BE220}" type="presOf" srcId="{55262AA6-C45D-4128-89F0-DDB649AA84F5}" destId="{7E3B9976-90DE-4963-96C8-87AA379A9994}" srcOrd="1" destOrd="1" presId="urn:microsoft.com/office/officeart/2005/8/layout/vList4"/>
    <dgm:cxn modelId="{CD97F2A1-D3AD-4ECE-ADB4-AAB4A7DD802B}" type="presOf" srcId="{065A93ED-1591-4889-BF9B-7E08FB67FE3D}" destId="{2397E0A9-2C75-43A7-A8FE-3646B814C60C}" srcOrd="0" destOrd="4" presId="urn:microsoft.com/office/officeart/2005/8/layout/vList4"/>
    <dgm:cxn modelId="{C1D8BEA7-E23E-4BFD-B479-0F4BA00584AA}" type="presOf" srcId="{C5BB3E48-AEF6-4210-BBCD-650694A2B6FB}" destId="{7E3B9976-90DE-4963-96C8-87AA379A9994}" srcOrd="1" destOrd="3" presId="urn:microsoft.com/office/officeart/2005/8/layout/vList4"/>
    <dgm:cxn modelId="{F587D0AA-CD6F-480F-8CDD-3228F22C783D}" type="presOf" srcId="{6C098F5B-B997-4650-8E7C-1DFA0EAB8AC1}" destId="{2397E0A9-2C75-43A7-A8FE-3646B814C60C}" srcOrd="0" destOrd="5" presId="urn:microsoft.com/office/officeart/2005/8/layout/vList4"/>
    <dgm:cxn modelId="{6F4A1ED6-01AC-4A1C-9090-9F9D648D7910}" srcId="{DD869D99-4A5B-4733-9943-0E393A6455EB}" destId="{55262AA6-C45D-4128-89F0-DDB649AA84F5}" srcOrd="0" destOrd="0" parTransId="{B9D1CE2C-906A-4016-8026-D761067A4AE6}" sibTransId="{BDCAFB58-2785-4F03-B68F-9F13FFB8C2F8}"/>
    <dgm:cxn modelId="{06B8DDEF-E298-4844-8EB7-DB0D4297F53F}" type="presOf" srcId="{DD869D99-4A5B-4733-9943-0E393A6455EB}" destId="{7E3B9976-90DE-4963-96C8-87AA379A9994}" srcOrd="1" destOrd="0" presId="urn:microsoft.com/office/officeart/2005/8/layout/vList4"/>
    <dgm:cxn modelId="{B03CCAE8-5267-43DD-B683-372BBE08814C}" type="presParOf" srcId="{BFC27A80-8078-4474-8239-13E65EB2B7EF}" destId="{D2FFB1B8-64F4-4012-B472-03607A59B1B0}" srcOrd="0" destOrd="0" presId="urn:microsoft.com/office/officeart/2005/8/layout/vList4"/>
    <dgm:cxn modelId="{B17B5995-FED4-41ED-A8D0-64AC185768BD}" type="presParOf" srcId="{D2FFB1B8-64F4-4012-B472-03607A59B1B0}" destId="{2397E0A9-2C75-43A7-A8FE-3646B814C60C}" srcOrd="0" destOrd="0" presId="urn:microsoft.com/office/officeart/2005/8/layout/vList4"/>
    <dgm:cxn modelId="{F8A4B6F8-05B2-4D78-A555-BB79A96AB944}" type="presParOf" srcId="{D2FFB1B8-64F4-4012-B472-03607A59B1B0}" destId="{03266C32-C75B-43B5-A344-42DB8E5E4A23}" srcOrd="1" destOrd="0" presId="urn:microsoft.com/office/officeart/2005/8/layout/vList4"/>
    <dgm:cxn modelId="{25438C84-9225-43AA-8A0D-09666970588B}" type="presParOf" srcId="{D2FFB1B8-64F4-4012-B472-03607A59B1B0}" destId="{7E3B9976-90DE-4963-96C8-87AA379A999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90913A-9268-4D0C-BC33-DDF52524F566}"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7B488BCD-84EA-4BEB-BFD2-4D21ACED742D}">
      <dgm:prSet phldrT="[Text]"/>
      <dgm:spPr/>
      <dgm:t>
        <a:bodyPr/>
        <a:lstStyle/>
        <a:p>
          <a:r>
            <a:rPr lang="en-US"/>
            <a:t>Passage reading fluency</a:t>
          </a:r>
        </a:p>
      </dgm:t>
    </dgm:pt>
    <dgm:pt modelId="{97E87F04-DC75-404C-9C21-D09619F6A7E7}" type="parTrans" cxnId="{602A8951-2048-45B9-B7CE-E47864A61AB5}">
      <dgm:prSet/>
      <dgm:spPr/>
      <dgm:t>
        <a:bodyPr/>
        <a:lstStyle/>
        <a:p>
          <a:endParaRPr lang="en-US"/>
        </a:p>
      </dgm:t>
    </dgm:pt>
    <dgm:pt modelId="{ACDAED2B-0C8A-40B4-B110-E8EE205A0A72}" type="sibTrans" cxnId="{602A8951-2048-45B9-B7CE-E47864A61AB5}">
      <dgm:prSet/>
      <dgm:spPr/>
      <dgm:t>
        <a:bodyPr/>
        <a:lstStyle/>
        <a:p>
          <a:endParaRPr lang="en-US"/>
        </a:p>
      </dgm:t>
    </dgm:pt>
    <dgm:pt modelId="{E5DFA1D2-3834-44F1-BB5C-C7ABEA33AD68}">
      <dgm:prSet phldrT="[Text]"/>
      <dgm:spPr/>
      <dgm:t>
        <a:bodyPr/>
        <a:lstStyle/>
        <a:p>
          <a:r>
            <a:rPr lang="en-US"/>
            <a:t>Quantity discrimination</a:t>
          </a:r>
        </a:p>
      </dgm:t>
    </dgm:pt>
    <dgm:pt modelId="{0CF64A6E-6E6D-4887-8883-7FB0A3AB5BDD}" type="parTrans" cxnId="{819EBA8E-86E0-44EB-AF3A-F2D002252F79}">
      <dgm:prSet/>
      <dgm:spPr/>
      <dgm:t>
        <a:bodyPr/>
        <a:lstStyle/>
        <a:p>
          <a:endParaRPr lang="en-US"/>
        </a:p>
      </dgm:t>
    </dgm:pt>
    <dgm:pt modelId="{8CB94E44-B7E0-493C-AA31-2A891C60C10D}" type="sibTrans" cxnId="{819EBA8E-86E0-44EB-AF3A-F2D002252F79}">
      <dgm:prSet/>
      <dgm:spPr/>
      <dgm:t>
        <a:bodyPr/>
        <a:lstStyle/>
        <a:p>
          <a:endParaRPr lang="en-US"/>
        </a:p>
      </dgm:t>
    </dgm:pt>
    <dgm:pt modelId="{AEAA13F5-1DF2-4AC8-BD61-C0F0C2F66104}">
      <dgm:prSet phldrT="[Text]"/>
      <dgm:spPr/>
      <dgm:t>
        <a:bodyPr/>
        <a:lstStyle/>
        <a:p>
          <a:r>
            <a:rPr lang="en-US"/>
            <a:t>Total words written</a:t>
          </a:r>
        </a:p>
      </dgm:t>
    </dgm:pt>
    <dgm:pt modelId="{CE20285E-EB94-4630-942C-E0CDC4D6458B}" type="parTrans" cxnId="{96D1CB00-B214-413F-865E-91E556ABEA06}">
      <dgm:prSet/>
      <dgm:spPr/>
      <dgm:t>
        <a:bodyPr/>
        <a:lstStyle/>
        <a:p>
          <a:endParaRPr lang="en-US"/>
        </a:p>
      </dgm:t>
    </dgm:pt>
    <dgm:pt modelId="{6FBBEC1A-E6E2-41FB-A184-5FE518AB9730}" type="sibTrans" cxnId="{96D1CB00-B214-413F-865E-91E556ABEA06}">
      <dgm:prSet/>
      <dgm:spPr/>
      <dgm:t>
        <a:bodyPr/>
        <a:lstStyle/>
        <a:p>
          <a:endParaRPr lang="en-US"/>
        </a:p>
      </dgm:t>
    </dgm:pt>
    <dgm:pt modelId="{4539D254-AF76-449A-83B3-5AA8922AD43E}">
      <dgm:prSet phldrT="[Text]"/>
      <dgm:spPr/>
      <dgm:t>
        <a:bodyPr/>
        <a:lstStyle/>
        <a:p>
          <a:r>
            <a:rPr lang="en-US"/>
            <a:t>Word identification fluency</a:t>
          </a:r>
        </a:p>
      </dgm:t>
    </dgm:pt>
    <dgm:pt modelId="{09B07C23-CB3F-4592-9065-193826111B1E}" type="parTrans" cxnId="{ADE7F1FC-8683-4A64-B31B-195FAAB14268}">
      <dgm:prSet/>
      <dgm:spPr/>
      <dgm:t>
        <a:bodyPr/>
        <a:lstStyle/>
        <a:p>
          <a:endParaRPr lang="en-US"/>
        </a:p>
      </dgm:t>
    </dgm:pt>
    <dgm:pt modelId="{9D03EE36-67F7-4BB9-8FE2-F376947EA1AE}" type="sibTrans" cxnId="{ADE7F1FC-8683-4A64-B31B-195FAAB14268}">
      <dgm:prSet/>
      <dgm:spPr/>
      <dgm:t>
        <a:bodyPr/>
        <a:lstStyle/>
        <a:p>
          <a:endParaRPr lang="en-US"/>
        </a:p>
      </dgm:t>
    </dgm:pt>
    <dgm:pt modelId="{AC8FC17F-43E1-40E1-ABC5-C1408FE0E6F1}" type="pres">
      <dgm:prSet presAssocID="{3A90913A-9268-4D0C-BC33-DDF52524F566}" presName="diagram" presStyleCnt="0">
        <dgm:presLayoutVars>
          <dgm:dir/>
        </dgm:presLayoutVars>
      </dgm:prSet>
      <dgm:spPr/>
    </dgm:pt>
    <dgm:pt modelId="{36AD91CB-3CCC-4974-8523-62E464FF6828}" type="pres">
      <dgm:prSet presAssocID="{7B488BCD-84EA-4BEB-BFD2-4D21ACED742D}" presName="composite" presStyleCnt="0"/>
      <dgm:spPr/>
    </dgm:pt>
    <dgm:pt modelId="{6160AAF3-3D55-486B-B9D5-6957AE35A6E9}" type="pres">
      <dgm:prSet presAssocID="{7B488BCD-84EA-4BEB-BFD2-4D21ACED742D}" presName="Image" presStyleLbl="bgShp"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extLst>
        <a:ext uri="{E40237B7-FDA0-4F09-8148-C483321AD2D9}">
          <dgm14:cNvPr xmlns:dgm14="http://schemas.microsoft.com/office/drawing/2010/diagram" id="0" name="" descr="Person reading"/>
        </a:ext>
      </dgm:extLst>
    </dgm:pt>
    <dgm:pt modelId="{02EF4A29-478C-4EB4-BF98-D5F086D3577F}" type="pres">
      <dgm:prSet presAssocID="{7B488BCD-84EA-4BEB-BFD2-4D21ACED742D}" presName="Parent" presStyleLbl="node0" presStyleIdx="0" presStyleCnt="4">
        <dgm:presLayoutVars>
          <dgm:bulletEnabled val="1"/>
        </dgm:presLayoutVars>
      </dgm:prSet>
      <dgm:spPr/>
    </dgm:pt>
    <dgm:pt modelId="{0B8ED8BA-CEE9-43A8-B316-2E6187F40C53}" type="pres">
      <dgm:prSet presAssocID="{ACDAED2B-0C8A-40B4-B110-E8EE205A0A72}" presName="sibTrans" presStyleCnt="0"/>
      <dgm:spPr/>
    </dgm:pt>
    <dgm:pt modelId="{1F09DDC8-2129-445E-9E95-D12B9405912F}" type="pres">
      <dgm:prSet presAssocID="{4539D254-AF76-449A-83B3-5AA8922AD43E}" presName="composite" presStyleCnt="0"/>
      <dgm:spPr/>
    </dgm:pt>
    <dgm:pt modelId="{7DCFA1A9-4004-4810-A06B-2574F2CEB2D5}" type="pres">
      <dgm:prSet presAssocID="{4539D254-AF76-449A-83B3-5AA8922AD43E}" presName="Image" presStyleLbl="bgShp" presStyleIdx="1" presStyleCnt="4"/>
      <dgm:spPr>
        <a:blipFill>
          <a:blip xmlns:r="http://schemas.openxmlformats.org/officeDocument/2006/relationships" r:embed="rId2"/>
          <a:srcRect/>
          <a:stretch>
            <a:fillRect l="-5000" r="-5000"/>
          </a:stretch>
        </a:blipFill>
      </dgm:spPr>
      <dgm:extLst>
        <a:ext uri="{E40237B7-FDA0-4F09-8148-C483321AD2D9}">
          <dgm14:cNvPr xmlns:dgm14="http://schemas.microsoft.com/office/drawing/2010/diagram" id="0" name="" descr="Little girl reading with a smile"/>
        </a:ext>
      </dgm:extLst>
    </dgm:pt>
    <dgm:pt modelId="{BDF83B32-70B4-40E9-A428-F6B412D6CE52}" type="pres">
      <dgm:prSet presAssocID="{4539D254-AF76-449A-83B3-5AA8922AD43E}" presName="Parent" presStyleLbl="node0" presStyleIdx="1" presStyleCnt="4">
        <dgm:presLayoutVars>
          <dgm:bulletEnabled val="1"/>
        </dgm:presLayoutVars>
      </dgm:prSet>
      <dgm:spPr/>
    </dgm:pt>
    <dgm:pt modelId="{BC440421-4522-45EE-A871-57BACD045C83}" type="pres">
      <dgm:prSet presAssocID="{9D03EE36-67F7-4BB9-8FE2-F376947EA1AE}" presName="sibTrans" presStyleCnt="0"/>
      <dgm:spPr/>
    </dgm:pt>
    <dgm:pt modelId="{9F9C3334-CF7E-474B-B43E-9960043E33EC}" type="pres">
      <dgm:prSet presAssocID="{E5DFA1D2-3834-44F1-BB5C-C7ABEA33AD68}" presName="composite" presStyleCnt="0"/>
      <dgm:spPr/>
    </dgm:pt>
    <dgm:pt modelId="{FCD33AF8-78A9-4E90-879D-3981315F02ED}" type="pres">
      <dgm:prSet presAssocID="{E5DFA1D2-3834-44F1-BB5C-C7ABEA33AD68}"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dgm:spPr>
      <dgm:extLst>
        <a:ext uri="{E40237B7-FDA0-4F09-8148-C483321AD2D9}">
          <dgm14:cNvPr xmlns:dgm14="http://schemas.microsoft.com/office/drawing/2010/diagram" id="0" name="" descr="Little girl writing equations on chalk board"/>
        </a:ext>
      </dgm:extLst>
    </dgm:pt>
    <dgm:pt modelId="{2EB7FEB6-82BA-457A-8659-E29EE9D2D801}" type="pres">
      <dgm:prSet presAssocID="{E5DFA1D2-3834-44F1-BB5C-C7ABEA33AD68}" presName="Parent" presStyleLbl="node0" presStyleIdx="2" presStyleCnt="4">
        <dgm:presLayoutVars>
          <dgm:bulletEnabled val="1"/>
        </dgm:presLayoutVars>
      </dgm:prSet>
      <dgm:spPr/>
    </dgm:pt>
    <dgm:pt modelId="{A09818D7-E5FB-45C6-AE5A-80C7CE7F31EA}" type="pres">
      <dgm:prSet presAssocID="{8CB94E44-B7E0-493C-AA31-2A891C60C10D}" presName="sibTrans" presStyleCnt="0"/>
      <dgm:spPr/>
    </dgm:pt>
    <dgm:pt modelId="{A5C53F96-9893-4BB1-B7E5-9523622EE843}" type="pres">
      <dgm:prSet presAssocID="{AEAA13F5-1DF2-4AC8-BD61-C0F0C2F66104}" presName="composite" presStyleCnt="0"/>
      <dgm:spPr/>
    </dgm:pt>
    <dgm:pt modelId="{B1E0AF21-24BE-4537-9CA5-85FEA5CFCA95}" type="pres">
      <dgm:prSet presAssocID="{AEAA13F5-1DF2-4AC8-BD61-C0F0C2F66104}"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dgm:spPr>
      <dgm:extLst>
        <a:ext uri="{E40237B7-FDA0-4F09-8148-C483321AD2D9}">
          <dgm14:cNvPr xmlns:dgm14="http://schemas.microsoft.com/office/drawing/2010/diagram" id="0" name="" descr="Person writing on paper with a red pencil&#10;"/>
        </a:ext>
      </dgm:extLst>
    </dgm:pt>
    <dgm:pt modelId="{3F1792D0-E752-4CC5-83A7-6A6A52CF3F7F}" type="pres">
      <dgm:prSet presAssocID="{AEAA13F5-1DF2-4AC8-BD61-C0F0C2F66104}" presName="Parent" presStyleLbl="node0" presStyleIdx="3" presStyleCnt="4">
        <dgm:presLayoutVars>
          <dgm:bulletEnabled val="1"/>
        </dgm:presLayoutVars>
      </dgm:prSet>
      <dgm:spPr/>
    </dgm:pt>
  </dgm:ptLst>
  <dgm:cxnLst>
    <dgm:cxn modelId="{96D1CB00-B214-413F-865E-91E556ABEA06}" srcId="{3A90913A-9268-4D0C-BC33-DDF52524F566}" destId="{AEAA13F5-1DF2-4AC8-BD61-C0F0C2F66104}" srcOrd="3" destOrd="0" parTransId="{CE20285E-EB94-4630-942C-E0CDC4D6458B}" sibTransId="{6FBBEC1A-E6E2-41FB-A184-5FE518AB9730}"/>
    <dgm:cxn modelId="{9940E718-CF4F-4AF7-AED3-F27A5EC38B43}" type="presOf" srcId="{4539D254-AF76-449A-83B3-5AA8922AD43E}" destId="{BDF83B32-70B4-40E9-A428-F6B412D6CE52}" srcOrd="0" destOrd="0" presId="urn:microsoft.com/office/officeart/2008/layout/BendingPictureCaption"/>
    <dgm:cxn modelId="{602A8951-2048-45B9-B7CE-E47864A61AB5}" srcId="{3A90913A-9268-4D0C-BC33-DDF52524F566}" destId="{7B488BCD-84EA-4BEB-BFD2-4D21ACED742D}" srcOrd="0" destOrd="0" parTransId="{97E87F04-DC75-404C-9C21-D09619F6A7E7}" sibTransId="{ACDAED2B-0C8A-40B4-B110-E8EE205A0A72}"/>
    <dgm:cxn modelId="{34FCEE54-3FB5-4882-8D15-F548C7FD0CFA}" type="presOf" srcId="{3A90913A-9268-4D0C-BC33-DDF52524F566}" destId="{AC8FC17F-43E1-40E1-ABC5-C1408FE0E6F1}" srcOrd="0" destOrd="0" presId="urn:microsoft.com/office/officeart/2008/layout/BendingPictureCaption"/>
    <dgm:cxn modelId="{819EBA8E-86E0-44EB-AF3A-F2D002252F79}" srcId="{3A90913A-9268-4D0C-BC33-DDF52524F566}" destId="{E5DFA1D2-3834-44F1-BB5C-C7ABEA33AD68}" srcOrd="2" destOrd="0" parTransId="{0CF64A6E-6E6D-4887-8883-7FB0A3AB5BDD}" sibTransId="{8CB94E44-B7E0-493C-AA31-2A891C60C10D}"/>
    <dgm:cxn modelId="{8AC8D0BE-8B90-4BEF-9A53-62FD9620C23D}" type="presOf" srcId="{E5DFA1D2-3834-44F1-BB5C-C7ABEA33AD68}" destId="{2EB7FEB6-82BA-457A-8659-E29EE9D2D801}" srcOrd="0" destOrd="0" presId="urn:microsoft.com/office/officeart/2008/layout/BendingPictureCaption"/>
    <dgm:cxn modelId="{5F3B57C9-37D7-43CA-9736-A613B1C97A9A}" type="presOf" srcId="{AEAA13F5-1DF2-4AC8-BD61-C0F0C2F66104}" destId="{3F1792D0-E752-4CC5-83A7-6A6A52CF3F7F}" srcOrd="0" destOrd="0" presId="urn:microsoft.com/office/officeart/2008/layout/BendingPictureCaption"/>
    <dgm:cxn modelId="{011548D5-559A-468F-A2B3-DC0A3D19E18B}" type="presOf" srcId="{7B488BCD-84EA-4BEB-BFD2-4D21ACED742D}" destId="{02EF4A29-478C-4EB4-BF98-D5F086D3577F}" srcOrd="0" destOrd="0" presId="urn:microsoft.com/office/officeart/2008/layout/BendingPictureCaption"/>
    <dgm:cxn modelId="{ADE7F1FC-8683-4A64-B31B-195FAAB14268}" srcId="{3A90913A-9268-4D0C-BC33-DDF52524F566}" destId="{4539D254-AF76-449A-83B3-5AA8922AD43E}" srcOrd="1" destOrd="0" parTransId="{09B07C23-CB3F-4592-9065-193826111B1E}" sibTransId="{9D03EE36-67F7-4BB9-8FE2-F376947EA1AE}"/>
    <dgm:cxn modelId="{5767A493-64BD-47AA-A2E9-9311EB36C171}" type="presParOf" srcId="{AC8FC17F-43E1-40E1-ABC5-C1408FE0E6F1}" destId="{36AD91CB-3CCC-4974-8523-62E464FF6828}" srcOrd="0" destOrd="0" presId="urn:microsoft.com/office/officeart/2008/layout/BendingPictureCaption"/>
    <dgm:cxn modelId="{C4318461-CB03-458A-ADA4-3C6872D1377E}" type="presParOf" srcId="{36AD91CB-3CCC-4974-8523-62E464FF6828}" destId="{6160AAF3-3D55-486B-B9D5-6957AE35A6E9}" srcOrd="0" destOrd="0" presId="urn:microsoft.com/office/officeart/2008/layout/BendingPictureCaption"/>
    <dgm:cxn modelId="{F36E6821-E774-4A36-A384-3E7E9474C400}" type="presParOf" srcId="{36AD91CB-3CCC-4974-8523-62E464FF6828}" destId="{02EF4A29-478C-4EB4-BF98-D5F086D3577F}" srcOrd="1" destOrd="0" presId="urn:microsoft.com/office/officeart/2008/layout/BendingPictureCaption"/>
    <dgm:cxn modelId="{AE70E4AA-3BBE-47EB-9EAA-0D07BE395115}" type="presParOf" srcId="{AC8FC17F-43E1-40E1-ABC5-C1408FE0E6F1}" destId="{0B8ED8BA-CEE9-43A8-B316-2E6187F40C53}" srcOrd="1" destOrd="0" presId="urn:microsoft.com/office/officeart/2008/layout/BendingPictureCaption"/>
    <dgm:cxn modelId="{5DBCB6DC-99B1-4E8D-A454-BFEDDB7E45D9}" type="presParOf" srcId="{AC8FC17F-43E1-40E1-ABC5-C1408FE0E6F1}" destId="{1F09DDC8-2129-445E-9E95-D12B9405912F}" srcOrd="2" destOrd="0" presId="urn:microsoft.com/office/officeart/2008/layout/BendingPictureCaption"/>
    <dgm:cxn modelId="{DFB3F8A9-A6D2-400E-9BAE-06D398572A36}" type="presParOf" srcId="{1F09DDC8-2129-445E-9E95-D12B9405912F}" destId="{7DCFA1A9-4004-4810-A06B-2574F2CEB2D5}" srcOrd="0" destOrd="0" presId="urn:microsoft.com/office/officeart/2008/layout/BendingPictureCaption"/>
    <dgm:cxn modelId="{CB96EC87-1D09-4D58-A76D-1C93298F70B2}" type="presParOf" srcId="{1F09DDC8-2129-445E-9E95-D12B9405912F}" destId="{BDF83B32-70B4-40E9-A428-F6B412D6CE52}" srcOrd="1" destOrd="0" presId="urn:microsoft.com/office/officeart/2008/layout/BendingPictureCaption"/>
    <dgm:cxn modelId="{016B3F9D-098A-4B71-B4DB-9C862799CBCE}" type="presParOf" srcId="{AC8FC17F-43E1-40E1-ABC5-C1408FE0E6F1}" destId="{BC440421-4522-45EE-A871-57BACD045C83}" srcOrd="3" destOrd="0" presId="urn:microsoft.com/office/officeart/2008/layout/BendingPictureCaption"/>
    <dgm:cxn modelId="{43693208-CF05-4A7E-B8B0-CBEBA61D1FB1}" type="presParOf" srcId="{AC8FC17F-43E1-40E1-ABC5-C1408FE0E6F1}" destId="{9F9C3334-CF7E-474B-B43E-9960043E33EC}" srcOrd="4" destOrd="0" presId="urn:microsoft.com/office/officeart/2008/layout/BendingPictureCaption"/>
    <dgm:cxn modelId="{95C0CC86-5067-4B41-BF7A-8A2C7F9CE2FE}" type="presParOf" srcId="{9F9C3334-CF7E-474B-B43E-9960043E33EC}" destId="{FCD33AF8-78A9-4E90-879D-3981315F02ED}" srcOrd="0" destOrd="0" presId="urn:microsoft.com/office/officeart/2008/layout/BendingPictureCaption"/>
    <dgm:cxn modelId="{CF480E0B-A74D-4634-841E-447B22130BBD}" type="presParOf" srcId="{9F9C3334-CF7E-474B-B43E-9960043E33EC}" destId="{2EB7FEB6-82BA-457A-8659-E29EE9D2D801}" srcOrd="1" destOrd="0" presId="urn:microsoft.com/office/officeart/2008/layout/BendingPictureCaption"/>
    <dgm:cxn modelId="{601B196F-5F93-4325-B862-65D0E61C03AE}" type="presParOf" srcId="{AC8FC17F-43E1-40E1-ABC5-C1408FE0E6F1}" destId="{A09818D7-E5FB-45C6-AE5A-80C7CE7F31EA}" srcOrd="5" destOrd="0" presId="urn:microsoft.com/office/officeart/2008/layout/BendingPictureCaption"/>
    <dgm:cxn modelId="{0ACBFAD5-AB6C-4033-87CA-56C3F4322F33}" type="presParOf" srcId="{AC8FC17F-43E1-40E1-ABC5-C1408FE0E6F1}" destId="{A5C53F96-9893-4BB1-B7E5-9523622EE843}" srcOrd="6" destOrd="0" presId="urn:microsoft.com/office/officeart/2008/layout/BendingPictureCaption"/>
    <dgm:cxn modelId="{FD0C42A8-23DF-4B6E-8EA4-C472736EBD12}" type="presParOf" srcId="{A5C53F96-9893-4BB1-B7E5-9523622EE843}" destId="{B1E0AF21-24BE-4537-9CA5-85FEA5CFCA95}" srcOrd="0" destOrd="0" presId="urn:microsoft.com/office/officeart/2008/layout/BendingPictureCaption"/>
    <dgm:cxn modelId="{C9F0C282-22AC-4E83-8119-38C5E01F1B8E}" type="presParOf" srcId="{A5C53F96-9893-4BB1-B7E5-9523622EE843}" destId="{3F1792D0-E752-4CC5-83A7-6A6A52CF3F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0A58EF-6303-42C1-B57F-206F9F1886C3}"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9CEBF549-0815-44C7-810E-5E4D99B93F79}">
      <dgm:prSet phldrT="[Text]"/>
      <dgm:spPr/>
      <dgm:t>
        <a:bodyPr/>
        <a:lstStyle/>
        <a:p>
          <a:r>
            <a:rPr lang="en-US"/>
            <a:t>Brief and easy to administer</a:t>
          </a:r>
        </a:p>
      </dgm:t>
    </dgm:pt>
    <dgm:pt modelId="{DC05372C-2799-422C-9D33-27DBAC8ACACC}" type="parTrans" cxnId="{00A70088-6CA1-4D83-833E-32EF0E64D420}">
      <dgm:prSet/>
      <dgm:spPr/>
      <dgm:t>
        <a:bodyPr/>
        <a:lstStyle/>
        <a:p>
          <a:endParaRPr lang="en-US"/>
        </a:p>
      </dgm:t>
    </dgm:pt>
    <dgm:pt modelId="{FEBC0B6A-9FB0-4FB4-95C1-54E23E13ED62}" type="sibTrans" cxnId="{00A70088-6CA1-4D83-833E-32EF0E64D420}">
      <dgm:prSet/>
      <dgm:spPr/>
      <dgm:t>
        <a:bodyPr/>
        <a:lstStyle/>
        <a:p>
          <a:endParaRPr lang="en-US"/>
        </a:p>
      </dgm:t>
    </dgm:pt>
    <dgm:pt modelId="{F32C4718-3B68-42BC-A8B3-6E2D9F728BCA}">
      <dgm:prSet phldrT="[Text]"/>
      <dgm:spPr/>
      <dgm:t>
        <a:bodyPr/>
        <a:lstStyle/>
        <a:p>
          <a:r>
            <a:rPr lang="en-US"/>
            <a:t>Able to be used repeatedly over time</a:t>
          </a:r>
        </a:p>
      </dgm:t>
    </dgm:pt>
    <dgm:pt modelId="{76BF7FFE-02FD-4380-8FD8-BB5A3682E4B2}" type="parTrans" cxnId="{29B9661F-50EE-4D4F-A6AE-ED196210DE66}">
      <dgm:prSet/>
      <dgm:spPr/>
      <dgm:t>
        <a:bodyPr/>
        <a:lstStyle/>
        <a:p>
          <a:endParaRPr lang="en-US"/>
        </a:p>
      </dgm:t>
    </dgm:pt>
    <dgm:pt modelId="{149BBAF2-B239-4229-97DE-C65A2D87EC5B}" type="sibTrans" cxnId="{29B9661F-50EE-4D4F-A6AE-ED196210DE66}">
      <dgm:prSet/>
      <dgm:spPr/>
      <dgm:t>
        <a:bodyPr/>
        <a:lstStyle/>
        <a:p>
          <a:endParaRPr lang="en-US"/>
        </a:p>
      </dgm:t>
    </dgm:pt>
    <dgm:pt modelId="{6A20ED28-9E9E-48A3-AE22-B7D4C4DFB345}">
      <dgm:prSet phldrT="[Text]"/>
      <dgm:spPr/>
      <dgm:t>
        <a:bodyPr/>
        <a:lstStyle/>
        <a:p>
          <a:r>
            <a:rPr lang="en-US"/>
            <a:t>Sensitive to changes in student performance</a:t>
          </a:r>
        </a:p>
      </dgm:t>
    </dgm:pt>
    <dgm:pt modelId="{3CE65388-B285-40EF-ACF5-031293813D03}" type="parTrans" cxnId="{DB217179-9A14-415A-8E72-5D47B664A20F}">
      <dgm:prSet/>
      <dgm:spPr/>
      <dgm:t>
        <a:bodyPr/>
        <a:lstStyle/>
        <a:p>
          <a:endParaRPr lang="en-US"/>
        </a:p>
      </dgm:t>
    </dgm:pt>
    <dgm:pt modelId="{E5B21AD4-2C62-4477-81D8-01400E4DAAE6}" type="sibTrans" cxnId="{DB217179-9A14-415A-8E72-5D47B664A20F}">
      <dgm:prSet/>
      <dgm:spPr/>
      <dgm:t>
        <a:bodyPr/>
        <a:lstStyle/>
        <a:p>
          <a:endParaRPr lang="en-US"/>
        </a:p>
      </dgm:t>
    </dgm:pt>
    <dgm:pt modelId="{1AE3517A-EA55-4DAC-A400-72E1F9AAE6EB}">
      <dgm:prSet/>
      <dgm:spPr/>
      <dgm:t>
        <a:bodyPr/>
        <a:lstStyle/>
        <a:p>
          <a:r>
            <a:rPr lang="en-US"/>
            <a:t>Valid, reliable, and evidence-based</a:t>
          </a:r>
        </a:p>
      </dgm:t>
    </dgm:pt>
    <dgm:pt modelId="{3079DCB8-E4D7-4C98-B8C7-4F8038FB7A3B}" type="parTrans" cxnId="{127EF729-5DE3-4A3D-AC74-7A43B610D2A3}">
      <dgm:prSet/>
      <dgm:spPr/>
      <dgm:t>
        <a:bodyPr/>
        <a:lstStyle/>
        <a:p>
          <a:endParaRPr lang="en-US"/>
        </a:p>
      </dgm:t>
    </dgm:pt>
    <dgm:pt modelId="{6D058635-7CB3-40A9-8C1C-18CBB13BF524}" type="sibTrans" cxnId="{127EF729-5DE3-4A3D-AC74-7A43B610D2A3}">
      <dgm:prSet/>
      <dgm:spPr/>
      <dgm:t>
        <a:bodyPr/>
        <a:lstStyle/>
        <a:p>
          <a:endParaRPr lang="en-US"/>
        </a:p>
      </dgm:t>
    </dgm:pt>
    <dgm:pt modelId="{96D42264-2E5B-426A-8327-390C047B7DF8}" type="pres">
      <dgm:prSet presAssocID="{170A58EF-6303-42C1-B57F-206F9F1886C3}" presName="Name0" presStyleCnt="0">
        <dgm:presLayoutVars>
          <dgm:dir/>
          <dgm:resizeHandles val="exact"/>
        </dgm:presLayoutVars>
      </dgm:prSet>
      <dgm:spPr/>
    </dgm:pt>
    <dgm:pt modelId="{6E520F24-0374-40A5-9E86-39135A13855F}" type="pres">
      <dgm:prSet presAssocID="{9CEBF549-0815-44C7-810E-5E4D99B93F79}" presName="composite" presStyleCnt="0"/>
      <dgm:spPr/>
    </dgm:pt>
    <dgm:pt modelId="{E9803820-15DD-4EFA-AA8E-D2930397D247}" type="pres">
      <dgm:prSet presAssocID="{9CEBF549-0815-44C7-810E-5E4D99B93F79}" presName="rect1" presStyleLbl="trAlignAcc1" presStyleIdx="0" presStyleCnt="4">
        <dgm:presLayoutVars>
          <dgm:bulletEnabled val="1"/>
        </dgm:presLayoutVars>
      </dgm:prSet>
      <dgm:spPr/>
    </dgm:pt>
    <dgm:pt modelId="{9F28CCA1-063D-46D7-8CBA-7BC900B51170}" type="pres">
      <dgm:prSet presAssocID="{9CEBF549-0815-44C7-810E-5E4D99B93F79}" presName="rect2"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a:noFill/>
        </a:ln>
      </dgm:spPr>
      <dgm:extLst>
        <a:ext uri="{E40237B7-FDA0-4F09-8148-C483321AD2D9}">
          <dgm14:cNvPr xmlns:dgm14="http://schemas.microsoft.com/office/drawing/2010/diagram" id="0" name="" descr="Watch with solid fill"/>
        </a:ext>
      </dgm:extLst>
    </dgm:pt>
    <dgm:pt modelId="{6D9615A5-FB03-40C3-B87B-BF86C5DB3F6F}" type="pres">
      <dgm:prSet presAssocID="{FEBC0B6A-9FB0-4FB4-95C1-54E23E13ED62}" presName="sibTrans" presStyleCnt="0"/>
      <dgm:spPr/>
    </dgm:pt>
    <dgm:pt modelId="{6D6040EB-1343-401B-A4A0-2ACC05575658}" type="pres">
      <dgm:prSet presAssocID="{F32C4718-3B68-42BC-A8B3-6E2D9F728BCA}" presName="composite" presStyleCnt="0"/>
      <dgm:spPr/>
    </dgm:pt>
    <dgm:pt modelId="{D0C3C335-3953-4C98-9379-B95DEDB14C9E}" type="pres">
      <dgm:prSet presAssocID="{F32C4718-3B68-42BC-A8B3-6E2D9F728BCA}" presName="rect1" presStyleLbl="trAlignAcc1" presStyleIdx="1" presStyleCnt="4">
        <dgm:presLayoutVars>
          <dgm:bulletEnabled val="1"/>
        </dgm:presLayoutVars>
      </dgm:prSet>
      <dgm:spPr/>
    </dgm:pt>
    <dgm:pt modelId="{4B84AEC5-6898-440A-B874-09A2C60FD13C}" type="pres">
      <dgm:prSet presAssocID="{F32C4718-3B68-42BC-A8B3-6E2D9F728BCA}" presName="rect2" presStyleLbl="fgImgPlace1" presStyleIdx="1" presStyleCnt="4" custScaleX="130535" custScaleY="129104"/>
      <dgm:spPr>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547" t="17031" r="547" b="17031"/>
          </a:stretch>
        </a:blipFill>
        <a:ln>
          <a:noFill/>
        </a:ln>
      </dgm:spPr>
      <dgm:extLst>
        <a:ext uri="{E40237B7-FDA0-4F09-8148-C483321AD2D9}">
          <dgm14:cNvPr xmlns:dgm14="http://schemas.microsoft.com/office/drawing/2010/diagram" id="0" name="" descr="Repeat with solid fill"/>
        </a:ext>
      </dgm:extLst>
    </dgm:pt>
    <dgm:pt modelId="{71D0657A-B4B0-478E-B608-4790D4FA51B9}" type="pres">
      <dgm:prSet presAssocID="{149BBAF2-B239-4229-97DE-C65A2D87EC5B}" presName="sibTrans" presStyleCnt="0"/>
      <dgm:spPr/>
    </dgm:pt>
    <dgm:pt modelId="{93BA7BBA-B0A8-4C82-9B43-A94136929F7E}" type="pres">
      <dgm:prSet presAssocID="{6A20ED28-9E9E-48A3-AE22-B7D4C4DFB345}" presName="composite" presStyleCnt="0"/>
      <dgm:spPr/>
    </dgm:pt>
    <dgm:pt modelId="{6B9E0447-2CB6-4CDA-8446-4D871146CFF0}" type="pres">
      <dgm:prSet presAssocID="{6A20ED28-9E9E-48A3-AE22-B7D4C4DFB345}" presName="rect1" presStyleLbl="trAlignAcc1" presStyleIdx="2" presStyleCnt="4">
        <dgm:presLayoutVars>
          <dgm:bulletEnabled val="1"/>
        </dgm:presLayoutVars>
      </dgm:prSet>
      <dgm:spPr/>
    </dgm:pt>
    <dgm:pt modelId="{583B9954-4D3A-4E5E-9F89-6C699C3063E2}" type="pres">
      <dgm:prSet presAssocID="{6A20ED28-9E9E-48A3-AE22-B7D4C4DFB345}" presName="rect2"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a:noFill/>
        </a:ln>
      </dgm:spPr>
      <dgm:extLst>
        <a:ext uri="{E40237B7-FDA0-4F09-8148-C483321AD2D9}">
          <dgm14:cNvPr xmlns:dgm14="http://schemas.microsoft.com/office/drawing/2010/diagram" id="0" name="" descr="Hockey Stick Curve Graph with solid fill"/>
        </a:ext>
      </dgm:extLst>
    </dgm:pt>
    <dgm:pt modelId="{EA1BBC0B-1B4A-4FAB-8E19-80E93CE425F2}" type="pres">
      <dgm:prSet presAssocID="{E5B21AD4-2C62-4477-81D8-01400E4DAAE6}" presName="sibTrans" presStyleCnt="0"/>
      <dgm:spPr/>
    </dgm:pt>
    <dgm:pt modelId="{A53E66B0-EDD5-4A88-9C03-1A77FB3EEA26}" type="pres">
      <dgm:prSet presAssocID="{1AE3517A-EA55-4DAC-A400-72E1F9AAE6EB}" presName="composite" presStyleCnt="0"/>
      <dgm:spPr/>
    </dgm:pt>
    <dgm:pt modelId="{FC95A2B8-E820-4DB2-A90D-E000331749AD}" type="pres">
      <dgm:prSet presAssocID="{1AE3517A-EA55-4DAC-A400-72E1F9AAE6EB}" presName="rect1" presStyleLbl="trAlignAcc1" presStyleIdx="3" presStyleCnt="4" custLinFactNeighborX="782" custLinFactNeighborY="2460">
        <dgm:presLayoutVars>
          <dgm:bulletEnabled val="1"/>
        </dgm:presLayoutVars>
      </dgm:prSet>
      <dgm:spPr/>
    </dgm:pt>
    <dgm:pt modelId="{2FA79FCC-B321-4231-80DE-816F58F4B83E}" type="pres">
      <dgm:prSet presAssocID="{1AE3517A-EA55-4DAC-A400-72E1F9AAE6EB}" presName="rect2" presStyleLbl="fgImgPlace1" presStyleIdx="3" presStyleCnt="4" custScaleX="122413" custScaleY="120188"/>
      <dgm:spPr>
        <a:blipFill dpi="0"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5346" t="13103" r="-5346" b="13103"/>
          </a:stretch>
        </a:blipFill>
        <a:ln>
          <a:noFill/>
        </a:ln>
      </dgm:spPr>
      <dgm:extLst>
        <a:ext uri="{E40237B7-FDA0-4F09-8148-C483321AD2D9}">
          <dgm14:cNvPr xmlns:dgm14="http://schemas.microsoft.com/office/drawing/2010/diagram" id="0" name="" descr="Magnifying glass with solid fill"/>
        </a:ext>
      </dgm:extLst>
    </dgm:pt>
  </dgm:ptLst>
  <dgm:cxnLst>
    <dgm:cxn modelId="{29B9661F-50EE-4D4F-A6AE-ED196210DE66}" srcId="{170A58EF-6303-42C1-B57F-206F9F1886C3}" destId="{F32C4718-3B68-42BC-A8B3-6E2D9F728BCA}" srcOrd="1" destOrd="0" parTransId="{76BF7FFE-02FD-4380-8FD8-BB5A3682E4B2}" sibTransId="{149BBAF2-B239-4229-97DE-C65A2D87EC5B}"/>
    <dgm:cxn modelId="{127EF729-5DE3-4A3D-AC74-7A43B610D2A3}" srcId="{170A58EF-6303-42C1-B57F-206F9F1886C3}" destId="{1AE3517A-EA55-4DAC-A400-72E1F9AAE6EB}" srcOrd="3" destOrd="0" parTransId="{3079DCB8-E4D7-4C98-B8C7-4F8038FB7A3B}" sibTransId="{6D058635-7CB3-40A9-8C1C-18CBB13BF524}"/>
    <dgm:cxn modelId="{07A3BA62-C8F5-4535-8110-ABE365155C77}" type="presOf" srcId="{9CEBF549-0815-44C7-810E-5E4D99B93F79}" destId="{E9803820-15DD-4EFA-AA8E-D2930397D247}" srcOrd="0" destOrd="0" presId="urn:microsoft.com/office/officeart/2008/layout/PictureStrips"/>
    <dgm:cxn modelId="{EAFCDD6A-4630-412B-B4D7-237218D6F894}" type="presOf" srcId="{6A20ED28-9E9E-48A3-AE22-B7D4C4DFB345}" destId="{6B9E0447-2CB6-4CDA-8446-4D871146CFF0}" srcOrd="0" destOrd="0" presId="urn:microsoft.com/office/officeart/2008/layout/PictureStrips"/>
    <dgm:cxn modelId="{DB217179-9A14-415A-8E72-5D47B664A20F}" srcId="{170A58EF-6303-42C1-B57F-206F9F1886C3}" destId="{6A20ED28-9E9E-48A3-AE22-B7D4C4DFB345}" srcOrd="2" destOrd="0" parTransId="{3CE65388-B285-40EF-ACF5-031293813D03}" sibTransId="{E5B21AD4-2C62-4477-81D8-01400E4DAAE6}"/>
    <dgm:cxn modelId="{10987185-D723-4B5A-81B4-A955F8748E80}" type="presOf" srcId="{F32C4718-3B68-42BC-A8B3-6E2D9F728BCA}" destId="{D0C3C335-3953-4C98-9379-B95DEDB14C9E}" srcOrd="0" destOrd="0" presId="urn:microsoft.com/office/officeart/2008/layout/PictureStrips"/>
    <dgm:cxn modelId="{00A70088-6CA1-4D83-833E-32EF0E64D420}" srcId="{170A58EF-6303-42C1-B57F-206F9F1886C3}" destId="{9CEBF549-0815-44C7-810E-5E4D99B93F79}" srcOrd="0" destOrd="0" parTransId="{DC05372C-2799-422C-9D33-27DBAC8ACACC}" sibTransId="{FEBC0B6A-9FB0-4FB4-95C1-54E23E13ED62}"/>
    <dgm:cxn modelId="{C9B32DAE-ED04-482D-95B4-B20971354641}" type="presOf" srcId="{170A58EF-6303-42C1-B57F-206F9F1886C3}" destId="{96D42264-2E5B-426A-8327-390C047B7DF8}" srcOrd="0" destOrd="0" presId="urn:microsoft.com/office/officeart/2008/layout/PictureStrips"/>
    <dgm:cxn modelId="{ACDD52DB-4949-4330-AE4E-81C7B911BA77}" type="presOf" srcId="{1AE3517A-EA55-4DAC-A400-72E1F9AAE6EB}" destId="{FC95A2B8-E820-4DB2-A90D-E000331749AD}" srcOrd="0" destOrd="0" presId="urn:microsoft.com/office/officeart/2008/layout/PictureStrips"/>
    <dgm:cxn modelId="{9CC72FE3-4AAB-4CE3-AC68-AC1CABD873CB}" type="presParOf" srcId="{96D42264-2E5B-426A-8327-390C047B7DF8}" destId="{6E520F24-0374-40A5-9E86-39135A13855F}" srcOrd="0" destOrd="0" presId="urn:microsoft.com/office/officeart/2008/layout/PictureStrips"/>
    <dgm:cxn modelId="{A6DAAF11-DC56-4749-9FDA-ED427F42B179}" type="presParOf" srcId="{6E520F24-0374-40A5-9E86-39135A13855F}" destId="{E9803820-15DD-4EFA-AA8E-D2930397D247}" srcOrd="0" destOrd="0" presId="urn:microsoft.com/office/officeart/2008/layout/PictureStrips"/>
    <dgm:cxn modelId="{0AC6167B-6AFA-46AA-B172-725A1E1BE7C2}" type="presParOf" srcId="{6E520F24-0374-40A5-9E86-39135A13855F}" destId="{9F28CCA1-063D-46D7-8CBA-7BC900B51170}" srcOrd="1" destOrd="0" presId="urn:microsoft.com/office/officeart/2008/layout/PictureStrips"/>
    <dgm:cxn modelId="{9262E1CD-0419-44FD-852E-4ACFD7D02A77}" type="presParOf" srcId="{96D42264-2E5B-426A-8327-390C047B7DF8}" destId="{6D9615A5-FB03-40C3-B87B-BF86C5DB3F6F}" srcOrd="1" destOrd="0" presId="urn:microsoft.com/office/officeart/2008/layout/PictureStrips"/>
    <dgm:cxn modelId="{567CDD7D-9FC7-4B4E-AFEE-0C91C3B0DABD}" type="presParOf" srcId="{96D42264-2E5B-426A-8327-390C047B7DF8}" destId="{6D6040EB-1343-401B-A4A0-2ACC05575658}" srcOrd="2" destOrd="0" presId="urn:microsoft.com/office/officeart/2008/layout/PictureStrips"/>
    <dgm:cxn modelId="{BDCAB21A-0AD1-441C-B7CC-653262082341}" type="presParOf" srcId="{6D6040EB-1343-401B-A4A0-2ACC05575658}" destId="{D0C3C335-3953-4C98-9379-B95DEDB14C9E}" srcOrd="0" destOrd="0" presId="urn:microsoft.com/office/officeart/2008/layout/PictureStrips"/>
    <dgm:cxn modelId="{261259B1-CFB7-45B3-BE0E-4F95BF55E949}" type="presParOf" srcId="{6D6040EB-1343-401B-A4A0-2ACC05575658}" destId="{4B84AEC5-6898-440A-B874-09A2C60FD13C}" srcOrd="1" destOrd="0" presId="urn:microsoft.com/office/officeart/2008/layout/PictureStrips"/>
    <dgm:cxn modelId="{E521D882-4D8D-47D3-B379-2EE0464BF2C4}" type="presParOf" srcId="{96D42264-2E5B-426A-8327-390C047B7DF8}" destId="{71D0657A-B4B0-478E-B608-4790D4FA51B9}" srcOrd="3" destOrd="0" presId="urn:microsoft.com/office/officeart/2008/layout/PictureStrips"/>
    <dgm:cxn modelId="{2CF4E7ED-B4C6-4F02-B102-6BA68A3C8E12}" type="presParOf" srcId="{96D42264-2E5B-426A-8327-390C047B7DF8}" destId="{93BA7BBA-B0A8-4C82-9B43-A94136929F7E}" srcOrd="4" destOrd="0" presId="urn:microsoft.com/office/officeart/2008/layout/PictureStrips"/>
    <dgm:cxn modelId="{E80A2F8C-29CC-4ED9-9FE1-C76DD824247A}" type="presParOf" srcId="{93BA7BBA-B0A8-4C82-9B43-A94136929F7E}" destId="{6B9E0447-2CB6-4CDA-8446-4D871146CFF0}" srcOrd="0" destOrd="0" presId="urn:microsoft.com/office/officeart/2008/layout/PictureStrips"/>
    <dgm:cxn modelId="{F907369A-A929-42C5-A003-19A13AB05B0A}" type="presParOf" srcId="{93BA7BBA-B0A8-4C82-9B43-A94136929F7E}" destId="{583B9954-4D3A-4E5E-9F89-6C699C3063E2}" srcOrd="1" destOrd="0" presId="urn:microsoft.com/office/officeart/2008/layout/PictureStrips"/>
    <dgm:cxn modelId="{FB0B2476-2AE2-4EAE-9E36-E3756656F393}" type="presParOf" srcId="{96D42264-2E5B-426A-8327-390C047B7DF8}" destId="{EA1BBC0B-1B4A-4FAB-8E19-80E93CE425F2}" srcOrd="5" destOrd="0" presId="urn:microsoft.com/office/officeart/2008/layout/PictureStrips"/>
    <dgm:cxn modelId="{3A05D14C-0E3D-40C0-BB32-4F0C929DB531}" type="presParOf" srcId="{96D42264-2E5B-426A-8327-390C047B7DF8}" destId="{A53E66B0-EDD5-4A88-9C03-1A77FB3EEA26}" srcOrd="6" destOrd="0" presId="urn:microsoft.com/office/officeart/2008/layout/PictureStrips"/>
    <dgm:cxn modelId="{EA13D7DA-4585-4E26-8E36-8CEC53E27238}" type="presParOf" srcId="{A53E66B0-EDD5-4A88-9C03-1A77FB3EEA26}" destId="{FC95A2B8-E820-4DB2-A90D-E000331749AD}" srcOrd="0" destOrd="0" presId="urn:microsoft.com/office/officeart/2008/layout/PictureStrips"/>
    <dgm:cxn modelId="{E00EA416-6F4F-44D5-B4F5-9A7963791DFE}" type="presParOf" srcId="{A53E66B0-EDD5-4A88-9C03-1A77FB3EEA26}" destId="{2FA79FCC-B321-4231-80DE-816F58F4B83E}" srcOrd="1" destOrd="0" presId="urn:microsoft.com/office/officeart/2008/layout/PictureStrips"/>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6B1EA6B-190B-45CC-A107-84AE0460D982}"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D66EE7A7-1940-41AC-B1C8-58016810BE0E}">
      <dgm:prSet phldrT="[Text]"/>
      <dgm:spPr>
        <a:solidFill>
          <a:srgbClr val="446F92"/>
        </a:solidFill>
      </dgm:spPr>
      <dgm:t>
        <a:bodyPr/>
        <a:lstStyle/>
        <a:p>
          <a:r>
            <a:rPr lang="en-US"/>
            <a:t>Inconsistent Assessment Administration</a:t>
          </a:r>
        </a:p>
      </dgm:t>
      <dgm:extLst>
        <a:ext uri="{E40237B7-FDA0-4F09-8148-C483321AD2D9}">
          <dgm14:cNvPr xmlns:dgm14="http://schemas.microsoft.com/office/drawing/2010/diagram" id="0" name="" descr="Smart art listing: &#10;-Inconsistent Assessment Administration (Changes to the Environment, Incorrect or Variable Instructions, Inappropriate Assistance, Altered Assessment Protocols)&#10;-Errors in Scoring Assessments&#10;-Data Entry Errors&#10;"/>
        </a:ext>
      </dgm:extLst>
    </dgm:pt>
    <dgm:pt modelId="{98FDD5DE-FC64-44E5-93CA-E0C24053C410}" type="parTrans" cxnId="{7872E398-A551-49E2-9E58-A36497AB6774}">
      <dgm:prSet/>
      <dgm:spPr/>
      <dgm:t>
        <a:bodyPr/>
        <a:lstStyle/>
        <a:p>
          <a:endParaRPr lang="en-US"/>
        </a:p>
      </dgm:t>
    </dgm:pt>
    <dgm:pt modelId="{E3C45D4B-9FE5-4B0F-A2DC-E6884CB8DB40}" type="sibTrans" cxnId="{7872E398-A551-49E2-9E58-A36497AB6774}">
      <dgm:prSet/>
      <dgm:spPr/>
      <dgm:t>
        <a:bodyPr/>
        <a:lstStyle/>
        <a:p>
          <a:endParaRPr lang="en-US"/>
        </a:p>
      </dgm:t>
    </dgm:pt>
    <dgm:pt modelId="{D397517E-4978-42E3-BE1F-B6071B336FF7}">
      <dgm:prSet phldrT="[Text]"/>
      <dgm:spPr/>
      <dgm:t>
        <a:bodyPr/>
        <a:lstStyle/>
        <a:p>
          <a:r>
            <a:rPr lang="en-US"/>
            <a:t>Changes to the Environment </a:t>
          </a:r>
        </a:p>
      </dgm:t>
      <dgm:extLst>
        <a:ext uri="{E40237B7-FDA0-4F09-8148-C483321AD2D9}">
          <dgm14:cNvPr xmlns:dgm14="http://schemas.microsoft.com/office/drawing/2010/diagram" id="0" name="" descr="Smart art listing: &#10;-Inconsistent Assessment Administration (Changes to the Environment, Incorrect or Variable Instructions, Inappropriate Assistance, Altered Assessment Protocols)&#10;-Errors in Scoring Assessments&#10;-Data Entry Errors&#10;"/>
        </a:ext>
      </dgm:extLst>
    </dgm:pt>
    <dgm:pt modelId="{FC0DDEB1-C0D3-4A57-A1B1-1E254D0C294E}" type="parTrans" cxnId="{A9D6DBC8-7928-474F-A361-CC0764BC2009}">
      <dgm:prSet/>
      <dgm:spPr/>
      <dgm:t>
        <a:bodyPr/>
        <a:lstStyle/>
        <a:p>
          <a:endParaRPr lang="en-US"/>
        </a:p>
      </dgm:t>
    </dgm:pt>
    <dgm:pt modelId="{67D36D23-F354-41FE-A4A8-CDB3F0F3C788}" type="sibTrans" cxnId="{A9D6DBC8-7928-474F-A361-CC0764BC2009}">
      <dgm:prSet/>
      <dgm:spPr/>
      <dgm:t>
        <a:bodyPr/>
        <a:lstStyle/>
        <a:p>
          <a:endParaRPr lang="en-US"/>
        </a:p>
      </dgm:t>
    </dgm:pt>
    <dgm:pt modelId="{55F831FA-78BA-43F4-BDB4-F65F84016319}">
      <dgm:prSet phldrT="[Text]"/>
      <dgm:spPr/>
      <dgm:t>
        <a:bodyPr/>
        <a:lstStyle/>
        <a:p>
          <a:r>
            <a:rPr lang="en-US"/>
            <a:t>Incorrect or Variable Instructions</a:t>
          </a:r>
        </a:p>
      </dgm:t>
    </dgm:pt>
    <dgm:pt modelId="{B48C5E06-4BA5-47B2-B8E4-52D163E8BF7D}" type="parTrans" cxnId="{B66FD8B3-02F9-4618-A172-C221509D4983}">
      <dgm:prSet/>
      <dgm:spPr/>
      <dgm:t>
        <a:bodyPr/>
        <a:lstStyle/>
        <a:p>
          <a:endParaRPr lang="en-US"/>
        </a:p>
      </dgm:t>
    </dgm:pt>
    <dgm:pt modelId="{C0C404D9-5293-4E9C-87B1-70D5DF9F47F4}" type="sibTrans" cxnId="{B66FD8B3-02F9-4618-A172-C221509D4983}">
      <dgm:prSet/>
      <dgm:spPr/>
      <dgm:t>
        <a:bodyPr/>
        <a:lstStyle/>
        <a:p>
          <a:endParaRPr lang="en-US"/>
        </a:p>
      </dgm:t>
    </dgm:pt>
    <dgm:pt modelId="{4C865807-BBDC-4296-9D63-60315EB4AA59}">
      <dgm:prSet phldrT="[Text]"/>
      <dgm:spPr>
        <a:solidFill>
          <a:srgbClr val="457131"/>
        </a:solidFill>
      </dgm:spPr>
      <dgm:t>
        <a:bodyPr/>
        <a:lstStyle/>
        <a:p>
          <a:pPr>
            <a:buClr>
              <a:schemeClr val="accent1"/>
            </a:buClr>
            <a:buFont typeface="Wingdings" panose="05000000000000000000" pitchFamily="2" charset="2"/>
            <a:buChar char="§"/>
          </a:pPr>
          <a:r>
            <a:rPr lang="en-US"/>
            <a:t>Data Entry Errors</a:t>
          </a:r>
        </a:p>
      </dgm:t>
      <dgm:extLst>
        <a:ext uri="{E40237B7-FDA0-4F09-8148-C483321AD2D9}">
          <dgm14:cNvPr xmlns:dgm14="http://schemas.microsoft.com/office/drawing/2010/diagram" id="0" name="" descr="Smart art listing: &#10;-Inconsistent Assessment Administration (Changes to the Environment, Incorrect or Variable Instructions, Inappropriate Assistance, Altered Assessment Protocols)&#10;-Errors in Scoring Assessments&#10;-Data Entry Errors&#10;"/>
        </a:ext>
      </dgm:extLst>
    </dgm:pt>
    <dgm:pt modelId="{50B1ED08-67A6-45F1-BA57-EDEC37470915}" type="parTrans" cxnId="{AD30A019-617F-4BF8-AFF6-73BB405F7494}">
      <dgm:prSet/>
      <dgm:spPr/>
      <dgm:t>
        <a:bodyPr/>
        <a:lstStyle/>
        <a:p>
          <a:endParaRPr lang="en-US"/>
        </a:p>
      </dgm:t>
    </dgm:pt>
    <dgm:pt modelId="{D90CCE0E-F9B6-4FE5-AF89-28833B375CBB}" type="sibTrans" cxnId="{AD30A019-617F-4BF8-AFF6-73BB405F7494}">
      <dgm:prSet/>
      <dgm:spPr/>
      <dgm:t>
        <a:bodyPr/>
        <a:lstStyle/>
        <a:p>
          <a:endParaRPr lang="en-US"/>
        </a:p>
      </dgm:t>
    </dgm:pt>
    <dgm:pt modelId="{C2235D98-6FA9-4A43-B70E-38892A477536}">
      <dgm:prSet/>
      <dgm:spPr/>
      <dgm:t>
        <a:bodyPr/>
        <a:lstStyle/>
        <a:p>
          <a:r>
            <a:rPr lang="en-US"/>
            <a:t>Inappropriate Assistance</a:t>
          </a:r>
        </a:p>
      </dgm:t>
    </dgm:pt>
    <dgm:pt modelId="{7AD810D2-82C1-44DA-AFD6-0C1266E7870A}" type="parTrans" cxnId="{44D3A1A9-E6D2-476E-AD94-C86C4269A9C2}">
      <dgm:prSet/>
      <dgm:spPr/>
      <dgm:t>
        <a:bodyPr/>
        <a:lstStyle/>
        <a:p>
          <a:endParaRPr lang="en-US"/>
        </a:p>
      </dgm:t>
    </dgm:pt>
    <dgm:pt modelId="{0B6936FC-37C6-4738-93BE-2633A8299848}" type="sibTrans" cxnId="{44D3A1A9-E6D2-476E-AD94-C86C4269A9C2}">
      <dgm:prSet/>
      <dgm:spPr/>
      <dgm:t>
        <a:bodyPr/>
        <a:lstStyle/>
        <a:p>
          <a:endParaRPr lang="en-US"/>
        </a:p>
      </dgm:t>
    </dgm:pt>
    <dgm:pt modelId="{96D5D485-A6BE-4495-BB04-D7543291AAE7}">
      <dgm:prSet/>
      <dgm:spPr/>
      <dgm:t>
        <a:bodyPr/>
        <a:lstStyle/>
        <a:p>
          <a:r>
            <a:rPr lang="en-US"/>
            <a:t>Altered Assessment Protocols </a:t>
          </a:r>
        </a:p>
      </dgm:t>
    </dgm:pt>
    <dgm:pt modelId="{E291245E-457A-49EC-A098-016B715175C9}" type="parTrans" cxnId="{2BFD3FB7-6C5B-43AE-AA1A-F3E50CD48BE9}">
      <dgm:prSet/>
      <dgm:spPr/>
      <dgm:t>
        <a:bodyPr/>
        <a:lstStyle/>
        <a:p>
          <a:endParaRPr lang="en-US"/>
        </a:p>
      </dgm:t>
    </dgm:pt>
    <dgm:pt modelId="{9A948C81-C2E7-4409-B5AB-02A345047BB5}" type="sibTrans" cxnId="{2BFD3FB7-6C5B-43AE-AA1A-F3E50CD48BE9}">
      <dgm:prSet/>
      <dgm:spPr/>
      <dgm:t>
        <a:bodyPr/>
        <a:lstStyle/>
        <a:p>
          <a:endParaRPr lang="en-US"/>
        </a:p>
      </dgm:t>
    </dgm:pt>
    <dgm:pt modelId="{70A5762C-D6AE-4857-868B-1BF90D91CFF2}">
      <dgm:prSet/>
      <dgm:spPr/>
      <dgm:t>
        <a:bodyPr/>
        <a:lstStyle/>
        <a:p>
          <a:r>
            <a:rPr lang="en-US"/>
            <a:t>Errors in Scoring Assessments</a:t>
          </a:r>
        </a:p>
      </dgm:t>
      <dgm:extLst>
        <a:ext uri="{E40237B7-FDA0-4F09-8148-C483321AD2D9}">
          <dgm14:cNvPr xmlns:dgm14="http://schemas.microsoft.com/office/drawing/2010/diagram" id="0" name="" descr="Smart art listing: &#10;-Inconsistent Assessment Administration (Changes to the Environment, Incorrect or Variable Instructions, Inappropriate Assistance, Altered Assessment Protocols)&#10;-Errors in Scoring Assessments&#10;-Data Entry Errors&#10;"/>
        </a:ext>
      </dgm:extLst>
    </dgm:pt>
    <dgm:pt modelId="{98C7F988-6323-4AAA-B946-17B166D8ACFA}" type="parTrans" cxnId="{61ACD105-BB71-4EF6-A5D8-84B659251BFD}">
      <dgm:prSet/>
      <dgm:spPr/>
      <dgm:t>
        <a:bodyPr/>
        <a:lstStyle/>
        <a:p>
          <a:endParaRPr lang="en-US"/>
        </a:p>
      </dgm:t>
    </dgm:pt>
    <dgm:pt modelId="{E196F06C-7002-42B1-8392-7BA90A8CFADE}" type="sibTrans" cxnId="{61ACD105-BB71-4EF6-A5D8-84B659251BFD}">
      <dgm:prSet/>
      <dgm:spPr/>
      <dgm:t>
        <a:bodyPr/>
        <a:lstStyle/>
        <a:p>
          <a:endParaRPr lang="en-US"/>
        </a:p>
      </dgm:t>
    </dgm:pt>
    <dgm:pt modelId="{48EE1D43-85D1-498F-966A-2C331667F636}" type="pres">
      <dgm:prSet presAssocID="{06B1EA6B-190B-45CC-A107-84AE0460D982}" presName="linear" presStyleCnt="0">
        <dgm:presLayoutVars>
          <dgm:animLvl val="lvl"/>
          <dgm:resizeHandles val="exact"/>
        </dgm:presLayoutVars>
      </dgm:prSet>
      <dgm:spPr/>
    </dgm:pt>
    <dgm:pt modelId="{1FB502CE-AB10-48CD-B760-C4906A420032}" type="pres">
      <dgm:prSet presAssocID="{D66EE7A7-1940-41AC-B1C8-58016810BE0E}" presName="parentText" presStyleLbl="node1" presStyleIdx="0" presStyleCnt="3">
        <dgm:presLayoutVars>
          <dgm:chMax val="0"/>
          <dgm:bulletEnabled val="1"/>
        </dgm:presLayoutVars>
      </dgm:prSet>
      <dgm:spPr/>
    </dgm:pt>
    <dgm:pt modelId="{98C83381-1835-437F-ACB9-1DDA603F99DF}" type="pres">
      <dgm:prSet presAssocID="{D66EE7A7-1940-41AC-B1C8-58016810BE0E}" presName="childText" presStyleLbl="revTx" presStyleIdx="0" presStyleCnt="1">
        <dgm:presLayoutVars>
          <dgm:bulletEnabled val="1"/>
        </dgm:presLayoutVars>
      </dgm:prSet>
      <dgm:spPr/>
    </dgm:pt>
    <dgm:pt modelId="{BF6B82CA-3924-4C0E-8C3F-6B9923C94743}" type="pres">
      <dgm:prSet presAssocID="{70A5762C-D6AE-4857-868B-1BF90D91CFF2}" presName="parentText" presStyleLbl="node1" presStyleIdx="1" presStyleCnt="3">
        <dgm:presLayoutVars>
          <dgm:chMax val="0"/>
          <dgm:bulletEnabled val="1"/>
        </dgm:presLayoutVars>
      </dgm:prSet>
      <dgm:spPr/>
    </dgm:pt>
    <dgm:pt modelId="{5CAE26FA-6474-4869-8D30-055F51E44A17}" type="pres">
      <dgm:prSet presAssocID="{E196F06C-7002-42B1-8392-7BA90A8CFADE}" presName="spacer" presStyleCnt="0"/>
      <dgm:spPr/>
    </dgm:pt>
    <dgm:pt modelId="{2E2D9B29-F410-4CB9-959A-51A32638E6FC}" type="pres">
      <dgm:prSet presAssocID="{4C865807-BBDC-4296-9D63-60315EB4AA59}" presName="parentText" presStyleLbl="node1" presStyleIdx="2" presStyleCnt="3">
        <dgm:presLayoutVars>
          <dgm:chMax val="0"/>
          <dgm:bulletEnabled val="1"/>
        </dgm:presLayoutVars>
      </dgm:prSet>
      <dgm:spPr/>
    </dgm:pt>
  </dgm:ptLst>
  <dgm:cxnLst>
    <dgm:cxn modelId="{61ACD105-BB71-4EF6-A5D8-84B659251BFD}" srcId="{06B1EA6B-190B-45CC-A107-84AE0460D982}" destId="{70A5762C-D6AE-4857-868B-1BF90D91CFF2}" srcOrd="1" destOrd="0" parTransId="{98C7F988-6323-4AAA-B946-17B166D8ACFA}" sibTransId="{E196F06C-7002-42B1-8392-7BA90A8CFADE}"/>
    <dgm:cxn modelId="{8E0FD20D-E2A6-4D28-AD37-BCE9DEF7144C}" type="presOf" srcId="{96D5D485-A6BE-4495-BB04-D7543291AAE7}" destId="{98C83381-1835-437F-ACB9-1DDA603F99DF}" srcOrd="0" destOrd="3" presId="urn:microsoft.com/office/officeart/2005/8/layout/vList2"/>
    <dgm:cxn modelId="{AD30A019-617F-4BF8-AFF6-73BB405F7494}" srcId="{06B1EA6B-190B-45CC-A107-84AE0460D982}" destId="{4C865807-BBDC-4296-9D63-60315EB4AA59}" srcOrd="2" destOrd="0" parTransId="{50B1ED08-67A6-45F1-BA57-EDEC37470915}" sibTransId="{D90CCE0E-F9B6-4FE5-AF89-28833B375CBB}"/>
    <dgm:cxn modelId="{19BBAA27-68FB-439E-BCB1-56B450A9C24A}" type="presOf" srcId="{55F831FA-78BA-43F4-BDB4-F65F84016319}" destId="{98C83381-1835-437F-ACB9-1DDA603F99DF}" srcOrd="0" destOrd="1" presId="urn:microsoft.com/office/officeart/2005/8/layout/vList2"/>
    <dgm:cxn modelId="{D1109329-C29A-4F65-89F0-B75B3122F00F}" type="presOf" srcId="{06B1EA6B-190B-45CC-A107-84AE0460D982}" destId="{48EE1D43-85D1-498F-966A-2C331667F636}" srcOrd="0" destOrd="0" presId="urn:microsoft.com/office/officeart/2005/8/layout/vList2"/>
    <dgm:cxn modelId="{6797AC4A-430C-42E9-AEDE-CD906E815237}" type="presOf" srcId="{4C865807-BBDC-4296-9D63-60315EB4AA59}" destId="{2E2D9B29-F410-4CB9-959A-51A32638E6FC}" srcOrd="0" destOrd="0" presId="urn:microsoft.com/office/officeart/2005/8/layout/vList2"/>
    <dgm:cxn modelId="{BCB2044D-EC35-4817-99E1-18CD954AEDB4}" type="presOf" srcId="{D397517E-4978-42E3-BE1F-B6071B336FF7}" destId="{98C83381-1835-437F-ACB9-1DDA603F99DF}" srcOrd="0" destOrd="0" presId="urn:microsoft.com/office/officeart/2005/8/layout/vList2"/>
    <dgm:cxn modelId="{CDFDC584-1AD7-4D06-8C91-241A298EE5DD}" type="presOf" srcId="{C2235D98-6FA9-4A43-B70E-38892A477536}" destId="{98C83381-1835-437F-ACB9-1DDA603F99DF}" srcOrd="0" destOrd="2" presId="urn:microsoft.com/office/officeart/2005/8/layout/vList2"/>
    <dgm:cxn modelId="{7872E398-A551-49E2-9E58-A36497AB6774}" srcId="{06B1EA6B-190B-45CC-A107-84AE0460D982}" destId="{D66EE7A7-1940-41AC-B1C8-58016810BE0E}" srcOrd="0" destOrd="0" parTransId="{98FDD5DE-FC64-44E5-93CA-E0C24053C410}" sibTransId="{E3C45D4B-9FE5-4B0F-A2DC-E6884CB8DB40}"/>
    <dgm:cxn modelId="{44D3A1A9-E6D2-476E-AD94-C86C4269A9C2}" srcId="{D66EE7A7-1940-41AC-B1C8-58016810BE0E}" destId="{C2235D98-6FA9-4A43-B70E-38892A477536}" srcOrd="2" destOrd="0" parTransId="{7AD810D2-82C1-44DA-AFD6-0C1266E7870A}" sibTransId="{0B6936FC-37C6-4738-93BE-2633A8299848}"/>
    <dgm:cxn modelId="{E7F983B2-44AE-454E-B4E4-9A2F3993DAC9}" type="presOf" srcId="{D66EE7A7-1940-41AC-B1C8-58016810BE0E}" destId="{1FB502CE-AB10-48CD-B760-C4906A420032}" srcOrd="0" destOrd="0" presId="urn:microsoft.com/office/officeart/2005/8/layout/vList2"/>
    <dgm:cxn modelId="{B66FD8B3-02F9-4618-A172-C221509D4983}" srcId="{D66EE7A7-1940-41AC-B1C8-58016810BE0E}" destId="{55F831FA-78BA-43F4-BDB4-F65F84016319}" srcOrd="1" destOrd="0" parTransId="{B48C5E06-4BA5-47B2-B8E4-52D163E8BF7D}" sibTransId="{C0C404D9-5293-4E9C-87B1-70D5DF9F47F4}"/>
    <dgm:cxn modelId="{2BFD3FB7-6C5B-43AE-AA1A-F3E50CD48BE9}" srcId="{D66EE7A7-1940-41AC-B1C8-58016810BE0E}" destId="{96D5D485-A6BE-4495-BB04-D7543291AAE7}" srcOrd="3" destOrd="0" parTransId="{E291245E-457A-49EC-A098-016B715175C9}" sibTransId="{9A948C81-C2E7-4409-B5AB-02A345047BB5}"/>
    <dgm:cxn modelId="{A9D6DBC8-7928-474F-A361-CC0764BC2009}" srcId="{D66EE7A7-1940-41AC-B1C8-58016810BE0E}" destId="{D397517E-4978-42E3-BE1F-B6071B336FF7}" srcOrd="0" destOrd="0" parTransId="{FC0DDEB1-C0D3-4A57-A1B1-1E254D0C294E}" sibTransId="{67D36D23-F354-41FE-A4A8-CDB3F0F3C788}"/>
    <dgm:cxn modelId="{9B9434E1-71A5-4E28-AC82-FD84DCF995F7}" type="presOf" srcId="{70A5762C-D6AE-4857-868B-1BF90D91CFF2}" destId="{BF6B82CA-3924-4C0E-8C3F-6B9923C94743}" srcOrd="0" destOrd="0" presId="urn:microsoft.com/office/officeart/2005/8/layout/vList2"/>
    <dgm:cxn modelId="{5CAD8067-17DD-4547-8DF2-D2C78FEE191C}" type="presParOf" srcId="{48EE1D43-85D1-498F-966A-2C331667F636}" destId="{1FB502CE-AB10-48CD-B760-C4906A420032}" srcOrd="0" destOrd="0" presId="urn:microsoft.com/office/officeart/2005/8/layout/vList2"/>
    <dgm:cxn modelId="{A0557035-8B22-41AD-9DDE-9AAAC3851F58}" type="presParOf" srcId="{48EE1D43-85D1-498F-966A-2C331667F636}" destId="{98C83381-1835-437F-ACB9-1DDA603F99DF}" srcOrd="1" destOrd="0" presId="urn:microsoft.com/office/officeart/2005/8/layout/vList2"/>
    <dgm:cxn modelId="{F289BD13-F0A8-46E7-B62F-1624669A57A7}" type="presParOf" srcId="{48EE1D43-85D1-498F-966A-2C331667F636}" destId="{BF6B82CA-3924-4C0E-8C3F-6B9923C94743}" srcOrd="2" destOrd="0" presId="urn:microsoft.com/office/officeart/2005/8/layout/vList2"/>
    <dgm:cxn modelId="{18496FF7-4D8A-42D0-A653-84AD8DC6CD0E}" type="presParOf" srcId="{48EE1D43-85D1-498F-966A-2C331667F636}" destId="{5CAE26FA-6474-4869-8D30-055F51E44A17}" srcOrd="3" destOrd="0" presId="urn:microsoft.com/office/officeart/2005/8/layout/vList2"/>
    <dgm:cxn modelId="{969D1F9E-1324-41C4-A85D-F670D8D184B3}" type="presParOf" srcId="{48EE1D43-85D1-498F-966A-2C331667F636}" destId="{2E2D9B29-F410-4CB9-959A-51A32638E6F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C86A17D-2283-4E78-8287-8FAB4506A93B}"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2B9CBDBA-ADD6-457F-B3C3-496266A59D40}">
      <dgm:prSet phldrT="[Text]"/>
      <dgm:spPr/>
      <dgm:t>
        <a:bodyPr/>
        <a:lstStyle/>
        <a:p>
          <a:r>
            <a:rPr lang="en-US"/>
            <a:t>The goal for student progress is inappropriate.</a:t>
          </a:r>
        </a:p>
      </dgm:t>
      <dgm:extLst>
        <a:ext uri="{E40237B7-FDA0-4F09-8148-C483321AD2D9}">
          <dgm14:cNvPr xmlns:dgm14="http://schemas.microsoft.com/office/drawing/2010/diagram" id="0" name="" descr="Smart art listing: &#10;The assessment is not aligned with the content of the intervention.&#10;The level of the assessment is too difficult or too easy for the student.&#10;The goal for student progress is inappropriate.&#10;Lack of clarity about the logistics of collecting progress monitoring data (i.e., who, what, when, where).&#10;The assessment is not administered in a consistent way. &#10;Data are not collected frequently enough to allow for timely decisions.&#10;"/>
        </a:ext>
      </dgm:extLst>
    </dgm:pt>
    <dgm:pt modelId="{A353ADAB-A060-48A5-A5FD-8358DBB47912}" type="parTrans" cxnId="{1918CFB0-DD65-4AFC-8043-6C73E7A4D178}">
      <dgm:prSet/>
      <dgm:spPr/>
      <dgm:t>
        <a:bodyPr/>
        <a:lstStyle/>
        <a:p>
          <a:endParaRPr lang="en-US"/>
        </a:p>
      </dgm:t>
    </dgm:pt>
    <dgm:pt modelId="{05596A4A-37C2-4695-97CD-4986ACB4D692}" type="sibTrans" cxnId="{1918CFB0-DD65-4AFC-8043-6C73E7A4D178}">
      <dgm:prSet/>
      <dgm:spPr/>
      <dgm:t>
        <a:bodyPr/>
        <a:lstStyle/>
        <a:p>
          <a:endParaRPr lang="en-US"/>
        </a:p>
      </dgm:t>
    </dgm:pt>
    <dgm:pt modelId="{7F3DDA0D-8B1A-43C6-9CD6-63EF6A72A1EE}">
      <dgm:prSet phldrT="[Text]"/>
      <dgm:spPr/>
      <dgm:t>
        <a:bodyPr/>
        <a:lstStyle/>
        <a:p>
          <a:r>
            <a:rPr lang="en-US"/>
            <a:t>Lack of clarity about the logistics of collecting progress monitoring data (i.e., who, what, when, where).</a:t>
          </a:r>
        </a:p>
      </dgm:t>
      <dgm:extLst>
        <a:ext uri="{E40237B7-FDA0-4F09-8148-C483321AD2D9}">
          <dgm14:cNvPr xmlns:dgm14="http://schemas.microsoft.com/office/drawing/2010/diagram" id="0" name="" descr="Smart art listing: &#10;The assessment is not aligned with the content of the intervention.&#10;The level of the assessment is too difficult or too easy for the student.&#10;The goal for student progress is inappropriate.&#10;Lack of clarity about the logistics of collecting progress monitoring data (i.e., who, what, when, where).&#10;The assessment is not administered in a consistent way. &#10;Data are not collected frequently enough to allow for timely decisions.&#10;"/>
        </a:ext>
      </dgm:extLst>
    </dgm:pt>
    <dgm:pt modelId="{AD484EB7-992E-406E-8320-8EFDD3B956D9}" type="parTrans" cxnId="{56B9D1F5-E5CB-4A7A-A974-009179C1D305}">
      <dgm:prSet/>
      <dgm:spPr/>
      <dgm:t>
        <a:bodyPr/>
        <a:lstStyle/>
        <a:p>
          <a:endParaRPr lang="en-US"/>
        </a:p>
      </dgm:t>
    </dgm:pt>
    <dgm:pt modelId="{0FBBE6DE-E15B-4556-AD09-CD6B9DCC7792}" type="sibTrans" cxnId="{56B9D1F5-E5CB-4A7A-A974-009179C1D305}">
      <dgm:prSet/>
      <dgm:spPr/>
      <dgm:t>
        <a:bodyPr/>
        <a:lstStyle/>
        <a:p>
          <a:endParaRPr lang="en-US"/>
        </a:p>
      </dgm:t>
    </dgm:pt>
    <dgm:pt modelId="{915B6F05-35C8-4CD9-969C-2369C46F50A2}">
      <dgm:prSet phldrT="[Text]"/>
      <dgm:spPr/>
      <dgm:t>
        <a:bodyPr/>
        <a:lstStyle/>
        <a:p>
          <a:r>
            <a:rPr lang="en-US"/>
            <a:t>The assessment is not administered in a consistent way. </a:t>
          </a:r>
        </a:p>
      </dgm:t>
      <dgm:extLst>
        <a:ext uri="{E40237B7-FDA0-4F09-8148-C483321AD2D9}">
          <dgm14:cNvPr xmlns:dgm14="http://schemas.microsoft.com/office/drawing/2010/diagram" id="0" name="" descr="Smart art listing: &#10;The assessment is not aligned with the content of the intervention.&#10;The level of the assessment is too difficult or too easy for the student.&#10;The goal for student progress is inappropriate.&#10;Lack of clarity about the logistics of collecting progress monitoring data (i.e., who, what, when, where).&#10;The assessment is not administered in a consistent way. &#10;Data are not collected frequently enough to allow for timely decisions.&#10;"/>
        </a:ext>
      </dgm:extLst>
    </dgm:pt>
    <dgm:pt modelId="{80DBF406-AA87-41EE-944A-05AC88EC2D68}" type="parTrans" cxnId="{F006A571-7EA7-4457-BFB2-4874B9507118}">
      <dgm:prSet/>
      <dgm:spPr/>
      <dgm:t>
        <a:bodyPr/>
        <a:lstStyle/>
        <a:p>
          <a:endParaRPr lang="en-US"/>
        </a:p>
      </dgm:t>
    </dgm:pt>
    <dgm:pt modelId="{19DED8EF-2A74-4D3E-A45E-B0F5A5BAB9F5}" type="sibTrans" cxnId="{F006A571-7EA7-4457-BFB2-4874B9507118}">
      <dgm:prSet/>
      <dgm:spPr/>
      <dgm:t>
        <a:bodyPr/>
        <a:lstStyle/>
        <a:p>
          <a:endParaRPr lang="en-US"/>
        </a:p>
      </dgm:t>
    </dgm:pt>
    <dgm:pt modelId="{0EDA4918-B165-4E7D-A070-E3A46E69FC6F}">
      <dgm:prSet phldrT="[Text]"/>
      <dgm:spPr/>
      <dgm:t>
        <a:bodyPr/>
        <a:lstStyle/>
        <a:p>
          <a:r>
            <a:rPr lang="en-US"/>
            <a:t>Data are not collected frequently enough to allow for timely decisions.</a:t>
          </a:r>
        </a:p>
      </dgm:t>
      <dgm:extLst>
        <a:ext uri="{E40237B7-FDA0-4F09-8148-C483321AD2D9}">
          <dgm14:cNvPr xmlns:dgm14="http://schemas.microsoft.com/office/drawing/2010/diagram" id="0" name="" descr="Smart art listing: &#10;The assessment is not aligned with the content of the intervention.&#10;The level of the assessment is too difficult or too easy for the student.&#10;The goal for student progress is inappropriate.&#10;Lack of clarity about the logistics of collecting progress monitoring data (i.e., who, what, when, where).&#10;The assessment is not administered in a consistent way. &#10;Data are not collected frequently enough to allow for timely decisions.&#10;"/>
        </a:ext>
      </dgm:extLst>
    </dgm:pt>
    <dgm:pt modelId="{12DDD7B2-C9C8-4C31-8698-889A347877E6}" type="parTrans" cxnId="{03C2F8F6-7561-497A-B277-401B960F306F}">
      <dgm:prSet/>
      <dgm:spPr/>
      <dgm:t>
        <a:bodyPr/>
        <a:lstStyle/>
        <a:p>
          <a:endParaRPr lang="en-US"/>
        </a:p>
      </dgm:t>
    </dgm:pt>
    <dgm:pt modelId="{DF8E800D-5B33-4E6B-93E0-84B6413BA904}" type="sibTrans" cxnId="{03C2F8F6-7561-497A-B277-401B960F306F}">
      <dgm:prSet/>
      <dgm:spPr/>
      <dgm:t>
        <a:bodyPr/>
        <a:lstStyle/>
        <a:p>
          <a:endParaRPr lang="en-US"/>
        </a:p>
      </dgm:t>
    </dgm:pt>
    <dgm:pt modelId="{6FE92F0E-11D8-4FD9-AB29-348A40F03D53}">
      <dgm:prSet phldrT="[Text]"/>
      <dgm:spPr/>
      <dgm:t>
        <a:bodyPr/>
        <a:lstStyle/>
        <a:p>
          <a:r>
            <a:rPr lang="en-US"/>
            <a:t>The level of the assessment is too difficult or too easy for the student.</a:t>
          </a:r>
        </a:p>
      </dgm:t>
      <dgm:extLst>
        <a:ext uri="{E40237B7-FDA0-4F09-8148-C483321AD2D9}">
          <dgm14:cNvPr xmlns:dgm14="http://schemas.microsoft.com/office/drawing/2010/diagram" id="0" name="" descr="Smart art listing: &#10;The assessment is not aligned with the content of the intervention.&#10;The level of the assessment is too difficult or too easy for the student.&#10;The goal for student progress is inappropriate.&#10;Lack of clarity about the logistics of collecting progress monitoring data (i.e., who, what, when, where).&#10;The assessment is not administered in a consistent way. &#10;Data are not collected frequently enough to allow for timely decisions.&#10;"/>
        </a:ext>
      </dgm:extLst>
    </dgm:pt>
    <dgm:pt modelId="{541731A4-9A47-4FB1-B8FF-73EF929A7C8F}" type="parTrans" cxnId="{78C3C825-296F-4392-940B-CE237975AD52}">
      <dgm:prSet/>
      <dgm:spPr/>
      <dgm:t>
        <a:bodyPr/>
        <a:lstStyle/>
        <a:p>
          <a:endParaRPr lang="en-US"/>
        </a:p>
      </dgm:t>
    </dgm:pt>
    <dgm:pt modelId="{1BE54128-C746-4BE3-926F-448CF5C01D56}" type="sibTrans" cxnId="{78C3C825-296F-4392-940B-CE237975AD52}">
      <dgm:prSet/>
      <dgm:spPr/>
      <dgm:t>
        <a:bodyPr/>
        <a:lstStyle/>
        <a:p>
          <a:endParaRPr lang="en-US"/>
        </a:p>
      </dgm:t>
    </dgm:pt>
    <dgm:pt modelId="{D541AC7E-876C-44FB-8376-22C8D568576C}">
      <dgm:prSet phldrT="[Text]"/>
      <dgm:spPr/>
      <dgm:t>
        <a:bodyPr/>
        <a:lstStyle/>
        <a:p>
          <a:r>
            <a:rPr lang="en-US"/>
            <a:t>The assessment is not aligned with the content of the intervention.</a:t>
          </a:r>
        </a:p>
      </dgm:t>
      <dgm:extLst>
        <a:ext uri="{E40237B7-FDA0-4F09-8148-C483321AD2D9}">
          <dgm14:cNvPr xmlns:dgm14="http://schemas.microsoft.com/office/drawing/2010/diagram" id="0" name="" descr="Smart art listing: &#10;The assessment is not aligned with the content of the intervention.&#10;The level of the assessment is too difficult or too easy for the student.&#10;The goal for student progress is inappropriate.&#10;Lack of clarity about the logistics of collecting progress monitoring data (i.e., who, what, when, where).&#10;The assessment is not administered in a consistent way. &#10;Data are not collected frequently enough to allow for timely decisions.&#10;"/>
        </a:ext>
      </dgm:extLst>
    </dgm:pt>
    <dgm:pt modelId="{33D52902-67A3-4960-8659-8AF208CEDFE0}" type="parTrans" cxnId="{4BAC36CA-E393-4756-A48F-E4188969E5CB}">
      <dgm:prSet/>
      <dgm:spPr/>
      <dgm:t>
        <a:bodyPr/>
        <a:lstStyle/>
        <a:p>
          <a:endParaRPr lang="en-US"/>
        </a:p>
      </dgm:t>
    </dgm:pt>
    <dgm:pt modelId="{555AA47A-542A-40BE-9902-0F799AE09D66}" type="sibTrans" cxnId="{4BAC36CA-E393-4756-A48F-E4188969E5CB}">
      <dgm:prSet/>
      <dgm:spPr/>
      <dgm:t>
        <a:bodyPr/>
        <a:lstStyle/>
        <a:p>
          <a:endParaRPr lang="en-US"/>
        </a:p>
      </dgm:t>
    </dgm:pt>
    <dgm:pt modelId="{1CBBC505-AD7E-4234-9DED-8D5D0217F2E4}" type="pres">
      <dgm:prSet presAssocID="{5C86A17D-2283-4E78-8287-8FAB4506A93B}" presName="Name0" presStyleCnt="0">
        <dgm:presLayoutVars>
          <dgm:dir/>
          <dgm:resizeHandles val="exact"/>
        </dgm:presLayoutVars>
      </dgm:prSet>
      <dgm:spPr/>
    </dgm:pt>
    <dgm:pt modelId="{6658CEDC-BDB5-4F00-BEC7-D8BB57F8D971}" type="pres">
      <dgm:prSet presAssocID="{D541AC7E-876C-44FB-8376-22C8D568576C}" presName="composite" presStyleCnt="0"/>
      <dgm:spPr/>
    </dgm:pt>
    <dgm:pt modelId="{A59C8094-77CF-46EB-AF42-AA82491793F0}" type="pres">
      <dgm:prSet presAssocID="{D541AC7E-876C-44FB-8376-22C8D568576C}" presName="rect1" presStyleLbl="trAlignAcc1" presStyleIdx="0" presStyleCnt="6">
        <dgm:presLayoutVars>
          <dgm:bulletEnabled val="1"/>
        </dgm:presLayoutVars>
      </dgm:prSet>
      <dgm:spPr/>
    </dgm:pt>
    <dgm:pt modelId="{929CBA78-C5E1-4A80-91C4-AFB5BC405BDF}" type="pres">
      <dgm:prSet presAssocID="{D541AC7E-876C-44FB-8376-22C8D568576C}" presName="rect2" presStyleLbl="fgImgPlace1" presStyleIdx="0" presStyleCnt="6"/>
      <dgm:spPr>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Bullseye with solid fill"/>
        </a:ext>
      </dgm:extLst>
    </dgm:pt>
    <dgm:pt modelId="{AA832AB1-258A-4C72-8D16-1DD94094BD7F}" type="pres">
      <dgm:prSet presAssocID="{555AA47A-542A-40BE-9902-0F799AE09D66}" presName="sibTrans" presStyleCnt="0"/>
      <dgm:spPr/>
    </dgm:pt>
    <dgm:pt modelId="{9E581DFB-30D2-465F-A090-87BE03095F38}" type="pres">
      <dgm:prSet presAssocID="{6FE92F0E-11D8-4FD9-AB29-348A40F03D53}" presName="composite" presStyleCnt="0"/>
      <dgm:spPr/>
    </dgm:pt>
    <dgm:pt modelId="{4B950BD1-01BB-40F8-BA76-8358C35BC4D5}" type="pres">
      <dgm:prSet presAssocID="{6FE92F0E-11D8-4FD9-AB29-348A40F03D53}" presName="rect1" presStyleLbl="trAlignAcc1" presStyleIdx="1" presStyleCnt="6">
        <dgm:presLayoutVars>
          <dgm:bulletEnabled val="1"/>
        </dgm:presLayoutVars>
      </dgm:prSet>
      <dgm:spPr/>
    </dgm:pt>
    <dgm:pt modelId="{C7465206-D39B-45D2-80C4-D8A630747100}" type="pres">
      <dgm:prSet presAssocID="{6FE92F0E-11D8-4FD9-AB29-348A40F03D53}" presName="rect2" presStyleLbl="fgImgPlac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Hurdle outline"/>
        </a:ext>
      </dgm:extLst>
    </dgm:pt>
    <dgm:pt modelId="{1415DFF0-3AFB-486D-ABB3-270C7487B5B4}" type="pres">
      <dgm:prSet presAssocID="{1BE54128-C746-4BE3-926F-448CF5C01D56}" presName="sibTrans" presStyleCnt="0"/>
      <dgm:spPr/>
    </dgm:pt>
    <dgm:pt modelId="{8B6E80CD-3064-4F70-B1BC-75FCCD2095FA}" type="pres">
      <dgm:prSet presAssocID="{2B9CBDBA-ADD6-457F-B3C3-496266A59D40}" presName="composite" presStyleCnt="0"/>
      <dgm:spPr/>
    </dgm:pt>
    <dgm:pt modelId="{CF28A900-C992-4F0C-9163-EB9144AF8FF3}" type="pres">
      <dgm:prSet presAssocID="{2B9CBDBA-ADD6-457F-B3C3-496266A59D40}" presName="rect1" presStyleLbl="trAlignAcc1" presStyleIdx="2" presStyleCnt="6">
        <dgm:presLayoutVars>
          <dgm:bulletEnabled val="1"/>
        </dgm:presLayoutVars>
      </dgm:prSet>
      <dgm:spPr/>
    </dgm:pt>
    <dgm:pt modelId="{9F6F2B0C-40F5-421C-97B1-1BE288A249A6}" type="pres">
      <dgm:prSet presAssocID="{2B9CBDBA-ADD6-457F-B3C3-496266A59D40}" presName="rect2" presStyleLbl="fgImgPlac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Aspiration outline"/>
        </a:ext>
      </dgm:extLst>
    </dgm:pt>
    <dgm:pt modelId="{45D43E2F-F57A-4ADA-A023-6F27FB5786FB}" type="pres">
      <dgm:prSet presAssocID="{05596A4A-37C2-4695-97CD-4986ACB4D692}" presName="sibTrans" presStyleCnt="0"/>
      <dgm:spPr/>
    </dgm:pt>
    <dgm:pt modelId="{C73339AC-7155-450F-A325-BEF9517D84EB}" type="pres">
      <dgm:prSet presAssocID="{7F3DDA0D-8B1A-43C6-9CD6-63EF6A72A1EE}" presName="composite" presStyleCnt="0"/>
      <dgm:spPr/>
    </dgm:pt>
    <dgm:pt modelId="{EC7026B2-0E80-4176-99AD-848445D0D8C6}" type="pres">
      <dgm:prSet presAssocID="{7F3DDA0D-8B1A-43C6-9CD6-63EF6A72A1EE}" presName="rect1" presStyleLbl="trAlignAcc1" presStyleIdx="3" presStyleCnt="6">
        <dgm:presLayoutVars>
          <dgm:bulletEnabled val="1"/>
        </dgm:presLayoutVars>
      </dgm:prSet>
      <dgm:spPr/>
    </dgm:pt>
    <dgm:pt modelId="{7B88476A-C931-4894-924D-E9F8C409FED3}" type="pres">
      <dgm:prSet presAssocID="{7F3DDA0D-8B1A-43C6-9CD6-63EF6A72A1EE}" presName="rect2" presStyleLbl="fgImgPlac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l="-25000" r="-25000"/>
          </a:stretch>
        </a:blipFill>
      </dgm:spPr>
      <dgm:extLst>
        <a:ext uri="{E40237B7-FDA0-4F09-8148-C483321AD2D9}">
          <dgm14:cNvPr xmlns:dgm14="http://schemas.microsoft.com/office/drawing/2010/diagram" id="0" name="" descr="Cheers outline"/>
        </a:ext>
      </dgm:extLst>
    </dgm:pt>
    <dgm:pt modelId="{2CAF11D1-CBD1-4636-A3B9-5558BD213DEC}" type="pres">
      <dgm:prSet presAssocID="{0FBBE6DE-E15B-4556-AD09-CD6B9DCC7792}" presName="sibTrans" presStyleCnt="0"/>
      <dgm:spPr/>
    </dgm:pt>
    <dgm:pt modelId="{691FF3F0-249F-43F0-ABD8-2875BCCCFFBC}" type="pres">
      <dgm:prSet presAssocID="{915B6F05-35C8-4CD9-969C-2369C46F50A2}" presName="composite" presStyleCnt="0"/>
      <dgm:spPr/>
    </dgm:pt>
    <dgm:pt modelId="{1D86C7B6-B5B4-4539-B3A1-C5C0EA2B56A0}" type="pres">
      <dgm:prSet presAssocID="{915B6F05-35C8-4CD9-969C-2369C46F50A2}" presName="rect1" presStyleLbl="trAlignAcc1" presStyleIdx="4" presStyleCnt="6">
        <dgm:presLayoutVars>
          <dgm:bulletEnabled val="1"/>
        </dgm:presLayoutVars>
      </dgm:prSet>
      <dgm:spPr/>
    </dgm:pt>
    <dgm:pt modelId="{79EEBF4C-BF38-45D0-9379-5E8A7C5E39EB}" type="pres">
      <dgm:prSet presAssocID="{915B6F05-35C8-4CD9-969C-2369C46F50A2}" presName="rect2" presStyleLbl="fgImgPlace1" presStyleIdx="4" presStyleCnt="6"/>
      <dgm:spPr>
        <a:blipFill>
          <a:blip xmlns:r="http://schemas.openxmlformats.org/officeDocument/2006/relationships" r:embed="rId9">
            <a:extLst>
              <a:ext uri="{96DAC541-7B7A-43D3-8B79-37D633B846F1}">
                <asvg:svgBlip xmlns:asvg="http://schemas.microsoft.com/office/drawing/2016/SVG/main" r:embed="rId10"/>
              </a:ext>
            </a:extLst>
          </a:blip>
          <a:srcRect/>
          <a:stretch>
            <a:fillRect l="-25000" r="-25000"/>
          </a:stretch>
        </a:blipFill>
      </dgm:spPr>
      <dgm:extLst>
        <a:ext uri="{E40237B7-FDA0-4F09-8148-C483321AD2D9}">
          <dgm14:cNvPr xmlns:dgm14="http://schemas.microsoft.com/office/drawing/2010/diagram" id="0" name="" descr="Checklist with solid fill"/>
        </a:ext>
      </dgm:extLst>
    </dgm:pt>
    <dgm:pt modelId="{BFAE995B-A5A3-4B51-B8A9-6B28F119E300}" type="pres">
      <dgm:prSet presAssocID="{19DED8EF-2A74-4D3E-A45E-B0F5A5BAB9F5}" presName="sibTrans" presStyleCnt="0"/>
      <dgm:spPr/>
    </dgm:pt>
    <dgm:pt modelId="{B3F5A7AC-12B9-4151-8B9B-35C34C4B8EC8}" type="pres">
      <dgm:prSet presAssocID="{0EDA4918-B165-4E7D-A070-E3A46E69FC6F}" presName="composite" presStyleCnt="0"/>
      <dgm:spPr/>
    </dgm:pt>
    <dgm:pt modelId="{D03C9449-6D85-49AB-9189-76E5CAEAF1D2}" type="pres">
      <dgm:prSet presAssocID="{0EDA4918-B165-4E7D-A070-E3A46E69FC6F}" presName="rect1" presStyleLbl="trAlignAcc1" presStyleIdx="5" presStyleCnt="6">
        <dgm:presLayoutVars>
          <dgm:bulletEnabled val="1"/>
        </dgm:presLayoutVars>
      </dgm:prSet>
      <dgm:spPr/>
    </dgm:pt>
    <dgm:pt modelId="{5AAE0878-A81D-4340-984D-F84B60B4BE87}" type="pres">
      <dgm:prSet presAssocID="{0EDA4918-B165-4E7D-A070-E3A46E69FC6F}" presName="rect2" presStyleLbl="fgImgPlac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l="-25000" r="-25000"/>
          </a:stretch>
        </a:blipFill>
      </dgm:spPr>
      <dgm:extLst>
        <a:ext uri="{E40237B7-FDA0-4F09-8148-C483321AD2D9}">
          <dgm14:cNvPr xmlns:dgm14="http://schemas.microsoft.com/office/drawing/2010/diagram" id="0" name="" descr="Monthly calendar outline"/>
        </a:ext>
      </dgm:extLst>
    </dgm:pt>
  </dgm:ptLst>
  <dgm:cxnLst>
    <dgm:cxn modelId="{699E7917-371C-4AFC-9B4F-D5F6EC48DC7E}" type="presOf" srcId="{2B9CBDBA-ADD6-457F-B3C3-496266A59D40}" destId="{CF28A900-C992-4F0C-9163-EB9144AF8FF3}" srcOrd="0" destOrd="0" presId="urn:microsoft.com/office/officeart/2008/layout/PictureStrips"/>
    <dgm:cxn modelId="{78C3C825-296F-4392-940B-CE237975AD52}" srcId="{5C86A17D-2283-4E78-8287-8FAB4506A93B}" destId="{6FE92F0E-11D8-4FD9-AB29-348A40F03D53}" srcOrd="1" destOrd="0" parTransId="{541731A4-9A47-4FB1-B8FF-73EF929A7C8F}" sibTransId="{1BE54128-C746-4BE3-926F-448CF5C01D56}"/>
    <dgm:cxn modelId="{CD65F926-5E4B-4495-878A-58E4A399C650}" type="presOf" srcId="{7F3DDA0D-8B1A-43C6-9CD6-63EF6A72A1EE}" destId="{EC7026B2-0E80-4176-99AD-848445D0D8C6}" srcOrd="0" destOrd="0" presId="urn:microsoft.com/office/officeart/2008/layout/PictureStrips"/>
    <dgm:cxn modelId="{F006A571-7EA7-4457-BFB2-4874B9507118}" srcId="{5C86A17D-2283-4E78-8287-8FAB4506A93B}" destId="{915B6F05-35C8-4CD9-969C-2369C46F50A2}" srcOrd="4" destOrd="0" parTransId="{80DBF406-AA87-41EE-944A-05AC88EC2D68}" sibTransId="{19DED8EF-2A74-4D3E-A45E-B0F5A5BAB9F5}"/>
    <dgm:cxn modelId="{1918CFB0-DD65-4AFC-8043-6C73E7A4D178}" srcId="{5C86A17D-2283-4E78-8287-8FAB4506A93B}" destId="{2B9CBDBA-ADD6-457F-B3C3-496266A59D40}" srcOrd="2" destOrd="0" parTransId="{A353ADAB-A060-48A5-A5FD-8358DBB47912}" sibTransId="{05596A4A-37C2-4695-97CD-4986ACB4D692}"/>
    <dgm:cxn modelId="{A15C16C7-EB44-4D6A-892F-DADE23D75319}" type="presOf" srcId="{6FE92F0E-11D8-4FD9-AB29-348A40F03D53}" destId="{4B950BD1-01BB-40F8-BA76-8358C35BC4D5}" srcOrd="0" destOrd="0" presId="urn:microsoft.com/office/officeart/2008/layout/PictureStrips"/>
    <dgm:cxn modelId="{4BAC36CA-E393-4756-A48F-E4188969E5CB}" srcId="{5C86A17D-2283-4E78-8287-8FAB4506A93B}" destId="{D541AC7E-876C-44FB-8376-22C8D568576C}" srcOrd="0" destOrd="0" parTransId="{33D52902-67A3-4960-8659-8AF208CEDFE0}" sibTransId="{555AA47A-542A-40BE-9902-0F799AE09D66}"/>
    <dgm:cxn modelId="{FB8B47DC-A01C-413F-9A8D-5CA3DA0FBF06}" type="presOf" srcId="{915B6F05-35C8-4CD9-969C-2369C46F50A2}" destId="{1D86C7B6-B5B4-4539-B3A1-C5C0EA2B56A0}" srcOrd="0" destOrd="0" presId="urn:microsoft.com/office/officeart/2008/layout/PictureStrips"/>
    <dgm:cxn modelId="{CC4B0DE4-FA3B-4982-B426-385FE36DF4DC}" type="presOf" srcId="{D541AC7E-876C-44FB-8376-22C8D568576C}" destId="{A59C8094-77CF-46EB-AF42-AA82491793F0}" srcOrd="0" destOrd="0" presId="urn:microsoft.com/office/officeart/2008/layout/PictureStrips"/>
    <dgm:cxn modelId="{8CD6A5F0-9561-4326-BFF0-F5C0B32E26C6}" type="presOf" srcId="{5C86A17D-2283-4E78-8287-8FAB4506A93B}" destId="{1CBBC505-AD7E-4234-9DED-8D5D0217F2E4}" srcOrd="0" destOrd="0" presId="urn:microsoft.com/office/officeart/2008/layout/PictureStrips"/>
    <dgm:cxn modelId="{56B9D1F5-E5CB-4A7A-A974-009179C1D305}" srcId="{5C86A17D-2283-4E78-8287-8FAB4506A93B}" destId="{7F3DDA0D-8B1A-43C6-9CD6-63EF6A72A1EE}" srcOrd="3" destOrd="0" parTransId="{AD484EB7-992E-406E-8320-8EFDD3B956D9}" sibTransId="{0FBBE6DE-E15B-4556-AD09-CD6B9DCC7792}"/>
    <dgm:cxn modelId="{03C2F8F6-7561-497A-B277-401B960F306F}" srcId="{5C86A17D-2283-4E78-8287-8FAB4506A93B}" destId="{0EDA4918-B165-4E7D-A070-E3A46E69FC6F}" srcOrd="5" destOrd="0" parTransId="{12DDD7B2-C9C8-4C31-8698-889A347877E6}" sibTransId="{DF8E800D-5B33-4E6B-93E0-84B6413BA904}"/>
    <dgm:cxn modelId="{C29297FF-3134-4311-BC2E-F61E0C1A4306}" type="presOf" srcId="{0EDA4918-B165-4E7D-A070-E3A46E69FC6F}" destId="{D03C9449-6D85-49AB-9189-76E5CAEAF1D2}" srcOrd="0" destOrd="0" presId="urn:microsoft.com/office/officeart/2008/layout/PictureStrips"/>
    <dgm:cxn modelId="{03F4E143-5644-4B42-80FE-EAE1A62A318D}" type="presParOf" srcId="{1CBBC505-AD7E-4234-9DED-8D5D0217F2E4}" destId="{6658CEDC-BDB5-4F00-BEC7-D8BB57F8D971}" srcOrd="0" destOrd="0" presId="urn:microsoft.com/office/officeart/2008/layout/PictureStrips"/>
    <dgm:cxn modelId="{74EB51E9-A827-4CA0-89F1-DC547F3427EF}" type="presParOf" srcId="{6658CEDC-BDB5-4F00-BEC7-D8BB57F8D971}" destId="{A59C8094-77CF-46EB-AF42-AA82491793F0}" srcOrd="0" destOrd="0" presId="urn:microsoft.com/office/officeart/2008/layout/PictureStrips"/>
    <dgm:cxn modelId="{20A5AC80-31F2-4F12-A237-AB0BC79BDCF9}" type="presParOf" srcId="{6658CEDC-BDB5-4F00-BEC7-D8BB57F8D971}" destId="{929CBA78-C5E1-4A80-91C4-AFB5BC405BDF}" srcOrd="1" destOrd="0" presId="urn:microsoft.com/office/officeart/2008/layout/PictureStrips"/>
    <dgm:cxn modelId="{BA96086B-B7F7-4942-891E-71382B130E83}" type="presParOf" srcId="{1CBBC505-AD7E-4234-9DED-8D5D0217F2E4}" destId="{AA832AB1-258A-4C72-8D16-1DD94094BD7F}" srcOrd="1" destOrd="0" presId="urn:microsoft.com/office/officeart/2008/layout/PictureStrips"/>
    <dgm:cxn modelId="{020F7FF6-7D4B-4289-9293-CF8B81475972}" type="presParOf" srcId="{1CBBC505-AD7E-4234-9DED-8D5D0217F2E4}" destId="{9E581DFB-30D2-465F-A090-87BE03095F38}" srcOrd="2" destOrd="0" presId="urn:microsoft.com/office/officeart/2008/layout/PictureStrips"/>
    <dgm:cxn modelId="{3F64BC60-C751-4774-915A-3C423AF925F2}" type="presParOf" srcId="{9E581DFB-30D2-465F-A090-87BE03095F38}" destId="{4B950BD1-01BB-40F8-BA76-8358C35BC4D5}" srcOrd="0" destOrd="0" presId="urn:microsoft.com/office/officeart/2008/layout/PictureStrips"/>
    <dgm:cxn modelId="{23964856-A565-4C22-A1D2-C7AFD15B8026}" type="presParOf" srcId="{9E581DFB-30D2-465F-A090-87BE03095F38}" destId="{C7465206-D39B-45D2-80C4-D8A630747100}" srcOrd="1" destOrd="0" presId="urn:microsoft.com/office/officeart/2008/layout/PictureStrips"/>
    <dgm:cxn modelId="{4F2BBF17-4308-400F-B876-D016542DE7AF}" type="presParOf" srcId="{1CBBC505-AD7E-4234-9DED-8D5D0217F2E4}" destId="{1415DFF0-3AFB-486D-ABB3-270C7487B5B4}" srcOrd="3" destOrd="0" presId="urn:microsoft.com/office/officeart/2008/layout/PictureStrips"/>
    <dgm:cxn modelId="{A0F16E3B-FB6A-45E7-BCC2-7D52405B1F06}" type="presParOf" srcId="{1CBBC505-AD7E-4234-9DED-8D5D0217F2E4}" destId="{8B6E80CD-3064-4F70-B1BC-75FCCD2095FA}" srcOrd="4" destOrd="0" presId="urn:microsoft.com/office/officeart/2008/layout/PictureStrips"/>
    <dgm:cxn modelId="{80276816-85C1-4B0C-A507-AC1946BF9FE2}" type="presParOf" srcId="{8B6E80CD-3064-4F70-B1BC-75FCCD2095FA}" destId="{CF28A900-C992-4F0C-9163-EB9144AF8FF3}" srcOrd="0" destOrd="0" presId="urn:microsoft.com/office/officeart/2008/layout/PictureStrips"/>
    <dgm:cxn modelId="{B2664F58-4755-4EDE-849D-07ABBD92070C}" type="presParOf" srcId="{8B6E80CD-3064-4F70-B1BC-75FCCD2095FA}" destId="{9F6F2B0C-40F5-421C-97B1-1BE288A249A6}" srcOrd="1" destOrd="0" presId="urn:microsoft.com/office/officeart/2008/layout/PictureStrips"/>
    <dgm:cxn modelId="{572EE377-B5BB-46F8-86D9-5B84576C546C}" type="presParOf" srcId="{1CBBC505-AD7E-4234-9DED-8D5D0217F2E4}" destId="{45D43E2F-F57A-4ADA-A023-6F27FB5786FB}" srcOrd="5" destOrd="0" presId="urn:microsoft.com/office/officeart/2008/layout/PictureStrips"/>
    <dgm:cxn modelId="{1E1A79F3-0178-41B3-B734-3DC731D5349B}" type="presParOf" srcId="{1CBBC505-AD7E-4234-9DED-8D5D0217F2E4}" destId="{C73339AC-7155-450F-A325-BEF9517D84EB}" srcOrd="6" destOrd="0" presId="urn:microsoft.com/office/officeart/2008/layout/PictureStrips"/>
    <dgm:cxn modelId="{8DD76427-7EC3-46B9-B881-A9FF70E9798E}" type="presParOf" srcId="{C73339AC-7155-450F-A325-BEF9517D84EB}" destId="{EC7026B2-0E80-4176-99AD-848445D0D8C6}" srcOrd="0" destOrd="0" presId="urn:microsoft.com/office/officeart/2008/layout/PictureStrips"/>
    <dgm:cxn modelId="{505A8C6F-C42B-48AE-9DA7-38CE13C2C753}" type="presParOf" srcId="{C73339AC-7155-450F-A325-BEF9517D84EB}" destId="{7B88476A-C931-4894-924D-E9F8C409FED3}" srcOrd="1" destOrd="0" presId="urn:microsoft.com/office/officeart/2008/layout/PictureStrips"/>
    <dgm:cxn modelId="{F9BDD70C-9CA0-4496-BFC7-C74D8869CAD6}" type="presParOf" srcId="{1CBBC505-AD7E-4234-9DED-8D5D0217F2E4}" destId="{2CAF11D1-CBD1-4636-A3B9-5558BD213DEC}" srcOrd="7" destOrd="0" presId="urn:microsoft.com/office/officeart/2008/layout/PictureStrips"/>
    <dgm:cxn modelId="{771813D2-C5EC-4085-9931-30B88A85DA88}" type="presParOf" srcId="{1CBBC505-AD7E-4234-9DED-8D5D0217F2E4}" destId="{691FF3F0-249F-43F0-ABD8-2875BCCCFFBC}" srcOrd="8" destOrd="0" presId="urn:microsoft.com/office/officeart/2008/layout/PictureStrips"/>
    <dgm:cxn modelId="{88D2F997-DAB6-489B-814A-B1313DA2ACF6}" type="presParOf" srcId="{691FF3F0-249F-43F0-ABD8-2875BCCCFFBC}" destId="{1D86C7B6-B5B4-4539-B3A1-C5C0EA2B56A0}" srcOrd="0" destOrd="0" presId="urn:microsoft.com/office/officeart/2008/layout/PictureStrips"/>
    <dgm:cxn modelId="{F2058026-4C36-4287-82D1-4741354A1382}" type="presParOf" srcId="{691FF3F0-249F-43F0-ABD8-2875BCCCFFBC}" destId="{79EEBF4C-BF38-45D0-9379-5E8A7C5E39EB}" srcOrd="1" destOrd="0" presId="urn:microsoft.com/office/officeart/2008/layout/PictureStrips"/>
    <dgm:cxn modelId="{9F76D1F9-0DA7-4729-8A16-6B520F28346D}" type="presParOf" srcId="{1CBBC505-AD7E-4234-9DED-8D5D0217F2E4}" destId="{BFAE995B-A5A3-4B51-B8A9-6B28F119E300}" srcOrd="9" destOrd="0" presId="urn:microsoft.com/office/officeart/2008/layout/PictureStrips"/>
    <dgm:cxn modelId="{37C75BA6-9082-4DF9-83ED-08A81AFB71A1}" type="presParOf" srcId="{1CBBC505-AD7E-4234-9DED-8D5D0217F2E4}" destId="{B3F5A7AC-12B9-4151-8B9B-35C34C4B8EC8}" srcOrd="10" destOrd="0" presId="urn:microsoft.com/office/officeart/2008/layout/PictureStrips"/>
    <dgm:cxn modelId="{1114B80A-9075-4FFE-A4B8-39D2F419C889}" type="presParOf" srcId="{B3F5A7AC-12B9-4151-8B9B-35C34C4B8EC8}" destId="{D03C9449-6D85-49AB-9189-76E5CAEAF1D2}" srcOrd="0" destOrd="0" presId="urn:microsoft.com/office/officeart/2008/layout/PictureStrips"/>
    <dgm:cxn modelId="{B686F055-3CF5-43BB-A1B2-C01539DDE0C0}" type="presParOf" srcId="{B3F5A7AC-12B9-4151-8B9B-35C34C4B8EC8}" destId="{5AAE0878-A81D-4340-984D-F84B60B4BE87}" srcOrd="1" destOrd="0" presId="urn:microsoft.com/office/officeart/2008/layout/PictureStrips"/>
  </dgm:cxnLst>
  <dgm:bg/>
  <dgm:whole>
    <a:ln w="381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97E0A9-2C75-43A7-A8FE-3646B814C60C}">
      <dsp:nvSpPr>
        <dsp:cNvPr id="0" name=""/>
        <dsp:cNvSpPr/>
      </dsp:nvSpPr>
      <dsp:spPr>
        <a:xfrm>
          <a:off x="0" y="0"/>
          <a:ext cx="11033244" cy="41803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Progress monitoring data allow us to…</a:t>
          </a:r>
        </a:p>
        <a:p>
          <a:pPr marL="228600" lvl="1" indent="-228600" algn="l" defTabSz="1155700">
            <a:lnSpc>
              <a:spcPct val="90000"/>
            </a:lnSpc>
            <a:spcBef>
              <a:spcPct val="0"/>
            </a:spcBef>
            <a:spcAft>
              <a:spcPct val="15000"/>
            </a:spcAft>
            <a:buChar char="•"/>
          </a:pPr>
          <a:r>
            <a:rPr lang="en-US" sz="2600" kern="1200"/>
            <a:t>Estimate rates of improvement (ROI) across time</a:t>
          </a:r>
        </a:p>
        <a:p>
          <a:pPr marL="228600" lvl="1" indent="-228600" algn="l" defTabSz="1155700">
            <a:lnSpc>
              <a:spcPct val="90000"/>
            </a:lnSpc>
            <a:spcBef>
              <a:spcPct val="0"/>
            </a:spcBef>
            <a:spcAft>
              <a:spcPct val="15000"/>
            </a:spcAft>
            <a:buChar char="•"/>
          </a:pPr>
          <a:r>
            <a:rPr lang="en-US" sz="2600" kern="1200"/>
            <a:t>Compare the efficacy of different forms of instruction</a:t>
          </a:r>
        </a:p>
        <a:p>
          <a:pPr marL="228600" lvl="1" indent="-228600" algn="l" defTabSz="1155700">
            <a:lnSpc>
              <a:spcPct val="90000"/>
            </a:lnSpc>
            <a:spcBef>
              <a:spcPct val="0"/>
            </a:spcBef>
            <a:spcAft>
              <a:spcPct val="15000"/>
            </a:spcAft>
            <a:buChar char="•"/>
          </a:pPr>
          <a:r>
            <a:rPr lang="en-US" sz="2600" kern="1200"/>
            <a:t>Identify students who are not demonstrating adequate progress</a:t>
          </a:r>
        </a:p>
        <a:p>
          <a:pPr marL="228600" lvl="1" indent="-228600" algn="l" defTabSz="1155700">
            <a:lnSpc>
              <a:spcPct val="90000"/>
            </a:lnSpc>
            <a:spcBef>
              <a:spcPct val="0"/>
            </a:spcBef>
            <a:spcAft>
              <a:spcPct val="15000"/>
            </a:spcAft>
            <a:buChar char="•"/>
          </a:pPr>
          <a:r>
            <a:rPr lang="en-US" sz="2600" kern="1200"/>
            <a:t>Determine when an instructional change is needed</a:t>
          </a:r>
        </a:p>
        <a:p>
          <a:pPr marL="228600" lvl="1" indent="-228600" algn="l" defTabSz="1155700">
            <a:lnSpc>
              <a:spcPct val="90000"/>
            </a:lnSpc>
            <a:spcBef>
              <a:spcPct val="0"/>
            </a:spcBef>
            <a:spcAft>
              <a:spcPct val="15000"/>
            </a:spcAft>
            <a:buChar char="•"/>
          </a:pPr>
          <a:r>
            <a:rPr lang="en-US" sz="2600" kern="1200"/>
            <a:t>Support communication with parents and students</a:t>
          </a:r>
        </a:p>
        <a:p>
          <a:pPr marL="228600" lvl="1" indent="-228600" algn="l" defTabSz="1155700">
            <a:lnSpc>
              <a:spcPct val="90000"/>
            </a:lnSpc>
            <a:spcBef>
              <a:spcPct val="0"/>
            </a:spcBef>
            <a:spcAft>
              <a:spcPct val="15000"/>
            </a:spcAft>
            <a:buChar char="•"/>
          </a:pPr>
          <a:r>
            <a:rPr lang="en-US" sz="2600" kern="1200"/>
            <a:t>Support the development of a rigorous IEP for students with disabilities</a:t>
          </a:r>
        </a:p>
      </dsp:txBody>
      <dsp:txXfrm>
        <a:off x="2624678" y="0"/>
        <a:ext cx="8408565" cy="4180300"/>
      </dsp:txXfrm>
    </dsp:sp>
    <dsp:sp modelId="{03266C32-C75B-43B5-A344-42DB8E5E4A23}">
      <dsp:nvSpPr>
        <dsp:cNvPr id="0" name=""/>
        <dsp:cNvSpPr/>
      </dsp:nvSpPr>
      <dsp:spPr>
        <a:xfrm>
          <a:off x="418030" y="418030"/>
          <a:ext cx="2206648" cy="334424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5000" r="-6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0AAF3-3D55-486B-B9D5-6957AE35A6E9}">
      <dsp:nvSpPr>
        <dsp:cNvPr id="0" name=""/>
        <dsp:cNvSpPr/>
      </dsp:nvSpPr>
      <dsp:spPr>
        <a:xfrm>
          <a:off x="1357294" y="61127"/>
          <a:ext cx="2439191" cy="180255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noFill/>
        </a:ln>
        <a:effectLst/>
      </dsp:spPr>
      <dsp:style>
        <a:lnRef idx="0">
          <a:scrgbClr r="0" g="0" b="0"/>
        </a:lnRef>
        <a:fillRef idx="1">
          <a:scrgbClr r="0" g="0" b="0"/>
        </a:fillRef>
        <a:effectRef idx="0">
          <a:scrgbClr r="0" g="0" b="0"/>
        </a:effectRef>
        <a:fontRef idx="minor"/>
      </dsp:style>
    </dsp:sp>
    <dsp:sp modelId="{02EF4A29-478C-4EB4-BF98-D5F086D3577F}">
      <dsp:nvSpPr>
        <dsp:cNvPr id="0" name=""/>
        <dsp:cNvSpPr/>
      </dsp:nvSpPr>
      <dsp:spPr>
        <a:xfrm>
          <a:off x="1850322" y="1536844"/>
          <a:ext cx="2101856" cy="5051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5000"/>
            </a:spcAft>
            <a:buNone/>
          </a:pPr>
          <a:r>
            <a:rPr lang="en-US" sz="1500" kern="1200"/>
            <a:t>Passage reading fluency</a:t>
          </a:r>
        </a:p>
      </dsp:txBody>
      <dsp:txXfrm>
        <a:off x="1850322" y="1536844"/>
        <a:ext cx="2101856" cy="505111"/>
      </dsp:txXfrm>
    </dsp:sp>
    <dsp:sp modelId="{7DCFA1A9-4004-4810-A06B-2574F2CEB2D5}">
      <dsp:nvSpPr>
        <dsp:cNvPr id="0" name=""/>
        <dsp:cNvSpPr/>
      </dsp:nvSpPr>
      <dsp:spPr>
        <a:xfrm>
          <a:off x="4329886" y="61127"/>
          <a:ext cx="2439191" cy="1802553"/>
        </a:xfrm>
        <a:prstGeom prst="rect">
          <a:avLst/>
        </a:prstGeom>
        <a:blipFill>
          <a:blip xmlns:r="http://schemas.openxmlformats.org/officeDocument/2006/relationships" r:embed="rId2"/>
          <a:srcRect/>
          <a:stretch>
            <a:fillRect l="-5000" r="-5000"/>
          </a:stretch>
        </a:blipFill>
        <a:ln>
          <a:noFill/>
        </a:ln>
        <a:effectLst/>
      </dsp:spPr>
      <dsp:style>
        <a:lnRef idx="0">
          <a:scrgbClr r="0" g="0" b="0"/>
        </a:lnRef>
        <a:fillRef idx="1">
          <a:scrgbClr r="0" g="0" b="0"/>
        </a:fillRef>
        <a:effectRef idx="0">
          <a:scrgbClr r="0" g="0" b="0"/>
        </a:effectRef>
        <a:fontRef idx="minor"/>
      </dsp:style>
    </dsp:sp>
    <dsp:sp modelId="{BDF83B32-70B4-40E9-A428-F6B412D6CE52}">
      <dsp:nvSpPr>
        <dsp:cNvPr id="0" name=""/>
        <dsp:cNvSpPr/>
      </dsp:nvSpPr>
      <dsp:spPr>
        <a:xfrm>
          <a:off x="4822914" y="1536844"/>
          <a:ext cx="2101856" cy="5051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5000"/>
            </a:spcAft>
            <a:buNone/>
          </a:pPr>
          <a:r>
            <a:rPr lang="en-US" sz="1500" kern="1200"/>
            <a:t>Word identification fluency</a:t>
          </a:r>
        </a:p>
      </dsp:txBody>
      <dsp:txXfrm>
        <a:off x="4822914" y="1536844"/>
        <a:ext cx="2101856" cy="505111"/>
      </dsp:txXfrm>
    </dsp:sp>
    <dsp:sp modelId="{FCD33AF8-78A9-4E90-879D-3981315F02ED}">
      <dsp:nvSpPr>
        <dsp:cNvPr id="0" name=""/>
        <dsp:cNvSpPr/>
      </dsp:nvSpPr>
      <dsp:spPr>
        <a:xfrm>
          <a:off x="1357294" y="2301444"/>
          <a:ext cx="2439191" cy="180255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noFill/>
        </a:ln>
        <a:effectLst/>
      </dsp:spPr>
      <dsp:style>
        <a:lnRef idx="0">
          <a:scrgbClr r="0" g="0" b="0"/>
        </a:lnRef>
        <a:fillRef idx="1">
          <a:scrgbClr r="0" g="0" b="0"/>
        </a:fillRef>
        <a:effectRef idx="0">
          <a:scrgbClr r="0" g="0" b="0"/>
        </a:effectRef>
        <a:fontRef idx="minor"/>
      </dsp:style>
    </dsp:sp>
    <dsp:sp modelId="{2EB7FEB6-82BA-457A-8659-E29EE9D2D801}">
      <dsp:nvSpPr>
        <dsp:cNvPr id="0" name=""/>
        <dsp:cNvSpPr/>
      </dsp:nvSpPr>
      <dsp:spPr>
        <a:xfrm>
          <a:off x="1850322" y="3777161"/>
          <a:ext cx="2101856" cy="5051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5000"/>
            </a:spcAft>
            <a:buNone/>
          </a:pPr>
          <a:r>
            <a:rPr lang="en-US" sz="1500" kern="1200"/>
            <a:t>Quantity discrimination</a:t>
          </a:r>
        </a:p>
      </dsp:txBody>
      <dsp:txXfrm>
        <a:off x="1850322" y="3777161"/>
        <a:ext cx="2101856" cy="505111"/>
      </dsp:txXfrm>
    </dsp:sp>
    <dsp:sp modelId="{B1E0AF21-24BE-4537-9CA5-85FEA5CFCA95}">
      <dsp:nvSpPr>
        <dsp:cNvPr id="0" name=""/>
        <dsp:cNvSpPr/>
      </dsp:nvSpPr>
      <dsp:spPr>
        <a:xfrm>
          <a:off x="4329886" y="2301444"/>
          <a:ext cx="2439191" cy="180255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noFill/>
        </a:ln>
        <a:effectLst/>
      </dsp:spPr>
      <dsp:style>
        <a:lnRef idx="0">
          <a:scrgbClr r="0" g="0" b="0"/>
        </a:lnRef>
        <a:fillRef idx="1">
          <a:scrgbClr r="0" g="0" b="0"/>
        </a:fillRef>
        <a:effectRef idx="0">
          <a:scrgbClr r="0" g="0" b="0"/>
        </a:effectRef>
        <a:fontRef idx="minor"/>
      </dsp:style>
    </dsp:sp>
    <dsp:sp modelId="{3F1792D0-E752-4CC5-83A7-6A6A52CF3F7F}">
      <dsp:nvSpPr>
        <dsp:cNvPr id="0" name=""/>
        <dsp:cNvSpPr/>
      </dsp:nvSpPr>
      <dsp:spPr>
        <a:xfrm>
          <a:off x="4822914" y="3777161"/>
          <a:ext cx="2101856" cy="5051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5000"/>
            </a:spcAft>
            <a:buNone/>
          </a:pPr>
          <a:r>
            <a:rPr lang="en-US" sz="1500" kern="1200"/>
            <a:t>Total words written</a:t>
          </a:r>
        </a:p>
      </dsp:txBody>
      <dsp:txXfrm>
        <a:off x="4822914" y="3777161"/>
        <a:ext cx="2101856" cy="5051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803820-15DD-4EFA-AA8E-D2930397D247}">
      <dsp:nvSpPr>
        <dsp:cNvPr id="0" name=""/>
        <dsp:cNvSpPr/>
      </dsp:nvSpPr>
      <dsp:spPr>
        <a:xfrm>
          <a:off x="213023" y="688543"/>
          <a:ext cx="5094335" cy="159197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78301"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Brief and easy to administer</a:t>
          </a:r>
        </a:p>
      </dsp:txBody>
      <dsp:txXfrm>
        <a:off x="213023" y="688543"/>
        <a:ext cx="5094335" cy="1591979"/>
      </dsp:txXfrm>
    </dsp:sp>
    <dsp:sp modelId="{9F28CCA1-063D-46D7-8CBA-7BC900B51170}">
      <dsp:nvSpPr>
        <dsp:cNvPr id="0" name=""/>
        <dsp:cNvSpPr/>
      </dsp:nvSpPr>
      <dsp:spPr>
        <a:xfrm>
          <a:off x="759" y="458591"/>
          <a:ext cx="1114385" cy="16715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0C3C335-3953-4C98-9379-B95DEDB14C9E}">
      <dsp:nvSpPr>
        <dsp:cNvPr id="0" name=""/>
        <dsp:cNvSpPr/>
      </dsp:nvSpPr>
      <dsp:spPr>
        <a:xfrm>
          <a:off x="5927131" y="763720"/>
          <a:ext cx="5094335" cy="159197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78301"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Able to be used repeatedly over time</a:t>
          </a:r>
        </a:p>
      </dsp:txBody>
      <dsp:txXfrm>
        <a:off x="5927131" y="763720"/>
        <a:ext cx="5094335" cy="1591979"/>
      </dsp:txXfrm>
    </dsp:sp>
    <dsp:sp modelId="{4B84AEC5-6898-440A-B874-09A2C60FD13C}">
      <dsp:nvSpPr>
        <dsp:cNvPr id="0" name=""/>
        <dsp:cNvSpPr/>
      </dsp:nvSpPr>
      <dsp:spPr>
        <a:xfrm>
          <a:off x="5544728" y="290519"/>
          <a:ext cx="1454663" cy="2158075"/>
        </a:xfrm>
        <a:prstGeom prst="rect">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547" t="17031" r="547" b="17031"/>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B9E0447-2CB6-4CDA-8446-4D871146CFF0}">
      <dsp:nvSpPr>
        <dsp:cNvPr id="0" name=""/>
        <dsp:cNvSpPr/>
      </dsp:nvSpPr>
      <dsp:spPr>
        <a:xfrm>
          <a:off x="235651" y="2954293"/>
          <a:ext cx="5094335" cy="159197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78301"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Sensitive to changes in student performance</a:t>
          </a:r>
        </a:p>
      </dsp:txBody>
      <dsp:txXfrm>
        <a:off x="235651" y="2954293"/>
        <a:ext cx="5094335" cy="1591979"/>
      </dsp:txXfrm>
    </dsp:sp>
    <dsp:sp modelId="{583B9954-4D3A-4E5E-9F89-6C699C3063E2}">
      <dsp:nvSpPr>
        <dsp:cNvPr id="0" name=""/>
        <dsp:cNvSpPr/>
      </dsp:nvSpPr>
      <dsp:spPr>
        <a:xfrm>
          <a:off x="23387" y="2724340"/>
          <a:ext cx="1114385" cy="16715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C95A2B8-E820-4DB2-A90D-E000331749AD}">
      <dsp:nvSpPr>
        <dsp:cNvPr id="0" name=""/>
        <dsp:cNvSpPr/>
      </dsp:nvSpPr>
      <dsp:spPr>
        <a:xfrm>
          <a:off x="5927891" y="3068632"/>
          <a:ext cx="5094335" cy="159197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78301"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Valid, reliable, and evidence-based</a:t>
          </a:r>
        </a:p>
      </dsp:txBody>
      <dsp:txXfrm>
        <a:off x="5927891" y="3068632"/>
        <a:ext cx="5094335" cy="1591979"/>
      </dsp:txXfrm>
    </dsp:sp>
    <dsp:sp modelId="{2FA79FCC-B321-4231-80DE-816F58F4B83E}">
      <dsp:nvSpPr>
        <dsp:cNvPr id="0" name=""/>
        <dsp:cNvSpPr/>
      </dsp:nvSpPr>
      <dsp:spPr>
        <a:xfrm>
          <a:off x="5567356" y="2630788"/>
          <a:ext cx="1364153" cy="2009037"/>
        </a:xfrm>
        <a:prstGeom prst="rect">
          <a:avLst/>
        </a:prstGeom>
        <a:blipFill dpi="0"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5346" t="13103" r="-5346" b="13103"/>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B502CE-AB10-48CD-B760-C4906A420032}">
      <dsp:nvSpPr>
        <dsp:cNvPr id="0" name=""/>
        <dsp:cNvSpPr/>
      </dsp:nvSpPr>
      <dsp:spPr>
        <a:xfrm>
          <a:off x="0" y="596011"/>
          <a:ext cx="5638799" cy="623610"/>
        </a:xfrm>
        <a:prstGeom prst="roundRect">
          <a:avLst/>
        </a:prstGeom>
        <a:solidFill>
          <a:srgbClr val="446F9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Inconsistent Assessment Administration</a:t>
          </a:r>
        </a:p>
      </dsp:txBody>
      <dsp:txXfrm>
        <a:off x="30442" y="626453"/>
        <a:ext cx="5577915" cy="562726"/>
      </dsp:txXfrm>
    </dsp:sp>
    <dsp:sp modelId="{98C83381-1835-437F-ACB9-1DDA603F99DF}">
      <dsp:nvSpPr>
        <dsp:cNvPr id="0" name=""/>
        <dsp:cNvSpPr/>
      </dsp:nvSpPr>
      <dsp:spPr>
        <a:xfrm>
          <a:off x="0" y="1219621"/>
          <a:ext cx="5638799" cy="1372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32"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Changes to the Environment </a:t>
          </a:r>
        </a:p>
        <a:p>
          <a:pPr marL="228600" lvl="1" indent="-228600" algn="l" defTabSz="889000">
            <a:lnSpc>
              <a:spcPct val="90000"/>
            </a:lnSpc>
            <a:spcBef>
              <a:spcPct val="0"/>
            </a:spcBef>
            <a:spcAft>
              <a:spcPct val="20000"/>
            </a:spcAft>
            <a:buChar char="•"/>
          </a:pPr>
          <a:r>
            <a:rPr lang="en-US" sz="2000" kern="1200"/>
            <a:t>Incorrect or Variable Instructions</a:t>
          </a:r>
        </a:p>
        <a:p>
          <a:pPr marL="228600" lvl="1" indent="-228600" algn="l" defTabSz="889000">
            <a:lnSpc>
              <a:spcPct val="90000"/>
            </a:lnSpc>
            <a:spcBef>
              <a:spcPct val="0"/>
            </a:spcBef>
            <a:spcAft>
              <a:spcPct val="20000"/>
            </a:spcAft>
            <a:buChar char="•"/>
          </a:pPr>
          <a:r>
            <a:rPr lang="en-US" sz="2000" kern="1200"/>
            <a:t>Inappropriate Assistance</a:t>
          </a:r>
        </a:p>
        <a:p>
          <a:pPr marL="228600" lvl="1" indent="-228600" algn="l" defTabSz="889000">
            <a:lnSpc>
              <a:spcPct val="90000"/>
            </a:lnSpc>
            <a:spcBef>
              <a:spcPct val="0"/>
            </a:spcBef>
            <a:spcAft>
              <a:spcPct val="20000"/>
            </a:spcAft>
            <a:buChar char="•"/>
          </a:pPr>
          <a:r>
            <a:rPr lang="en-US" sz="2000" kern="1200"/>
            <a:t>Altered Assessment Protocols </a:t>
          </a:r>
        </a:p>
      </dsp:txBody>
      <dsp:txXfrm>
        <a:off x="0" y="1219621"/>
        <a:ext cx="5638799" cy="1372410"/>
      </dsp:txXfrm>
    </dsp:sp>
    <dsp:sp modelId="{BF6B82CA-3924-4C0E-8C3F-6B9923C94743}">
      <dsp:nvSpPr>
        <dsp:cNvPr id="0" name=""/>
        <dsp:cNvSpPr/>
      </dsp:nvSpPr>
      <dsp:spPr>
        <a:xfrm>
          <a:off x="0" y="2592031"/>
          <a:ext cx="5638799" cy="62361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Errors in Scoring Assessments</a:t>
          </a:r>
        </a:p>
      </dsp:txBody>
      <dsp:txXfrm>
        <a:off x="30442" y="2622473"/>
        <a:ext cx="5577915" cy="562726"/>
      </dsp:txXfrm>
    </dsp:sp>
    <dsp:sp modelId="{2E2D9B29-F410-4CB9-959A-51A32638E6FC}">
      <dsp:nvSpPr>
        <dsp:cNvPr id="0" name=""/>
        <dsp:cNvSpPr/>
      </dsp:nvSpPr>
      <dsp:spPr>
        <a:xfrm>
          <a:off x="0" y="3290522"/>
          <a:ext cx="5638799" cy="623610"/>
        </a:xfrm>
        <a:prstGeom prst="roundRect">
          <a:avLst/>
        </a:prstGeom>
        <a:solidFill>
          <a:srgbClr val="45713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Clr>
              <a:schemeClr val="accent1"/>
            </a:buClr>
            <a:buFont typeface="Wingdings" panose="05000000000000000000" pitchFamily="2" charset="2"/>
            <a:buNone/>
          </a:pPr>
          <a:r>
            <a:rPr lang="en-US" sz="2600" kern="1200"/>
            <a:t>Data Entry Errors</a:t>
          </a:r>
        </a:p>
      </dsp:txBody>
      <dsp:txXfrm>
        <a:off x="30442" y="3320964"/>
        <a:ext cx="5577915" cy="5627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9C8094-77CF-46EB-AF42-AA82491793F0}">
      <dsp:nvSpPr>
        <dsp:cNvPr id="0" name=""/>
        <dsp:cNvSpPr/>
      </dsp:nvSpPr>
      <dsp:spPr>
        <a:xfrm>
          <a:off x="1798872" y="188370"/>
          <a:ext cx="3762839" cy="117588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6468"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The assessment is not aligned with the content of the intervention.</a:t>
          </a:r>
        </a:p>
      </dsp:txBody>
      <dsp:txXfrm>
        <a:off x="1798872" y="188370"/>
        <a:ext cx="3762839" cy="1175887"/>
      </dsp:txXfrm>
    </dsp:sp>
    <dsp:sp modelId="{929CBA78-C5E1-4A80-91C4-AFB5BC405BDF}">
      <dsp:nvSpPr>
        <dsp:cNvPr id="0" name=""/>
        <dsp:cNvSpPr/>
      </dsp:nvSpPr>
      <dsp:spPr>
        <a:xfrm>
          <a:off x="1642087" y="18519"/>
          <a:ext cx="823121" cy="123468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950BD1-01BB-40F8-BA76-8358C35BC4D5}">
      <dsp:nvSpPr>
        <dsp:cNvPr id="0" name=""/>
        <dsp:cNvSpPr/>
      </dsp:nvSpPr>
      <dsp:spPr>
        <a:xfrm>
          <a:off x="5869497" y="188370"/>
          <a:ext cx="3762839" cy="117588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6468"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The level of the assessment is too difficult or too easy for the student.</a:t>
          </a:r>
        </a:p>
      </dsp:txBody>
      <dsp:txXfrm>
        <a:off x="5869497" y="188370"/>
        <a:ext cx="3762839" cy="1175887"/>
      </dsp:txXfrm>
    </dsp:sp>
    <dsp:sp modelId="{C7465206-D39B-45D2-80C4-D8A630747100}">
      <dsp:nvSpPr>
        <dsp:cNvPr id="0" name=""/>
        <dsp:cNvSpPr/>
      </dsp:nvSpPr>
      <dsp:spPr>
        <a:xfrm>
          <a:off x="5712713" y="18519"/>
          <a:ext cx="823121" cy="123468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28A900-C992-4F0C-9163-EB9144AF8FF3}">
      <dsp:nvSpPr>
        <dsp:cNvPr id="0" name=""/>
        <dsp:cNvSpPr/>
      </dsp:nvSpPr>
      <dsp:spPr>
        <a:xfrm>
          <a:off x="1798872" y="1668681"/>
          <a:ext cx="3762839" cy="117588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6468"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The goal for student progress is inappropriate.</a:t>
          </a:r>
        </a:p>
      </dsp:txBody>
      <dsp:txXfrm>
        <a:off x="1798872" y="1668681"/>
        <a:ext cx="3762839" cy="1175887"/>
      </dsp:txXfrm>
    </dsp:sp>
    <dsp:sp modelId="{9F6F2B0C-40F5-421C-97B1-1BE288A249A6}">
      <dsp:nvSpPr>
        <dsp:cNvPr id="0" name=""/>
        <dsp:cNvSpPr/>
      </dsp:nvSpPr>
      <dsp:spPr>
        <a:xfrm>
          <a:off x="1642087" y="1498831"/>
          <a:ext cx="823121" cy="123468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7026B2-0E80-4176-99AD-848445D0D8C6}">
      <dsp:nvSpPr>
        <dsp:cNvPr id="0" name=""/>
        <dsp:cNvSpPr/>
      </dsp:nvSpPr>
      <dsp:spPr>
        <a:xfrm>
          <a:off x="5869497" y="1668681"/>
          <a:ext cx="3762839" cy="117588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6468"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Lack of clarity about the logistics of collecting progress monitoring data (i.e., who, what, when, where).</a:t>
          </a:r>
        </a:p>
      </dsp:txBody>
      <dsp:txXfrm>
        <a:off x="5869497" y="1668681"/>
        <a:ext cx="3762839" cy="1175887"/>
      </dsp:txXfrm>
    </dsp:sp>
    <dsp:sp modelId="{7B88476A-C931-4894-924D-E9F8C409FED3}">
      <dsp:nvSpPr>
        <dsp:cNvPr id="0" name=""/>
        <dsp:cNvSpPr/>
      </dsp:nvSpPr>
      <dsp:spPr>
        <a:xfrm>
          <a:off x="5712713" y="1498831"/>
          <a:ext cx="823121" cy="1234681"/>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86C7B6-B5B4-4539-B3A1-C5C0EA2B56A0}">
      <dsp:nvSpPr>
        <dsp:cNvPr id="0" name=""/>
        <dsp:cNvSpPr/>
      </dsp:nvSpPr>
      <dsp:spPr>
        <a:xfrm>
          <a:off x="1798872" y="3148992"/>
          <a:ext cx="3762839" cy="117588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6468"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The assessment is not administered in a consistent way. </a:t>
          </a:r>
        </a:p>
      </dsp:txBody>
      <dsp:txXfrm>
        <a:off x="1798872" y="3148992"/>
        <a:ext cx="3762839" cy="1175887"/>
      </dsp:txXfrm>
    </dsp:sp>
    <dsp:sp modelId="{79EEBF4C-BF38-45D0-9379-5E8A7C5E39EB}">
      <dsp:nvSpPr>
        <dsp:cNvPr id="0" name=""/>
        <dsp:cNvSpPr/>
      </dsp:nvSpPr>
      <dsp:spPr>
        <a:xfrm>
          <a:off x="1642087" y="2979142"/>
          <a:ext cx="823121" cy="1234681"/>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3C9449-6D85-49AB-9189-76E5CAEAF1D2}">
      <dsp:nvSpPr>
        <dsp:cNvPr id="0" name=""/>
        <dsp:cNvSpPr/>
      </dsp:nvSpPr>
      <dsp:spPr>
        <a:xfrm>
          <a:off x="5869497" y="3148992"/>
          <a:ext cx="3762839" cy="117588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6468"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Data are not collected frequently enough to allow for timely decisions.</a:t>
          </a:r>
        </a:p>
      </dsp:txBody>
      <dsp:txXfrm>
        <a:off x="5869497" y="3148992"/>
        <a:ext cx="3762839" cy="1175887"/>
      </dsp:txXfrm>
    </dsp:sp>
    <dsp:sp modelId="{5AAE0878-A81D-4340-984D-F84B60B4BE87}">
      <dsp:nvSpPr>
        <dsp:cNvPr id="0" name=""/>
        <dsp:cNvSpPr/>
      </dsp:nvSpPr>
      <dsp:spPr>
        <a:xfrm>
          <a:off x="5712713" y="2979142"/>
          <a:ext cx="823121" cy="1234681"/>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0.11233</cdr:x>
      <cdr:y>0</cdr:y>
    </cdr:from>
    <cdr:to>
      <cdr:x>0.52668</cdr:x>
      <cdr:y>0.39135</cdr:y>
    </cdr:to>
    <cdr:sp macro="" textlink="">
      <cdr:nvSpPr>
        <cdr:cNvPr id="2" name="Thought Bubble: Cloud 1" descr="Graph showing a green goal line and red student data points. The median of the last three data points is above the goal line.">
          <a:extLst xmlns:a="http://schemas.openxmlformats.org/drawingml/2006/main">
            <a:ext uri="{FF2B5EF4-FFF2-40B4-BE49-F238E27FC236}">
              <a16:creationId xmlns:a16="http://schemas.microsoft.com/office/drawing/2014/main" id="{4BFAB3C1-16DA-8ECC-8B1C-A98938AD453E}"/>
            </a:ext>
          </a:extLst>
        </cdr:cNvPr>
        <cdr:cNvSpPr/>
      </cdr:nvSpPr>
      <cdr:spPr>
        <a:xfrm xmlns:a="http://schemas.openxmlformats.org/drawingml/2006/main">
          <a:off x="1266443" y="-1371600"/>
          <a:ext cx="4671558" cy="1699790"/>
        </a:xfrm>
        <a:prstGeom xmlns:a="http://schemas.openxmlformats.org/drawingml/2006/main" prst="cloudCallout">
          <a:avLst/>
        </a:prstGeom>
        <a:solidFill xmlns:a="http://schemas.openxmlformats.org/drawingml/2006/main">
          <a:schemeClr val="bg2"/>
        </a:solidFill>
        <a:ln xmlns:a="http://schemas.openxmlformats.org/drawingml/2006/main" w="9525">
          <a:noFill/>
        </a:ln>
        <a:effectLst xmlns:a="http://schemas.openxmlformats.org/drawingml/2006/main"/>
        <a:scene3d xmlns:a="http://schemas.openxmlformats.org/drawingml/2006/main">
          <a:camera prst="orthographicFront">
            <a:rot lat="0" lon="0" rev="0"/>
          </a:camera>
          <a:lightRig rig="contrasting" dir="t">
            <a:rot lat="0" lon="0" rev="7800000"/>
          </a:lightRig>
        </a:scene3d>
        <a:sp3d xmlns:a="http://schemas.openxmlformats.org/drawingml/2006/main">
          <a:bevelT w="139700" h="139700"/>
        </a:sp3d>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dirty="0">
              <a:solidFill>
                <a:schemeClr val="tx1"/>
              </a:solidFill>
            </a:rPr>
            <a:t>Based on the median of the three most recent data points, what analysis or decision should be made about this student’s progress?</a:t>
          </a:r>
        </a:p>
      </cdr:txBody>
    </cdr:sp>
  </cdr:relSizeAnchor>
</c:userShapes>
</file>

<file path=ppt/handoutMasters/_rels/handoutMaster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8136" y="8719527"/>
            <a:ext cx="3043343" cy="465455"/>
          </a:xfrm>
          <a:prstGeom prst="rect">
            <a:avLst/>
          </a:prstGeom>
        </p:spPr>
        <p:txBody>
          <a:bodyPr vert="horz" lIns="93324" tIns="46662" rIns="93324" bIns="46662" rtlCol="0" anchor="b" anchorCtr="0"/>
          <a:lstStyle>
            <a:lvl1pPr algn="r">
              <a:defRPr sz="1200"/>
            </a:lvl1pPr>
          </a:lstStyle>
          <a:p>
            <a:r>
              <a:rPr lang="en-US" sz="1000">
                <a:latin typeface="Calibri" panose="020F0502020204030204" pitchFamily="34" charset="0"/>
              </a:rPr>
              <a:t>(added from Insert tab, Header &amp; Footer icon, Fixed Date and time)  1/23/2018</a:t>
            </a:r>
            <a:endParaRPr lang="en-US" sz="1000"/>
          </a:p>
        </p:txBody>
      </p:sp>
      <p:sp>
        <p:nvSpPr>
          <p:cNvPr id="4" name="Footer Placeholder 3"/>
          <p:cNvSpPr>
            <a:spLocks noGrp="1"/>
          </p:cNvSpPr>
          <p:nvPr>
            <p:ph type="ftr" sz="quarter" idx="2"/>
          </p:nvPr>
        </p:nvSpPr>
        <p:spPr>
          <a:xfrm>
            <a:off x="4" y="8717912"/>
            <a:ext cx="3043343" cy="465455"/>
          </a:xfrm>
          <a:prstGeom prst="rect">
            <a:avLst/>
          </a:prstGeom>
        </p:spPr>
        <p:txBody>
          <a:bodyPr vert="horz" lIns="93324" tIns="46662" rIns="93324" bIns="46662" rtlCol="0" anchor="b"/>
          <a:lstStyle>
            <a:lvl1pPr algn="l">
              <a:defRPr sz="1200"/>
            </a:lvl1pPr>
          </a:lstStyle>
          <a:p>
            <a:r>
              <a:rPr lang="en-US" sz="1000">
                <a:latin typeface="Calibri" panose="020F0502020204030204" pitchFamily="34" charset="0"/>
              </a:rPr>
              <a:t>Presentation Title (added from Insert tab, Header &amp; Footer icon)</a:t>
            </a:r>
            <a:endParaRPr lang="en-US" sz="1000"/>
          </a:p>
        </p:txBody>
      </p:sp>
      <p:sp>
        <p:nvSpPr>
          <p:cNvPr id="5" name="Slide Number Placeholder 4"/>
          <p:cNvSpPr>
            <a:spLocks noGrp="1"/>
          </p:cNvSpPr>
          <p:nvPr>
            <p:ph type="sldNum" sz="quarter" idx="3"/>
          </p:nvPr>
        </p:nvSpPr>
        <p:spPr>
          <a:xfrm>
            <a:off x="3301180" y="8935238"/>
            <a:ext cx="339154"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a:p>
        </p:txBody>
      </p:sp>
      <p:pic>
        <p:nvPicPr>
          <p:cNvPr id="2" name="Picture 1">
            <a:extLst>
              <a:ext uri="{FF2B5EF4-FFF2-40B4-BE49-F238E27FC236}">
                <a16:creationId xmlns:a16="http://schemas.microsoft.com/office/drawing/2014/main" id="{CF9F5E43-2B6C-4F6B-BF37-9E2FBEAD3B35}"/>
              </a:ext>
            </a:extLst>
          </p:cNvPr>
          <p:cNvPicPr>
            <a:picLocks noChangeAspect="1"/>
          </p:cNvPicPr>
          <p:nvPr/>
        </p:nvPicPr>
        <p:blipFill>
          <a:blip r:embed="rId2"/>
          <a:stretch>
            <a:fillRect/>
          </a:stretch>
        </p:blipFill>
        <p:spPr>
          <a:xfrm>
            <a:off x="5804862" y="124118"/>
            <a:ext cx="849442" cy="819440"/>
          </a:xfrm>
          <a:prstGeom prst="rect">
            <a:avLst/>
          </a:prstGeom>
        </p:spPr>
      </p:pic>
      <p:pic>
        <p:nvPicPr>
          <p:cNvPr id="6" name="Picture 5">
            <a:extLst>
              <a:ext uri="{FF2B5EF4-FFF2-40B4-BE49-F238E27FC236}">
                <a16:creationId xmlns:a16="http://schemas.microsoft.com/office/drawing/2014/main" id="{AA233F13-736D-4108-B87E-D8A5425F1679}"/>
              </a:ext>
            </a:extLst>
          </p:cNvPr>
          <p:cNvPicPr>
            <a:picLocks noChangeAspect="1"/>
          </p:cNvPicPr>
          <p:nvPr/>
        </p:nvPicPr>
        <p:blipFill>
          <a:blip r:embed="rId3"/>
          <a:stretch>
            <a:fillRect/>
          </a:stretch>
        </p:blipFill>
        <p:spPr>
          <a:xfrm>
            <a:off x="219629" y="204087"/>
            <a:ext cx="3664474" cy="659502"/>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8136" y="8688499"/>
            <a:ext cx="3043343" cy="620607"/>
          </a:xfrm>
          <a:prstGeom prst="rect">
            <a:avLst/>
          </a:prstGeom>
        </p:spPr>
        <p:txBody>
          <a:bodyPr vert="horz" lIns="93324" tIns="46662" rIns="93324" bIns="46662" rtlCol="0" anchor="b" anchorCtr="0"/>
          <a:lstStyle>
            <a:lvl1pPr algn="r">
              <a:defRPr sz="1000" baseline="0">
                <a:latin typeface="Calibri"/>
              </a:defRPr>
            </a:lvl1pPr>
          </a:lstStyle>
          <a:p>
            <a:r>
              <a:rPr lang="en-US"/>
              <a:t>(added from Insert tab, Header &amp; Footer icon, Fixed Date and time)  1/23/2018</a:t>
            </a:r>
          </a:p>
        </p:txBody>
      </p:sp>
      <p:sp>
        <p:nvSpPr>
          <p:cNvPr id="4" name="Slide Image Placeholder 3"/>
          <p:cNvSpPr>
            <a:spLocks noGrp="1" noRot="1" noChangeAspect="1"/>
          </p:cNvSpPr>
          <p:nvPr>
            <p:ph type="sldImg" idx="2"/>
          </p:nvPr>
        </p:nvSpPr>
        <p:spPr>
          <a:xfrm>
            <a:off x="1073150" y="690563"/>
            <a:ext cx="4876800" cy="2743200"/>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688502"/>
            <a:ext cx="3043343" cy="620607"/>
          </a:xfrm>
          <a:prstGeom prst="rect">
            <a:avLst/>
          </a:prstGeom>
        </p:spPr>
        <p:txBody>
          <a:bodyPr vert="horz" lIns="93324" tIns="46662" rIns="93324" bIns="46662" rtlCol="0" anchor="b" anchorCtr="0"/>
          <a:lstStyle>
            <a:lvl1pPr algn="l">
              <a:defRPr sz="1100">
                <a:latin typeface="Calibri"/>
              </a:defRPr>
            </a:lvl1pPr>
          </a:lstStyle>
          <a:p>
            <a:r>
              <a:rPr lang="en-US"/>
              <a:t>Presentation Title (added from Insert tab, Header &amp; Footer icon)</a:t>
            </a:r>
          </a:p>
        </p:txBody>
      </p:sp>
      <p:sp>
        <p:nvSpPr>
          <p:cNvPr id="7" name="Slide Number Placeholder 6"/>
          <p:cNvSpPr>
            <a:spLocks noGrp="1"/>
          </p:cNvSpPr>
          <p:nvPr>
            <p:ph type="sldNum" sz="quarter" idx="5"/>
          </p:nvPr>
        </p:nvSpPr>
        <p:spPr>
          <a:xfrm>
            <a:off x="3420180" y="9036542"/>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Presenter should add their name and title</a:t>
            </a:r>
          </a:p>
          <a:p>
            <a:br>
              <a:rPr lang="en-US"/>
            </a:b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a:t>
            </a:fld>
            <a:endParaRPr lang="en-US"/>
          </a:p>
        </p:txBody>
      </p:sp>
    </p:spTree>
    <p:extLst>
      <p:ext uri="{BB962C8B-B14F-4D97-AF65-F5344CB8AC3E}">
        <p14:creationId xmlns:p14="http://schemas.microsoft.com/office/powerpoint/2010/main" val="2697935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Progress monitoring is not the same as monitoring progress. The daily actions teachers take to monitor student progress are not the same as validated progress monitoring assessment. </a:t>
            </a:r>
          </a:p>
          <a:p>
            <a:pPr marL="171450" indent="-171450">
              <a:buFont typeface="Arial" panose="020B0604020202020204" pitchFamily="34" charset="0"/>
              <a:buChar char="•"/>
            </a:pPr>
            <a:r>
              <a:rPr lang="en-US"/>
              <a:t>Monitoring progress (described on the left) is a critical part of all instruction. It includes the regular informal checks for understanding that teachers use throughout instruction for all students. It might include quizzes, student responses using white boards, tickets out the door, questioning, and other similar strategies to gather data to inform real-time instructional decisions. </a:t>
            </a:r>
          </a:p>
          <a:p>
            <a:pPr marL="171450" indent="-171450">
              <a:buFont typeface="Arial" panose="020B0604020202020204" pitchFamily="34" charset="0"/>
              <a:buChar char="•"/>
            </a:pPr>
            <a:r>
              <a:rPr lang="en-US"/>
              <a:t>Progress monitoring (described on the right) is a standardized process that requires valid and reliable tools, data collected at regular intervals depending on intensity of instruction, and data graphed to inform decisions about student responsiveness to instruction or intervention. </a:t>
            </a:r>
          </a:p>
          <a:p>
            <a:pPr marL="171450" indent="-171450">
              <a:buFont typeface="Arial" panose="020B0604020202020204" pitchFamily="34" charset="0"/>
              <a:buChar char="•"/>
            </a:pPr>
            <a:r>
              <a:rPr lang="en-US"/>
              <a:t>In practice, teachers often do both, informally monitoring the progress of the entire class and gathering progress monitoring data for a subset of students receiving intervention.</a:t>
            </a:r>
          </a:p>
          <a:p>
            <a:pPr marL="0" indent="0">
              <a:buFont typeface="Arial" panose="020B0604020202020204" pitchFamily="34" charset="0"/>
              <a:buNone/>
            </a:pPr>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10</a:t>
            </a:fld>
            <a:endParaRPr lang="en-US"/>
          </a:p>
        </p:txBody>
      </p:sp>
    </p:spTree>
    <p:extLst>
      <p:ext uri="{BB962C8B-B14F-4D97-AF65-F5344CB8AC3E}">
        <p14:creationId xmlns:p14="http://schemas.microsoft.com/office/powerpoint/2010/main" val="4138907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r>
              <a:rPr lang="en-US"/>
              <a:t>Progress monitoring data are important because they allow us to:</a:t>
            </a:r>
          </a:p>
          <a:p>
            <a:pPr marL="228600" indent="-228600">
              <a:buFont typeface="+mj-lt"/>
              <a:buAutoNum type="arabicPeriod"/>
            </a:pPr>
            <a:r>
              <a:rPr lang="en-US"/>
              <a:t>Estimate a student’s rates of improvement over time</a:t>
            </a:r>
          </a:p>
          <a:p>
            <a:pPr marL="228600" indent="-228600">
              <a:buFont typeface="+mj-lt"/>
              <a:buAutoNum type="arabicPeriod"/>
            </a:pPr>
            <a:r>
              <a:rPr lang="en-US"/>
              <a:t>Compare the efficacy of different forms of instruction/intervention</a:t>
            </a:r>
          </a:p>
          <a:p>
            <a:pPr marL="228600" indent="-228600">
              <a:buFont typeface="+mj-lt"/>
              <a:buAutoNum type="arabicPeriod"/>
            </a:pPr>
            <a:r>
              <a:rPr lang="en-US"/>
              <a:t>Identify students who are not demonstrating adequate progress</a:t>
            </a:r>
          </a:p>
          <a:p>
            <a:pPr marL="228600" indent="-228600">
              <a:buFont typeface="+mj-lt"/>
              <a:buAutoNum type="arabicPeriod"/>
            </a:pPr>
            <a:r>
              <a:rPr lang="en-US"/>
              <a:t>Determine when an instructional change is needed. </a:t>
            </a:r>
          </a:p>
          <a:p>
            <a:pPr marL="228600" indent="-228600">
              <a:buFont typeface="+mj-lt"/>
              <a:buAutoNum type="arabicPeriod"/>
            </a:pPr>
            <a:r>
              <a:rPr lang="en-US"/>
              <a:t>Support teachers in communicating student progress with the student and their family. </a:t>
            </a:r>
          </a:p>
          <a:p>
            <a:pPr marL="228600" indent="-228600">
              <a:buFont typeface="+mj-lt"/>
              <a:buAutoNum type="arabicPeriod"/>
            </a:pPr>
            <a:r>
              <a:rPr lang="en-US"/>
              <a:t>In addition, for students with disabilities, progress monitoring can be used to support the development of present levels of performance, IEP goals, and the monitoring plan.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a:t>Optional discussion prompts: With which of these uses of progress monitoring data are you most comfortable? Which of these uses of progress monitoring data would you like to learn more about?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a:t>If this is a virtual presentation, the presenter may conduct a poll and ask participants to rank their level of knowledge for each.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11</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038958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As we shared on the previous slide, progress monitoring data have several important uses that allow us to better meet the learning, behavior, and social-emotional needs of students. In addition, research supports the idea that progress monitoring helps teachers improve student outcomes. </a:t>
            </a:r>
          </a:p>
          <a:p>
            <a:pPr marL="171450" lvl="0" indent="-171450">
              <a:lnSpc>
                <a:spcPct val="100000"/>
              </a:lnSpc>
              <a:buFont typeface="Arial" panose="020B0604020202020204" pitchFamily="34" charset="0"/>
              <a:buChar char="•"/>
            </a:pPr>
            <a:r>
              <a:rPr lang="en-US"/>
              <a:t>When teachers better understand their students’ learning needs and when instructional changes are needed, they can better advance student learning over time.</a:t>
            </a:r>
          </a:p>
          <a:p>
            <a:pPr marL="171450" lvl="0" indent="-171450">
              <a:lnSpc>
                <a:spcPct val="100000"/>
              </a:lnSpc>
              <a:buFont typeface="Arial" panose="020B0604020202020204" pitchFamily="34" charset="0"/>
              <a:buChar char="•"/>
            </a:pPr>
            <a:endParaRPr lang="en-US"/>
          </a:p>
          <a:p>
            <a:pPr marL="0" lvl="0" indent="0">
              <a:lnSpc>
                <a:spcPct val="100000"/>
              </a:lnSpc>
              <a:buFont typeface="Arial" panose="020B0604020202020204" pitchFamily="34" charset="0"/>
              <a:buNone/>
            </a:pPr>
            <a:r>
              <a:rPr lang="en-US" i="1"/>
              <a:t>Read slide.</a:t>
            </a:r>
          </a:p>
          <a:p>
            <a:pPr marL="0" indent="0">
              <a:buFont typeface="Arial" panose="020B0604020202020204" pitchFamily="34" charset="0"/>
              <a:buNone/>
            </a:pPr>
            <a:endParaRPr lang="en-US"/>
          </a:p>
          <a:p>
            <a:pPr marL="0" indent="0">
              <a:buFont typeface="Arial" panose="020B0604020202020204" pitchFamily="34" charset="0"/>
              <a:buNone/>
            </a:pPr>
            <a:endParaRPr lang="en-US"/>
          </a:p>
          <a:p>
            <a:endParaRPr lang="en-US" strike="sngStrike"/>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12</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937270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74151"/>
                </a:solidFill>
                <a:effectLst/>
                <a:latin typeface="Söhne"/>
              </a:rPr>
              <a:t>Aside from what the research shows, teachers and parents have also found progress monitoring to be beneficial. </a:t>
            </a:r>
          </a:p>
          <a:p>
            <a:r>
              <a:rPr lang="en-US" b="0" i="1">
                <a:solidFill>
                  <a:srgbClr val="374151"/>
                </a:solidFill>
                <a:effectLst/>
                <a:latin typeface="Söhne"/>
              </a:rPr>
              <a:t>Read parent/teacher quotes and prompt participants to reflect on these quotes. </a:t>
            </a:r>
          </a:p>
          <a:p>
            <a:endParaRPr lang="en-US" b="0" i="1">
              <a:solidFill>
                <a:srgbClr val="374151"/>
              </a:solidFill>
              <a:effectLst/>
              <a:latin typeface="Söhne"/>
            </a:endParaRPr>
          </a:p>
          <a:p>
            <a:endParaRPr lang="en-US" i="1"/>
          </a:p>
          <a:p>
            <a:r>
              <a:rPr lang="en-US" i="1"/>
              <a:t>Optional discussion/reflection prompts: </a:t>
            </a:r>
            <a:endParaRPr lang="en-US"/>
          </a:p>
          <a:p>
            <a:pPr marL="171450" indent="-171450">
              <a:buFont typeface="Arial" panose="020B0604020202020204" pitchFamily="34" charset="0"/>
              <a:buChar char="•"/>
            </a:pPr>
            <a:r>
              <a:rPr lang="en-US" i="1"/>
              <a:t>What about these quotes resonates with you?</a:t>
            </a:r>
          </a:p>
          <a:p>
            <a:pPr marL="171450" indent="-171450">
              <a:buFont typeface="Arial" panose="020B0604020202020204" pitchFamily="34" charset="0"/>
              <a:buChar char="•"/>
            </a:pPr>
            <a:r>
              <a:rPr lang="en-US" i="1"/>
              <a:t>What do you see as benefits to progress monitoring?</a:t>
            </a:r>
          </a:p>
          <a:p>
            <a:pPr marL="171450" indent="-171450">
              <a:buFont typeface="Arial" panose="020B0604020202020204" pitchFamily="34" charset="0"/>
              <a:buChar char="•"/>
            </a:pPr>
            <a:r>
              <a:rPr lang="en-US" b="0" i="1">
                <a:solidFill>
                  <a:srgbClr val="374151"/>
                </a:solidFill>
                <a:effectLst/>
                <a:latin typeface="Söhne"/>
              </a:rPr>
              <a:t>How might sharing progress monitoring enhance your conversations with parents and families?</a:t>
            </a:r>
            <a:endParaRPr lang="en-US" i="1"/>
          </a:p>
          <a:p>
            <a:endParaRPr lang="en-US" b="0" i="1">
              <a:solidFill>
                <a:srgbClr val="374151"/>
              </a:solidFill>
              <a:effectLst/>
              <a:latin typeface="Söhne"/>
            </a:endParaRP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13</a:t>
            </a:fld>
            <a:endParaRPr lang="en-US"/>
          </a:p>
        </p:txBody>
      </p:sp>
    </p:spTree>
    <p:extLst>
      <p:ext uri="{BB962C8B-B14F-4D97-AF65-F5344CB8AC3E}">
        <p14:creationId xmlns:p14="http://schemas.microsoft.com/office/powerpoint/2010/main" val="2668854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pPr algn="l"/>
            <a:r>
              <a:rPr lang="en-US"/>
              <a:t>Now let’s discuss how progress monitoring fits into data-based individualization or DBI. Progress monitoring it is a key component of DBI, NCII’s approach to intensive intervention. </a:t>
            </a:r>
          </a:p>
          <a:p>
            <a:pPr marL="171450" indent="-171450" algn="l">
              <a:buFont typeface="Arial" panose="020B0604020202020204" pitchFamily="34" charset="0"/>
              <a:buChar char="•"/>
            </a:pPr>
            <a:r>
              <a:rPr lang="en-US"/>
              <a:t>DBI is a systematic method for using data to determine when and how to provide more intensive intervention. </a:t>
            </a:r>
          </a:p>
          <a:p>
            <a:pPr marL="171450" indent="-171450" algn="l">
              <a:buFont typeface="Arial" panose="020B0604020202020204" pitchFamily="34" charset="0"/>
              <a:buChar char="•"/>
            </a:pPr>
            <a:r>
              <a:rPr lang="en-US"/>
              <a:t>As you can see in the DBI process graphic, frequently collecting, graphing, and analyzing progress monitoring occurs in the second and fifth step in the DBI process and informs decisions about student responsiveness to the validated intervention program as well as the adapted intervention. </a:t>
            </a:r>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14</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4285904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DBI, we use progress monitoring data to determine if the student is making adequate progress in the intervention. Whether or not the student is responding adequately is not based on opinion, anecdotal notes, or observation. Instead, we need to use an assessment with evidence of validity and reliability for progress monitoring. Further we need to graph progress monitoring data to understand the student’s trend of performance and to make decisions about whether their progress is adequate or if we need to make a change to the intervention. </a:t>
            </a:r>
            <a:endParaRPr lang="en-US" b="0" i="1"/>
          </a:p>
          <a:p>
            <a:endParaRPr lang="en-US" i="1"/>
          </a:p>
          <a:p>
            <a:r>
              <a:rPr lang="en-US" i="1"/>
              <a:t>Optional discussion prompts: How do you currently determine if a student is responding to an intervention? What about determining student responsiveness is still confusing or overwhelming to you?</a:t>
            </a: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15</a:t>
            </a:fld>
            <a:endParaRPr lang="en-US"/>
          </a:p>
        </p:txBody>
      </p:sp>
    </p:spTree>
    <p:extLst>
      <p:ext uri="{BB962C8B-B14F-4D97-AF65-F5344CB8AC3E}">
        <p14:creationId xmlns:p14="http://schemas.microsoft.com/office/powerpoint/2010/main" val="1686779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steps 2 and 5 of the DBI process are explicitly focused on progress monitoring, progress monitoring is infused across all five steps of the DBI process. </a:t>
            </a:r>
          </a:p>
          <a:p>
            <a:pPr marL="171450" indent="-171450">
              <a:buFont typeface="Arial" panose="020B0604020202020204" pitchFamily="34" charset="0"/>
              <a:buChar char="•"/>
            </a:pPr>
            <a:r>
              <a:rPr lang="en-US"/>
              <a:t>Prior to delivering the validated intervention platform, intervention teams should develop a progress monitoring plan that outlines the progress monitoring tool, student need and goal, and frequency of data collection and review. </a:t>
            </a:r>
          </a:p>
          <a:p>
            <a:pPr marL="171450" indent="-171450">
              <a:buFont typeface="Arial" panose="020B0604020202020204" pitchFamily="34" charset="0"/>
              <a:buChar char="•"/>
            </a:pPr>
            <a:r>
              <a:rPr lang="en-US"/>
              <a:t>During delivery of the validated and adapted intervention, educators should collect and graph frequent progress monitoring data. After sufficient data are collected, they are graphed and evaluated against the student’s instructional or behavioral goal to determine whether the student is making sufficient progress, or if it is necessary to collect additional diagnostic data and develop a hypothesis about how to intensify the intervention. If the student is responding the teacher continues to implement the intervention as designed. </a:t>
            </a:r>
          </a:p>
          <a:p>
            <a:pPr marL="171450" indent="-171450">
              <a:buFont typeface="Arial" panose="020B0604020202020204" pitchFamily="34" charset="0"/>
              <a:buChar char="•"/>
            </a:pPr>
            <a:r>
              <a:rPr lang="en-US"/>
              <a:t>While graphed progress monitoring data will not tell you why a student is not responding to the intervention, review of student response to progress monitoring measures along with other diagnostic data can assist teams in developing a hypothesis about why the student may not be responding. </a:t>
            </a:r>
          </a:p>
          <a:p>
            <a:pPr marL="171450" indent="-171450">
              <a:buFont typeface="Arial" panose="020B0604020202020204" pitchFamily="34" charset="0"/>
              <a:buChar char="•"/>
            </a:pPr>
            <a:r>
              <a:rPr lang="en-US"/>
              <a:t>During the delivery of the adapted intervention, the educator continues to collect and graph student progress monitoring data. If the student’s progress is insufficient, the teacher consults with a team to determine how to further intensify the intervention. </a:t>
            </a:r>
          </a:p>
          <a:p>
            <a:endParaRPr lang="en-US"/>
          </a:p>
          <a:p>
            <a:r>
              <a:rPr lang="en-US"/>
              <a:t>This cycle repeats regularly throughout the DBI process, with adaptations to the intervention indicated using phase change lines on the progress monitoring graph.</a:t>
            </a: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16</a:t>
            </a:fld>
            <a:endParaRPr lang="en-US"/>
          </a:p>
        </p:txBody>
      </p:sp>
    </p:spTree>
    <p:extLst>
      <p:ext uri="{BB962C8B-B14F-4D97-AF65-F5344CB8AC3E}">
        <p14:creationId xmlns:p14="http://schemas.microsoft.com/office/powerpoint/2010/main" val="1333141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r>
              <a:rPr lang="en-US"/>
              <a:t>So how do we get started with progress monitoring? The first step is identifying a target behavior and selecting a tool, the second step is establishing a progress monitoring plan that includes the baseline, goal, and frequency of data collection, the third step includes collecting progress monitoring data while implementing the intervention, and the fourth step includes evaluating the student’s response to the intervention using progress monitoring and fidelity data. </a:t>
            </a:r>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17</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552634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18</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556093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r>
              <a:rPr lang="en-US" b="0" i="0">
                <a:solidFill>
                  <a:srgbClr val="000000"/>
                </a:solidFill>
                <a:effectLst/>
                <a:latin typeface="Times New Roman" panose="02020603050405020304" pitchFamily="18" charset="0"/>
              </a:rPr>
              <a:t>The target behavior is the outcome of interest for the student; that is, what the progress monitoring tool will need to measure. </a:t>
            </a:r>
          </a:p>
          <a:p>
            <a:pPr marL="171450" indent="-171450">
              <a:buFont typeface="Arial" panose="020B0604020202020204" pitchFamily="34" charset="0"/>
              <a:buChar char="•"/>
            </a:pPr>
            <a:r>
              <a:rPr lang="en-US" b="0" i="0">
                <a:solidFill>
                  <a:srgbClr val="000000"/>
                </a:solidFill>
                <a:effectLst/>
                <a:latin typeface="Times New Roman" panose="02020603050405020304" pitchFamily="18" charset="0"/>
              </a:rPr>
              <a:t>A target behavior can be academic behavior (that is, a content area of focus such as reading fluency) or a social behavior (such as positive engagement with peers). </a:t>
            </a:r>
          </a:p>
          <a:p>
            <a:pPr marL="171450" indent="-171450">
              <a:buFont typeface="Arial" panose="020B0604020202020204" pitchFamily="34" charset="0"/>
              <a:buChar char="•"/>
            </a:pPr>
            <a:r>
              <a:rPr lang="en-US" b="0" i="0">
                <a:solidFill>
                  <a:srgbClr val="000000"/>
                </a:solidFill>
                <a:effectLst/>
                <a:latin typeface="Times New Roman" panose="02020603050405020304" pitchFamily="18" charset="0"/>
              </a:rPr>
              <a:t>It’s important to identify the target behavior first, which will inform the selection of an appropriate progress monitoring tool.</a:t>
            </a:r>
          </a:p>
          <a:p>
            <a:pPr marL="171450" indent="-171450">
              <a:buFont typeface="Arial" panose="020B0604020202020204" pitchFamily="34" charset="0"/>
              <a:buChar char="•"/>
            </a:pPr>
            <a:r>
              <a:rPr lang="en-US" b="0" i="0">
                <a:solidFill>
                  <a:srgbClr val="000000"/>
                </a:solidFill>
                <a:effectLst/>
                <a:latin typeface="Times New Roman" panose="02020603050405020304" pitchFamily="18" charset="0"/>
              </a:rPr>
              <a:t>For students with disabilities, the target behavior should be identified by looking at the needs identified in the evaluation report or present levels statement.</a:t>
            </a:r>
            <a:endParaRPr lang="en-US"/>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19</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689608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Welcome to the National Center on Intensive Intervention’s training, Introduction to Academic Progress Monitoring. This training provides a general introduction to academic progress monitoring.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By the end of this training, you will be able to: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Define progress monitoring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Understand the role of progress monitoring in the data-based individualization (or DBI) process and </a:t>
            </a:r>
          </a:p>
          <a:p>
            <a:pPr lvl="0"/>
            <a:r>
              <a:rPr lang="en-US"/>
              <a:t>- Describe the features of the progress monitoring process</a:t>
            </a:r>
          </a:p>
          <a:p>
            <a:pPr algn="l"/>
            <a:endParaRPr lang="en-US"/>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2</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4005232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690563"/>
            <a:ext cx="4876800" cy="2743200"/>
          </a:xfrm>
        </p:spPr>
      </p:sp>
      <p:sp>
        <p:nvSpPr>
          <p:cNvPr id="3" name="Notes Placeholder 2"/>
          <p:cNvSpPr>
            <a:spLocks noGrp="1"/>
          </p:cNvSpPr>
          <p:nvPr>
            <p:ph type="body" idx="1"/>
          </p:nvPr>
        </p:nvSpPr>
        <p:spPr/>
        <p:txBody>
          <a:bodyPr/>
          <a:lstStyle/>
          <a:p>
            <a:r>
              <a:rPr lang="en-US" b="0" i="0">
                <a:solidFill>
                  <a:srgbClr val="000000"/>
                </a:solidFill>
                <a:effectLst/>
                <a:latin typeface="Times New Roman" panose="02020603050405020304" pitchFamily="18" charset="0"/>
              </a:rPr>
              <a:t>Target behaviors for academics should be measurable and aligned with the content of the intervention. The progress monitoring tool should align with the target behavior. Importantly, the assessment should selected based on the student’s age, instructional level, and need. Avoid assessments that are too easy or too difficult because they will not be sensitive enough to show growth, even when the student is learning new material. </a:t>
            </a:r>
          </a:p>
          <a:p>
            <a:endParaRPr lang="en-US" b="0" i="0">
              <a:solidFill>
                <a:srgbClr val="000000"/>
              </a:solidFill>
              <a:effectLst/>
              <a:latin typeface="Times New Roman" panose="02020603050405020304" pitchFamily="18" charset="0"/>
            </a:endParaRPr>
          </a:p>
          <a:p>
            <a:pPr marL="171450" indent="-171450">
              <a:buFont typeface="Arial" panose="020B0604020202020204" pitchFamily="34" charset="0"/>
              <a:buChar char="•"/>
            </a:pPr>
            <a:r>
              <a:rPr lang="en-US"/>
              <a:t>This slide shows examples of target behaviors in reading, math, and written language. </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a:xfrm>
            <a:off x="3433004" y="9036542"/>
            <a:ext cx="157094" cy="231784"/>
          </a:xfrm>
        </p:spPr>
        <p:txBody>
          <a:bodyPr/>
          <a:lstStyle/>
          <a:p>
            <a:fld id="{B54DC83E-89B8-4806-9A94-7D2BAA520DC6}" type="slidenum">
              <a:rPr lang="en-US" smtClean="0"/>
              <a:pPr/>
              <a:t>20</a:t>
            </a:fld>
            <a:endParaRPr lang="en-US"/>
          </a:p>
        </p:txBody>
      </p:sp>
      <p:sp>
        <p:nvSpPr>
          <p:cNvPr id="5" name="Date Placeholder 4">
            <a:extLst>
              <a:ext uri="{FF2B5EF4-FFF2-40B4-BE49-F238E27FC236}">
                <a16:creationId xmlns:a16="http://schemas.microsoft.com/office/drawing/2014/main" id="{F6667409-AEE7-4B97-A0F2-248B107173B3}"/>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C50E4B4E-CF99-415F-8169-59A9C4D84724}"/>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874842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r>
              <a:rPr lang="en-US"/>
              <a:t>Once you’ve identified the target behavior, the next step is to select a progress monitoring measure to assess the target behavior. Progress monitoring tools should have the characteristics shown here.</a:t>
            </a:r>
          </a:p>
          <a:p>
            <a:endParaRPr lang="en-US"/>
          </a:p>
          <a:p>
            <a:pPr marL="171450" indent="-171450">
              <a:buFont typeface="Arial" panose="020B0604020202020204" pitchFamily="34" charset="0"/>
              <a:buChar char="•"/>
            </a:pPr>
            <a:r>
              <a:rPr lang="en-US" b="1"/>
              <a:t>Brief and easy to administer</a:t>
            </a:r>
            <a:r>
              <a:rPr lang="en-US"/>
              <a:t>: There are progress monitoring tools that take as little as a few minutes to administer and some that take much longer. Be sure to consider the ease of administration when selecting a tool.</a:t>
            </a:r>
          </a:p>
          <a:p>
            <a:pPr marL="171450" indent="-171450">
              <a:buFont typeface="Arial" panose="020B0604020202020204" pitchFamily="34" charset="0"/>
              <a:buChar char="•"/>
            </a:pPr>
            <a:r>
              <a:rPr lang="en-US" b="1"/>
              <a:t>Able to be used repeatedly over time</a:t>
            </a:r>
            <a:r>
              <a:rPr lang="en-US"/>
              <a:t>: Progress monitoring for intensive intervention should occur at least weekly. Make sure that the tool you select can be used repeatedly over time. For academics, this means having multiple forms of equal difficulty or using a computer adaptive format. </a:t>
            </a:r>
          </a:p>
          <a:p>
            <a:pPr marL="171450" indent="-171450">
              <a:buFont typeface="Arial" panose="020B0604020202020204" pitchFamily="34" charset="0"/>
              <a:buChar char="•"/>
            </a:pPr>
            <a:r>
              <a:rPr lang="en-US" b="1"/>
              <a:t>Sensitive to changes in student performance</a:t>
            </a:r>
            <a:r>
              <a:rPr lang="en-US"/>
              <a:t>: Progress monitoring measures should capture small changes in student performance. In other words, when the student learns new skills, the student’s score on the measure should reflect this change.</a:t>
            </a:r>
          </a:p>
          <a:p>
            <a:pPr marL="171450" indent="-171450">
              <a:buFont typeface="Arial" panose="020B0604020202020204" pitchFamily="34" charset="0"/>
              <a:buChar char="•"/>
            </a:pPr>
            <a:r>
              <a:rPr lang="en-US" b="1"/>
              <a:t>Valid, reliable, and evidence-based</a:t>
            </a:r>
            <a:r>
              <a:rPr lang="en-US"/>
              <a:t>: There should be evidence for the reliability and validity of the progress monitoring tool when used with students with intensive needs. </a:t>
            </a:r>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21</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908437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r>
              <a:rPr lang="en-US"/>
              <a:t>There are some formative assessment measures that, while valuable for informing instruction, are not appropriate to use as a progress monitoring measure in the DBI process. </a:t>
            </a:r>
          </a:p>
          <a:p>
            <a:endParaRPr lang="en-US"/>
          </a:p>
          <a:p>
            <a:pPr marL="0" lvl="1" indent="0">
              <a:buNone/>
            </a:pPr>
            <a:r>
              <a:rPr lang="en-US"/>
              <a:t>Avoid using a progress monitoring measure that:</a:t>
            </a:r>
          </a:p>
          <a:p>
            <a:pPr marL="171450" lvl="0" indent="-171450">
              <a:buFont typeface="Arial" panose="020B0604020202020204" pitchFamily="34" charset="0"/>
              <a:buChar char="•"/>
            </a:pPr>
            <a:r>
              <a:rPr lang="en-US"/>
              <a:t>Cannot be administered weekly</a:t>
            </a:r>
          </a:p>
          <a:p>
            <a:pPr marL="171450" lvl="0" indent="-171450">
              <a:buFont typeface="Arial" panose="020B0604020202020204" pitchFamily="34" charset="0"/>
              <a:buChar char="•"/>
            </a:pPr>
            <a:r>
              <a:rPr lang="en-US"/>
              <a:t>Takes a long time (e.g., 20 minutes) to administer</a:t>
            </a:r>
          </a:p>
          <a:p>
            <a:pPr marL="171450" lvl="0" indent="-171450">
              <a:buFont typeface="Arial" panose="020B0604020202020204" pitchFamily="34" charset="0"/>
              <a:buChar char="•"/>
            </a:pPr>
            <a:r>
              <a:rPr lang="en-US"/>
              <a:t>Does not have validity and reliability data</a:t>
            </a:r>
          </a:p>
          <a:p>
            <a:pPr marL="171450" lvl="0" indent="-171450">
              <a:buFont typeface="Arial" panose="020B0604020202020204" pitchFamily="34" charset="0"/>
              <a:buChar char="•"/>
            </a:pPr>
            <a:r>
              <a:rPr lang="en-US"/>
              <a:t>Does not have equal interval data</a:t>
            </a:r>
          </a:p>
          <a:p>
            <a:pPr marL="171450" lvl="0" indent="-171450">
              <a:buFont typeface="Arial" panose="020B0604020202020204" pitchFamily="34" charset="0"/>
              <a:buChar cha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a:t>Optional discussion prompts: Why do you want a progress monitoring measure that can be administered in less than 20 minutes? Are there any other considerations for selecting a progress monitoring measure that are not on this list?</a:t>
            </a:r>
            <a:endParaRPr lang="en-US"/>
          </a:p>
          <a:p>
            <a:endParaRPr lang="en-US"/>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22</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41375679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r>
              <a:rPr lang="en-US"/>
              <a:t>The second step is establishing a progress monitoring plan that includes the baseline, goal, and frequency of data collection. A progress monitoring plan is important to ensure that educators collect progress monitoring data consistently which will allow the team to make valid judgements about student progress. </a:t>
            </a:r>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23</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012129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the target behavior and progress monitoring measure have been identified, the teacher can create the progress monitoring plan. This plan should identify the person responsible for collecting the progress monitoring data, the progress monitoring tool, the overall timeline and frequency for gathering data, and the students baseline data and goal. Having a clear plan and consistent process can also ensure progress monitoring is well integrated into teachers existing schedules and routines. </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803119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7912" cy="34639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Open Sans" panose="020B0606030504020204" pitchFamily="34" charset="0"/>
                <a:ea typeface="MS Mincho" panose="02020609040205080304" pitchFamily="49" charset="-128"/>
                <a:cs typeface="Times New Roman" panose="02020603050405020304" pitchFamily="18" charset="0"/>
              </a:rPr>
              <a:t>Once we have established the baseline, we can use the baseline to help establish a measurable goal. There are three validated approaches to setting goals using general outcome measures. These are benchmark, national norms for weekly rate of improvement, and the intra-individual framework. Each approach has strengths and limitations, so it is important to consider the context when selecting which goal setting strategy to use. When setting a goal for an individual student receiving DBI, you should select a goal-setting strategy based on the student’s individual characteristics and needs.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000000"/>
              </a:solidFill>
              <a:effectLst/>
              <a:latin typeface="Open Sans" panose="020B0606030504020204" pitchFamily="34"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Open Sans" panose="020B0606030504020204" pitchFamily="34" charset="0"/>
                <a:ea typeface="MS Mincho" panose="02020609040205080304" pitchFamily="49" charset="-128"/>
                <a:cs typeface="Times New Roman" panose="02020603050405020304" pitchFamily="18" charset="0"/>
              </a:rPr>
              <a:t>Benchmark: </a:t>
            </a:r>
            <a:r>
              <a:rPr lang="en-US" sz="1800">
                <a:solidFill>
                  <a:srgbClr val="000000"/>
                </a:solidFill>
                <a:effectLst/>
                <a:latin typeface="Open Sans" panose="020B0606030504020204" pitchFamily="34" charset="0"/>
                <a:ea typeface="MS Mincho" panose="02020609040205080304" pitchFamily="49" charset="-128"/>
                <a:cs typeface="Times New Roman" panose="02020603050405020304" pitchFamily="18" charset="0"/>
              </a:rPr>
              <a:t>Allows educators to set a goal based on typical performance of students at a particular grade level. It’s important to note that grade level benchmarks would not be appropriate for students well-below grade level, including most students receiving DBI.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Open Sans" panose="020B0606030504020204" pitchFamily="34" charset="0"/>
                <a:ea typeface="MS Mincho" panose="02020609040205080304" pitchFamily="49" charset="-128"/>
                <a:cs typeface="Times New Roman" panose="02020603050405020304" pitchFamily="18" charset="0"/>
              </a:rPr>
              <a:t>National norms for weekly ROI</a:t>
            </a:r>
            <a:r>
              <a:rPr lang="en-US" sz="1800">
                <a:solidFill>
                  <a:srgbClr val="000000"/>
                </a:solidFill>
                <a:effectLst/>
                <a:latin typeface="Open Sans" panose="020B0606030504020204" pitchFamily="34" charset="0"/>
                <a:ea typeface="MS Mincho" panose="02020609040205080304" pitchFamily="49" charset="-128"/>
                <a:cs typeface="Times New Roman" panose="02020603050405020304" pitchFamily="18" charset="0"/>
              </a:rPr>
              <a:t>: Allows educators to set a goal based on typical rates of improvement, considering the student’s baseline or starting point.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Open Sans" panose="020B0606030504020204" pitchFamily="34" charset="0"/>
                <a:ea typeface="MS Mincho" panose="02020609040205080304" pitchFamily="49" charset="-128"/>
                <a:cs typeface="Times New Roman" panose="02020603050405020304" pitchFamily="18" charset="0"/>
              </a:rPr>
              <a:t>Intra-individual framework</a:t>
            </a:r>
            <a:r>
              <a:rPr lang="en-US" sz="1800">
                <a:solidFill>
                  <a:srgbClr val="000000"/>
                </a:solidFill>
                <a:effectLst/>
                <a:latin typeface="Open Sans" panose="020B0606030504020204" pitchFamily="34" charset="0"/>
                <a:ea typeface="MS Mincho" panose="02020609040205080304" pitchFamily="49" charset="-128"/>
                <a:cs typeface="Times New Roman" panose="02020603050405020304" pitchFamily="18" charset="0"/>
              </a:rPr>
              <a:t>: Allows educators to set a goal based on the student’s prior rate of growth in the intervention. </a:t>
            </a:r>
            <a:endParaRPr lang="en-US" sz="18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endParaRPr lang="en-US" baseline="0"/>
          </a:p>
          <a:p>
            <a:endParaRPr lang="en-US" i="1"/>
          </a:p>
        </p:txBody>
      </p:sp>
      <p:sp>
        <p:nvSpPr>
          <p:cNvPr id="4" name="Slide Number Placeholder 3"/>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A2C2E2-0E08-480B-A22D-C2F2EBF6A27D}"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714992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r>
              <a:rPr lang="en-US"/>
              <a:t>The third step includes collecting and graphing progress monitoring data while implementing the intervention. </a:t>
            </a:r>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26</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66396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we collect our data, we must graph the points. But why? </a:t>
            </a:r>
          </a:p>
          <a:p>
            <a:endParaRPr lang="en-US" b="0" i="0">
              <a:solidFill>
                <a:srgbClr val="111111"/>
              </a:solidFill>
              <a:effectLst/>
              <a:latin typeface="-apple-system"/>
            </a:endParaRPr>
          </a:p>
          <a:p>
            <a:r>
              <a:rPr lang="en-US" b="0" i="0">
                <a:solidFill>
                  <a:srgbClr val="111111"/>
                </a:solidFill>
                <a:effectLst/>
                <a:latin typeface="-apple-system"/>
              </a:rPr>
              <a:t>Graphing data </a:t>
            </a:r>
            <a:r>
              <a:rPr lang="en-US" sz="1200" b="0" i="0">
                <a:solidFill>
                  <a:srgbClr val="111111"/>
                </a:solidFill>
                <a:effectLst/>
                <a:latin typeface="-apple-system"/>
              </a:rPr>
              <a:t>e</a:t>
            </a:r>
            <a:r>
              <a:rPr lang="en-US" sz="1200"/>
              <a:t>nhances visual analysis and facilitates quick comparisons and trend identification. It is easier and faster to make decisions about student responsiveness when you can visualize a trend, rather than looking at numbers on a page. Graphs simplify communication about student responsiveness and make a statement about the previously covered quality considerations for data collection.</a:t>
            </a:r>
          </a:p>
          <a:p>
            <a:endParaRPr lang="en-US" b="0" i="0">
              <a:solidFill>
                <a:srgbClr val="111111"/>
              </a:solidFill>
              <a:effectLst/>
              <a:latin typeface="-apple-system"/>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27</a:t>
            </a:fld>
            <a:endParaRPr lang="en-US"/>
          </a:p>
        </p:txBody>
      </p:sp>
    </p:spTree>
    <p:extLst>
      <p:ext uri="{BB962C8B-B14F-4D97-AF65-F5344CB8AC3E}">
        <p14:creationId xmlns:p14="http://schemas.microsoft.com/office/powerpoint/2010/main" val="28262981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CDB78-5B8C-2CE5-84AF-4DD671A80F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760878-1ED1-AA0B-2854-50DF17D2A8C5}"/>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1DCD2BEC-3F22-6E64-A33A-0557A67D0F6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To inform decision making, progress monitoring data are graphed. The horizontal or X axis of a progress monitoring graph typically includes the number of weeks of instruction. The vertical or Y axis typically includes the score or value for the progress monitoring assessment. This may be the numbers of words read correctly, the number of problems answered correctly or other measures depending on the progress monitoring assessment used. </a:t>
            </a:r>
          </a:p>
          <a:p>
            <a:pPr algn="l"/>
            <a:endParaRPr lang="en-US" b="0" i="0">
              <a:solidFill>
                <a:srgbClr val="000000"/>
              </a:solidFill>
              <a:effectLst/>
              <a:latin typeface="Times New Roman" panose="02020603050405020304" pitchFamily="18" charset="0"/>
            </a:endParaRPr>
          </a:p>
          <a:p>
            <a:pPr algn="l"/>
            <a:r>
              <a:rPr lang="en-US" b="0" i="0">
                <a:solidFill>
                  <a:srgbClr val="000000"/>
                </a:solidFill>
                <a:effectLst/>
                <a:latin typeface="Times New Roman" panose="02020603050405020304" pitchFamily="18" charset="0"/>
              </a:rPr>
              <a:t>There are a few key terms to remember when developing and analyzing a progress monitoring graph. </a:t>
            </a:r>
          </a:p>
          <a:p>
            <a:pPr marL="171450" indent="-171450" algn="l">
              <a:buFont typeface="Arial" panose="020B0604020202020204" pitchFamily="34" charset="0"/>
              <a:buChar char="•"/>
            </a:pPr>
            <a:r>
              <a:rPr lang="en-US" b="0" i="0">
                <a:solidFill>
                  <a:srgbClr val="000000"/>
                </a:solidFill>
                <a:effectLst/>
                <a:latin typeface="Times New Roman" panose="02020603050405020304" pitchFamily="18" charset="0"/>
              </a:rPr>
              <a:t>The baseline is the starting score, illustrated here with a red star.</a:t>
            </a:r>
          </a:p>
          <a:p>
            <a:pPr marL="171450" indent="-171450" algn="l">
              <a:buFont typeface="Arial" panose="020B0604020202020204" pitchFamily="34" charset="0"/>
              <a:buChar char="•"/>
            </a:pPr>
            <a:r>
              <a:rPr lang="en-US" b="0" i="0">
                <a:solidFill>
                  <a:srgbClr val="000000"/>
                </a:solidFill>
                <a:effectLst/>
                <a:latin typeface="Times New Roman" panose="02020603050405020304" pitchFamily="18" charset="0"/>
              </a:rPr>
              <a:t>The goal is the desired score at the end of the instructional period, illustrated here with a green star.</a:t>
            </a:r>
          </a:p>
          <a:p>
            <a:pPr marL="171450" indent="-171450" algn="l">
              <a:buFont typeface="Arial" panose="020B0604020202020204" pitchFamily="34" charset="0"/>
              <a:buChar char="•"/>
            </a:pPr>
            <a:r>
              <a:rPr lang="en-US" b="0" i="0">
                <a:solidFill>
                  <a:srgbClr val="000000"/>
                </a:solidFill>
                <a:effectLst/>
                <a:latin typeface="Times New Roman" panose="02020603050405020304" pitchFamily="18" charset="0"/>
              </a:rPr>
              <a:t>The goal line is a line connecting the baseline and goal, illustrated here in green.</a:t>
            </a:r>
          </a:p>
          <a:p>
            <a:pPr marL="171450" indent="-171450" algn="l">
              <a:buFont typeface="Arial" panose="020B0604020202020204" pitchFamily="34" charset="0"/>
              <a:buChar char="•"/>
            </a:pPr>
            <a:r>
              <a:rPr lang="en-US" b="0" i="0">
                <a:solidFill>
                  <a:srgbClr val="000000"/>
                </a:solidFill>
                <a:effectLst/>
                <a:latin typeface="Times New Roman" panose="02020603050405020304" pitchFamily="18" charset="0"/>
              </a:rPr>
              <a:t>Each of the blue dots represent the student’s score on the progress monitoring probe.</a:t>
            </a:r>
          </a:p>
          <a:p>
            <a:pPr marL="171450" indent="-171450" algn="l">
              <a:buFont typeface="Arial" panose="020B0604020202020204" pitchFamily="34" charset="0"/>
              <a:buChar char="•"/>
            </a:pPr>
            <a:r>
              <a:rPr lang="en-US" b="0" i="0">
                <a:solidFill>
                  <a:srgbClr val="000000"/>
                </a:solidFill>
                <a:effectLst/>
                <a:latin typeface="Times New Roman" panose="02020603050405020304" pitchFamily="18" charset="0"/>
              </a:rPr>
              <a:t>The trend line - a line through the scores that visually represents the student’s actual performance trend based on the data collected- is the solid line illustrated here in red.</a:t>
            </a:r>
          </a:p>
          <a:p>
            <a:pPr marL="171450" indent="-171450" algn="l">
              <a:buFont typeface="Arial" panose="020B0604020202020204" pitchFamily="34" charset="0"/>
              <a:buChar char="•"/>
            </a:pPr>
            <a:r>
              <a:rPr lang="en-US" b="0" i="0">
                <a:solidFill>
                  <a:srgbClr val="000000"/>
                </a:solidFill>
                <a:effectLst/>
                <a:latin typeface="Times New Roman" panose="02020603050405020304" pitchFamily="18" charset="0"/>
              </a:rPr>
              <a:t>A phase line shown as the vertical black dashed line. It is used to illustrate a change. This might be a change from baseline to intervention or an adaptation to the intervention over time. Adding the phase line helps us to understand the changes we make over time.</a:t>
            </a:r>
          </a:p>
          <a:p>
            <a:pPr algn="l"/>
            <a:endParaRPr lang="en-US" b="0" i="0">
              <a:solidFill>
                <a:srgbClr val="000000"/>
              </a:solidFill>
              <a:effectLst/>
              <a:latin typeface="Times New Roman" panose="02020603050405020304" pitchFamily="18" charset="0"/>
            </a:endParaRPr>
          </a:p>
          <a:p>
            <a:pPr algn="l"/>
            <a:r>
              <a:rPr lang="en-US" b="0" i="0">
                <a:solidFill>
                  <a:srgbClr val="000000"/>
                </a:solidFill>
                <a:effectLst/>
                <a:latin typeface="Times New Roman" panose="02020603050405020304" pitchFamily="18" charset="0"/>
              </a:rPr>
              <a:t>As noted earlier, most progress monitoring systems will include a graphing feature which will graph data over time. You can also graph data by hand or using the NCII Excel Graphing Tool.</a:t>
            </a:r>
          </a:p>
          <a:p>
            <a:pPr algn="l"/>
            <a:endParaRPr lang="en-US" b="0" i="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a:t>Optional discussion prompts: Are you unfamiliar with any of these features? Which parts of the graph would you like to know more about?</a:t>
            </a:r>
            <a:endParaRPr lang="en-US"/>
          </a:p>
          <a:p>
            <a:pPr algn="l"/>
            <a:endParaRPr lang="en-US" b="0" i="0">
              <a:solidFill>
                <a:srgbClr val="000000"/>
              </a:solidFill>
              <a:effectLst/>
              <a:latin typeface="Times New Roman" panose="02020603050405020304" pitchFamily="18" charset="0"/>
            </a:endParaRPr>
          </a:p>
          <a:p>
            <a:endParaRPr lang="en-US"/>
          </a:p>
        </p:txBody>
      </p:sp>
      <p:sp>
        <p:nvSpPr>
          <p:cNvPr id="4" name="Slide Number Placeholder 3">
            <a:extLst>
              <a:ext uri="{FF2B5EF4-FFF2-40B4-BE49-F238E27FC236}">
                <a16:creationId xmlns:a16="http://schemas.microsoft.com/office/drawing/2014/main" id="{FCC18B32-7330-B788-40A9-4AB079D6889D}"/>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28</a:t>
            </a:fld>
            <a:endParaRPr lang="en-US"/>
          </a:p>
        </p:txBody>
      </p:sp>
      <p:sp>
        <p:nvSpPr>
          <p:cNvPr id="5" name="Date Placeholder 4">
            <a:extLst>
              <a:ext uri="{FF2B5EF4-FFF2-40B4-BE49-F238E27FC236}">
                <a16:creationId xmlns:a16="http://schemas.microsoft.com/office/drawing/2014/main" id="{63243AD3-B564-48C4-3F04-538649BD5929}"/>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F2A60BEF-166F-80BE-36E8-FD7B6C0A1EE2}"/>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5261953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000000"/>
                </a:solidFill>
                <a:effectLst/>
                <a:latin typeface="Times New Roman" panose="02020603050405020304" pitchFamily="18" charset="0"/>
              </a:rPr>
              <a:t>Collecting data frequently to inform decisions is important, but it is also important to ensure data are collected consistently to minimize measurement errors. Let’s explore three main considerations that may impact data quality:</a:t>
            </a:r>
          </a:p>
          <a:p>
            <a:pPr algn="l"/>
            <a:r>
              <a:rPr lang="en-US" b="0" i="0">
                <a:solidFill>
                  <a:srgbClr val="000000"/>
                </a:solidFill>
                <a:effectLst/>
                <a:latin typeface="Times New Roman" panose="02020603050405020304" pitchFamily="18" charset="0"/>
              </a:rPr>
              <a:t>·Inconsistent administration, which has four subcategories, errors in scoring, and data entry errors.</a:t>
            </a:r>
          </a:p>
          <a:p>
            <a:pPr algn="l"/>
            <a:endParaRPr lang="en-US" b="0" i="0">
              <a:solidFill>
                <a:srgbClr val="000000"/>
              </a:solidFill>
              <a:effectLst/>
              <a:latin typeface="Times New Roman" panose="02020603050405020304" pitchFamily="18" charset="0"/>
            </a:endParaRPr>
          </a:p>
          <a:p>
            <a:pPr algn="l"/>
            <a:r>
              <a:rPr lang="en-US" i="1"/>
              <a:t>Optional discussion prompts: </a:t>
            </a:r>
            <a:r>
              <a:rPr lang="en-US" b="0" i="1">
                <a:solidFill>
                  <a:srgbClr val="000000"/>
                </a:solidFill>
                <a:effectLst/>
                <a:latin typeface="Times New Roman" panose="02020603050405020304" pitchFamily="18" charset="0"/>
              </a:rPr>
              <a:t>What might be an example of “changes to the environment?” Inappropriate assistance?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29</a:t>
            </a:fld>
            <a:endParaRPr lang="en-US"/>
          </a:p>
        </p:txBody>
      </p:sp>
    </p:spTree>
    <p:extLst>
      <p:ext uri="{BB962C8B-B14F-4D97-AF65-F5344CB8AC3E}">
        <p14:creationId xmlns:p14="http://schemas.microsoft.com/office/powerpoint/2010/main" val="114140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training is complemented by a workbook designed for note-taking, reflections, and engaging in activities. Keep an eye out for the workbook icon throughout the session, signaling moments for additional exploration and participation.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i="1"/>
              <a:t>Presenter should pull up workbook on the screen. </a:t>
            </a:r>
          </a:p>
          <a:p>
            <a:pPr algn="l"/>
            <a:endParaRPr lang="en-US"/>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3</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4219406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r>
              <a:rPr lang="en-US" b="0" i="0">
                <a:solidFill>
                  <a:srgbClr val="000000"/>
                </a:solidFill>
                <a:effectLst/>
                <a:latin typeface="Times New Roman" panose="02020603050405020304" pitchFamily="18" charset="0"/>
              </a:rPr>
              <a:t>After setting a goal, collecting progress monitoring data, and graphing progress monitoring data, we can analyze and use these data to make instructional decisions. In this section, we provide an overview on how to begin analyzing graphed progress monitoring data. </a:t>
            </a:r>
            <a:endParaRPr lang="en-US"/>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30</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4563798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you may be able to look at a graph and visual determine whether a student is on track to meet their goal, it is important to use decision rules to ensure consistency. Important considerations include the number of data points, the quality of the data, and the type of decision rule that you select. In general, there should be at least 9 data points collected on a weekly basis before applying a decision rule. </a:t>
            </a:r>
          </a:p>
          <a:p>
            <a:endParaRPr lang="en-US"/>
          </a:p>
          <a:p>
            <a:pPr marL="342900" indent="-342900">
              <a:buFont typeface="+mj-lt"/>
              <a:buAutoNum type="arabicPeriod"/>
            </a:pPr>
            <a:r>
              <a:rPr lang="en-US" sz="1200"/>
              <a:t>How would you characterize the trend of the student’s performance?</a:t>
            </a:r>
          </a:p>
          <a:p>
            <a:pPr marL="342900" indent="-342900">
              <a:buFont typeface="+mj-lt"/>
              <a:buAutoNum type="arabicPeriod"/>
            </a:pPr>
            <a:r>
              <a:rPr lang="en-US" sz="1200"/>
              <a:t>Does the student appear to be on track to meet their goal?</a:t>
            </a:r>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31</a:t>
            </a:fld>
            <a:endParaRPr lang="en-US"/>
          </a:p>
        </p:txBody>
      </p:sp>
    </p:spTree>
    <p:extLst>
      <p:ext uri="{BB962C8B-B14F-4D97-AF65-F5344CB8AC3E}">
        <p14:creationId xmlns:p14="http://schemas.microsoft.com/office/powerpoint/2010/main" val="40342061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a:solidFill>
                  <a:srgbClr val="000000"/>
                </a:solidFill>
                <a:effectLst/>
                <a:latin typeface="Times New Roman" panose="02020603050405020304" pitchFamily="18" charset="0"/>
              </a:rPr>
              <a:t>U</a:t>
            </a:r>
            <a:r>
              <a:rPr lang="en-US" b="0" i="0">
                <a:solidFill>
                  <a:srgbClr val="000000"/>
                </a:solidFill>
                <a:effectLst/>
                <a:latin typeface="Times New Roman" panose="02020603050405020304" pitchFamily="18" charset="0"/>
              </a:rPr>
              <a:t>sing clear and consistent rules to help guide your decisions is important to ensure accurate and consistent decisions. There are a few different decision rules that teams can use when analyzing academic progress monitoring data. Please note that these are not the only methods of analysis you can use, though they are some of the most common used in progress monitoring.</a:t>
            </a:r>
          </a:p>
          <a:p>
            <a:endParaRPr lang="en-US" b="0" i="0">
              <a:solidFill>
                <a:srgbClr val="000000"/>
              </a:solidFill>
              <a:effectLst/>
              <a:latin typeface="Times New Roman" panose="02020603050405020304" pitchFamily="18" charset="0"/>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32</a:t>
            </a:fld>
            <a:endParaRPr lang="en-US"/>
          </a:p>
        </p:txBody>
      </p:sp>
    </p:spTree>
    <p:extLst>
      <p:ext uri="{BB962C8B-B14F-4D97-AF65-F5344CB8AC3E}">
        <p14:creationId xmlns:p14="http://schemas.microsoft.com/office/powerpoint/2010/main" val="27145506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Times New Roman" panose="02020603050405020304" pitchFamily="18" charset="0"/>
              </a:rPr>
              <a:t>4 Point Rule: </a:t>
            </a:r>
            <a:r>
              <a:rPr lang="en-US" b="0" i="0">
                <a:solidFill>
                  <a:srgbClr val="E8E8E8"/>
                </a:solidFill>
                <a:effectLst/>
                <a:latin typeface="Google Sans"/>
              </a:rPr>
              <a:t>If all four points are on or above the goal line, the goal should be raised. If all four points are below the goal line, the teacher should adjust the student's instructional program.</a:t>
            </a:r>
            <a:r>
              <a:rPr lang="en-US" b="0" i="0">
                <a:solidFill>
                  <a:srgbClr val="000000"/>
                </a:solidFill>
                <a:effectLst/>
                <a:latin typeface="Times New Roman" panose="02020603050405020304" pitchFamily="18" charset="0"/>
              </a:rPr>
              <a:t> If the data are both above and below the goal line, continue the intervention as is. </a:t>
            </a:r>
            <a:endParaRPr lang="en-US"/>
          </a:p>
          <a:p>
            <a:endParaRPr lang="en-US" b="0" i="0">
              <a:solidFill>
                <a:srgbClr val="000000"/>
              </a:solidFill>
              <a:effectLst/>
              <a:latin typeface="Times New Roman" panose="02020603050405020304" pitchFamily="18" charset="0"/>
            </a:endParaRPr>
          </a:p>
          <a:p>
            <a:r>
              <a:rPr lang="en-US" b="0" i="0">
                <a:solidFill>
                  <a:srgbClr val="000000"/>
                </a:solidFill>
                <a:effectLst/>
                <a:latin typeface="Times New Roman" panose="02020603050405020304" pitchFamily="18" charset="0"/>
              </a:rPr>
              <a:t>Let’s look at an example. This student has four data points below the goal line, so the teacher determines the student is not responding to the intervention. The team may consider adapting the intervention now to help the student get back on track to meet their goal. Note that if the goal was set using an appropriate goal setting approach, you should never decrease the goal. Instead, you should adapt the intervention and supports to help improve student progress.</a:t>
            </a: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33</a:t>
            </a:fld>
            <a:endParaRPr lang="en-US"/>
          </a:p>
        </p:txBody>
      </p:sp>
    </p:spTree>
    <p:extLst>
      <p:ext uri="{BB962C8B-B14F-4D97-AF65-F5344CB8AC3E}">
        <p14:creationId xmlns:p14="http://schemas.microsoft.com/office/powerpoint/2010/main" val="15556872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000000"/>
                </a:solidFill>
                <a:effectLst/>
                <a:latin typeface="Times New Roman" panose="02020603050405020304" pitchFamily="18" charset="0"/>
              </a:rPr>
              <a:t>Let’s look at an example of how trend line analysis can be used within the DBI process. In this example, the teacher collected and graphed initial data starting in September. In October, the team convened to review the data. The team compared the student’s trend line to their goal line and realized the student was not responding to the intervention as designed. The team considered the fidelity of implementation and other diagnostic data as they developed a hypothesis and adapted the intervention plan. They drew a phase line on the graph illustrating the change in the plan. The teacher implemented the adapted intervention with fidelity and continued to collect progress monitoring data. When the team reconvened, they reviewed the student data. In this case, they compared the trend line of the data representing the adapted intervention to the goal line. They saw that the student was responding, but they were not responding quickly enough. What would you do next if you were a member of the team?</a:t>
            </a:r>
          </a:p>
          <a:p>
            <a:pPr algn="l"/>
            <a:r>
              <a:rPr lang="en-US" b="0" i="0">
                <a:solidFill>
                  <a:srgbClr val="000000"/>
                </a:solidFill>
                <a:effectLst/>
                <a:latin typeface="Times New Roman" panose="02020603050405020304" pitchFamily="18" charset="0"/>
              </a:rPr>
              <a:t>If you said you would consider making a further adaptation, you are right. The team determines they need to tweak the intervention further to ensure the student can meet their goal. After implementing this intervention when the teacher comes back to the team, they see that the student is now on track to meet their goal. This is great news. The team determines they will continue to implement the intervention with the two adaptations to support the student in reaching their goal. If the student continues to be on track over time, they may consider raising the goal or scaling back supports.</a:t>
            </a:r>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34</a:t>
            </a:fld>
            <a:endParaRPr lang="en-US"/>
          </a:p>
        </p:txBody>
      </p:sp>
    </p:spTree>
    <p:extLst>
      <p:ext uri="{BB962C8B-B14F-4D97-AF65-F5344CB8AC3E}">
        <p14:creationId xmlns:p14="http://schemas.microsoft.com/office/powerpoint/2010/main" val="8779083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apply the median rule, we calculate the median of the three most recent data points and compare that value with the goal line for that week. If the median score is less than the expected score, the student is not on track to meet the goal and the educator should make a change to the intervention. Conversely, if the median score is equal to or greater than the expected score, the student is considered on track to meet the goal. At least 4 weeks of instruction</a:t>
            </a:r>
          </a:p>
          <a:p>
            <a:endParaRPr lang="en-US"/>
          </a:p>
          <a:p>
            <a:r>
              <a:rPr lang="en-US"/>
              <a:t>4 consecutive above or below: </a:t>
            </a:r>
          </a:p>
          <a:p>
            <a:r>
              <a:rPr lang="en-US"/>
              <a:t>10 – 14 for high stakes</a:t>
            </a:r>
          </a:p>
          <a:p>
            <a:endParaRPr lang="en-US"/>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35</a:t>
            </a:fld>
            <a:endParaRPr lang="en-US"/>
          </a:p>
        </p:txBody>
      </p:sp>
    </p:spTree>
    <p:extLst>
      <p:ext uri="{BB962C8B-B14F-4D97-AF65-F5344CB8AC3E}">
        <p14:creationId xmlns:p14="http://schemas.microsoft.com/office/powerpoint/2010/main" val="5445507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It’s important to be aware of common challenges with progress monitoring. Avoid these pitfalls to ensure that your progress monitoring data allows you to make valid and reliable decisions about student progress.</a:t>
            </a:r>
          </a:p>
          <a:p>
            <a:pPr algn="l"/>
            <a:endParaRPr lang="en-US" sz="1800" b="0" i="0" u="none" strike="noStrike" baseline="0">
              <a:solidFill>
                <a:srgbClr val="000000"/>
              </a:solidFill>
              <a:latin typeface="Amaranth"/>
            </a:endParaRPr>
          </a:p>
          <a:p>
            <a:pPr algn="l"/>
            <a:r>
              <a:rPr lang="en-US" sz="1800" b="1" i="0" u="none" strike="noStrike" baseline="0">
                <a:solidFill>
                  <a:srgbClr val="FFFFFF"/>
                </a:solidFill>
                <a:latin typeface="Amaranth"/>
              </a:rPr>
              <a:t>The assessment is not aligned with the content of the intervention</a:t>
            </a:r>
            <a:r>
              <a:rPr lang="en-US" sz="1800" b="0" i="0" u="none" strike="noStrike" baseline="0">
                <a:solidFill>
                  <a:srgbClr val="FFFFFF"/>
                </a:solidFill>
                <a:latin typeface="Amaranth"/>
              </a:rPr>
              <a:t>: </a:t>
            </a:r>
            <a:r>
              <a:rPr lang="en-US" sz="1800" b="0" i="0" u="none" strike="noStrike" baseline="0">
                <a:solidFill>
                  <a:srgbClr val="323232"/>
                </a:solidFill>
                <a:latin typeface="Roboto" panose="02000000000000000000" pitchFamily="2" charset="0"/>
              </a:rPr>
              <a:t>Ensure that the assessment aligns with the focus of the intervention and the student's instructional needs. The assessment should measure the target behavior, which is the outcome of interest for the student.</a:t>
            </a:r>
          </a:p>
          <a:p>
            <a:pPr algn="l"/>
            <a:r>
              <a:rPr lang="en-US" sz="2800" b="1"/>
              <a:t>The level of the assessment is too difficult or too easy for the student. </a:t>
            </a:r>
            <a:r>
              <a:rPr lang="en-US" sz="1800" b="0" i="0" u="none" strike="noStrike" baseline="0">
                <a:solidFill>
                  <a:srgbClr val="323232"/>
                </a:solidFill>
                <a:latin typeface="Roboto" panose="02000000000000000000" pitchFamily="2" charset="0"/>
              </a:rPr>
              <a:t>Progress monitoring should occur at the student's instructional level. If the assessment is too difficult or too easy, it will not capture small changes in student performance.</a:t>
            </a:r>
            <a:endParaRPr lang="en-US" sz="1800" b="0" i="0" u="none" strike="noStrike" baseline="0">
              <a:latin typeface="Amaranth"/>
            </a:endParaRPr>
          </a:p>
          <a:p>
            <a:pPr algn="l"/>
            <a:r>
              <a:rPr lang="en-US" sz="1800" b="1" i="0" u="none" strike="noStrike" baseline="0">
                <a:latin typeface="Amaranth"/>
              </a:rPr>
              <a:t>The goal for student progress is inappropriate</a:t>
            </a:r>
            <a:r>
              <a:rPr lang="en-US" sz="1800" b="0" i="0" u="none" strike="noStrike" baseline="0">
                <a:solidFill>
                  <a:srgbClr val="FFFFFF"/>
                </a:solidFill>
                <a:latin typeface="Amaranth"/>
              </a:rPr>
              <a:t>: </a:t>
            </a:r>
            <a:r>
              <a:rPr lang="en-US" sz="1800" b="0" i="0" u="none" strike="noStrike" baseline="0">
                <a:solidFill>
                  <a:srgbClr val="323232"/>
                </a:solidFill>
                <a:latin typeface="Roboto" panose="02000000000000000000" pitchFamily="2" charset="0"/>
              </a:rPr>
              <a:t>Use a valid method for setting a goal for student progress in the intervention. Consider the pros and cons of each method and set an individualized goal based on the student's needs and individual characteristics.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Lack of clarity about the logistics of collecting progress monitoring data (i.e., who, what, when, where). </a:t>
            </a:r>
            <a:r>
              <a:rPr lang="en-US" b="0"/>
              <a:t>Be sure to document a clear plan regarding the logistics of progress monitoring data collection, including who is responsible, what measure and level of assessment will be used, and when and where progress monitoring will occur. </a:t>
            </a:r>
          </a:p>
          <a:p>
            <a:pPr algn="l"/>
            <a:r>
              <a:rPr lang="en-US" b="1"/>
              <a:t>The assessment is not administered in a consistent way.</a:t>
            </a:r>
            <a:r>
              <a:rPr lang="en-US" sz="1800" b="0" i="0" u="none" strike="noStrike" baseline="0">
                <a:solidFill>
                  <a:srgbClr val="323232"/>
                </a:solidFill>
                <a:latin typeface="Roboto" panose="02000000000000000000" pitchFamily="2" charset="0"/>
              </a:rPr>
              <a:t> Make sure you use a single measure and level of assessment for progress monitoring and ensure that the setting, instructions, and level of encouragement are consistent with each administration.</a:t>
            </a:r>
          </a:p>
          <a:p>
            <a:pPr algn="l"/>
            <a:r>
              <a:rPr lang="en-US" b="1"/>
              <a:t>Data are not collected frequently enough to allow for timely decisions. </a:t>
            </a:r>
            <a:r>
              <a:rPr lang="en-US" sz="1800" b="0" i="0" u="none" strike="noStrike" baseline="0">
                <a:solidFill>
                  <a:srgbClr val="323232"/>
                </a:solidFill>
                <a:latin typeface="Roboto" panose="02000000000000000000" pitchFamily="2" charset="0"/>
              </a:rPr>
              <a:t>Data should be collected weekly for students receiving DBI. Without frequently collecting data, you will not have enough information to make timely decisions about student progress. </a:t>
            </a: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algn="l"/>
            <a:endParaRPr lang="en-US"/>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37</a:t>
            </a:fld>
            <a:endParaRPr lang="en-US"/>
          </a:p>
        </p:txBody>
      </p:sp>
    </p:spTree>
    <p:extLst>
      <p:ext uri="{BB962C8B-B14F-4D97-AF65-F5344CB8AC3E}">
        <p14:creationId xmlns:p14="http://schemas.microsoft.com/office/powerpoint/2010/main" val="21142681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Progress monitoring data collected over time tells us whether the student is making adequate progress in the intervention. If progress monitoring data indicate that the student is not making adequate progress, we need additional information to determine why. In the DBI process, the diagnostic data step involves collecting and analyzing information about the student’s strengths and needs as well as factors in the instruction, curriculum, and environment that can be adapted to support student growth. </a:t>
            </a:r>
          </a:p>
          <a:p>
            <a:endParaRPr lang="en-US"/>
          </a:p>
          <a:p>
            <a:r>
              <a:rPr lang="en-US" i="1"/>
              <a:t>Optional discussion prompts: What is something you hope to get out of the next training on academic progress monitoring? What is still confusing about the DBI process?</a:t>
            </a: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38</a:t>
            </a:fld>
            <a:endParaRPr lang="en-US"/>
          </a:p>
        </p:txBody>
      </p:sp>
    </p:spTree>
    <p:extLst>
      <p:ext uri="{BB962C8B-B14F-4D97-AF65-F5344CB8AC3E}">
        <p14:creationId xmlns:p14="http://schemas.microsoft.com/office/powerpoint/2010/main" val="21952051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the DBI process, progress monitoring is an important step in determining whether or not an intervention is working for an individual student</a:t>
            </a:r>
          </a:p>
          <a:p>
            <a:r>
              <a:rPr lang="en-US"/>
              <a:t>. The first step is identifying a target behavior and selecting a tool, the second step is establishing a progress monitoring plan that includes the baseline, goal, and frequency of data collection, the third step includes collecting progress monitoring data while implementing the intervention, and the fourth step includes evaluating the student’s response to the intervention using progress monitoring and fidelity data.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39</a:t>
            </a:fld>
            <a:endParaRPr lang="en-US"/>
          </a:p>
        </p:txBody>
      </p:sp>
    </p:spTree>
    <p:extLst>
      <p:ext uri="{BB962C8B-B14F-4D97-AF65-F5344CB8AC3E}">
        <p14:creationId xmlns:p14="http://schemas.microsoft.com/office/powerpoint/2010/main" val="122991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Summary questions in the workbook.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40</a:t>
            </a:fld>
            <a:endParaRPr lang="en-US"/>
          </a:p>
        </p:txBody>
      </p:sp>
    </p:spTree>
    <p:extLst>
      <p:ext uri="{BB962C8B-B14F-4D97-AF65-F5344CB8AC3E}">
        <p14:creationId xmlns:p14="http://schemas.microsoft.com/office/powerpoint/2010/main" val="240905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r>
              <a:rPr lang="en-US"/>
              <a:t>Progress monitoring is a standardized, validated method of assessment that tells us how well students are responding to instruction or intervention. Progress monitoring involves repeated measurement of student performance over time to index or quantify responsiveness to instruction and intervention and to thus determine, on an ongoing basis, when adjustments to the student’s program are needed to improve performance.</a:t>
            </a:r>
          </a:p>
          <a:p>
            <a:endParaRPr lang="en-US"/>
          </a:p>
          <a:p>
            <a:r>
              <a:rPr lang="en-US" i="1"/>
              <a:t>Optional discussion prompts: What stands out to you from this definition? What are the key words or phrases in this definition?</a:t>
            </a:r>
            <a:r>
              <a:rPr lang="en-US"/>
              <a:t> </a:t>
            </a:r>
            <a:r>
              <a:rPr lang="en-US" i="1"/>
              <a:t>Does this definition differ from your prior understanding of progress monitoring? If so, in what ways?</a:t>
            </a:r>
            <a:endParaRPr lang="en-US"/>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4</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6908923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41</a:t>
            </a:fld>
            <a:endParaRPr lang="en-US"/>
          </a:p>
        </p:txBody>
      </p:sp>
    </p:spTree>
    <p:extLst>
      <p:ext uri="{BB962C8B-B14F-4D97-AF65-F5344CB8AC3E}">
        <p14:creationId xmlns:p14="http://schemas.microsoft.com/office/powerpoint/2010/main" val="25179776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42</a:t>
            </a:fld>
            <a:endParaRPr lang="en-US"/>
          </a:p>
        </p:txBody>
      </p:sp>
    </p:spTree>
    <p:extLst>
      <p:ext uri="{BB962C8B-B14F-4D97-AF65-F5344CB8AC3E}">
        <p14:creationId xmlns:p14="http://schemas.microsoft.com/office/powerpoint/2010/main" val="3575909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690563"/>
            <a:ext cx="4876800" cy="2743200"/>
          </a:xfrm>
        </p:spPr>
      </p:sp>
      <p:sp>
        <p:nvSpPr>
          <p:cNvPr id="3" name="Notes Placeholder 2"/>
          <p:cNvSpPr>
            <a:spLocks noGrp="1"/>
          </p:cNvSpPr>
          <p:nvPr>
            <p:ph type="body" idx="1"/>
          </p:nvPr>
        </p:nvSpPr>
        <p:spPr/>
        <p:txBody>
          <a:bodyPr/>
          <a:lstStyle/>
          <a:p>
            <a:r>
              <a:rPr lang="en-US"/>
              <a:t>As we saw on the previous slide, assessment is used throughout the DBI process. Before we delve into progress monitoring more deeply, it may be helpful to review the different kinds of assessments we typically see in schools and how they are used.</a:t>
            </a:r>
          </a:p>
          <a:p>
            <a:pPr marL="171450" indent="-171450">
              <a:buFont typeface="Arial" panose="020B0604020202020204" pitchFamily="34" charset="0"/>
              <a:buChar char="•"/>
            </a:pPr>
            <a:r>
              <a:rPr lang="en-US"/>
              <a:t>Summative assessments are typically administered after instruction and tell us what a student learned (e.g., end-of-chapter tests, high-stakes tests, final exams). We can think of this as assessment of learning. </a:t>
            </a:r>
          </a:p>
          <a:p>
            <a:pPr marL="171450" indent="-171450">
              <a:buFont typeface="Arial" panose="020B0604020202020204" pitchFamily="34" charset="0"/>
              <a:buChar char="•"/>
            </a:pPr>
            <a:r>
              <a:rPr lang="en-US"/>
              <a:t>Diagnostic assessments measure current knowledge and skills for the purpose of planning instruction. These assessments are intended to identify skill strengths and weaknesses and can be helpful in understanding what to teach, selecting an intervention, or adapting an intervention. </a:t>
            </a:r>
          </a:p>
          <a:p>
            <a:pPr marL="171450" indent="-171450">
              <a:buFont typeface="Arial" panose="020B0604020202020204" pitchFamily="34" charset="0"/>
              <a:buChar char="•"/>
            </a:pPr>
            <a:r>
              <a:rPr lang="en-US"/>
              <a:t>Formative assessments are administered during instruction and tell us how well students are responding to instruction. We can think of these as assessments for learning. Progress monitoring may be considered a validated, standardized method of formative assessment. </a:t>
            </a:r>
          </a:p>
        </p:txBody>
      </p:sp>
      <p:sp>
        <p:nvSpPr>
          <p:cNvPr id="4" name="Slide Number Placeholder 3"/>
          <p:cNvSpPr>
            <a:spLocks noGrp="1"/>
          </p:cNvSpPr>
          <p:nvPr>
            <p:ph type="sldNum" sz="quarter" idx="10"/>
          </p:nvPr>
        </p:nvSpPr>
        <p:spPr>
          <a:xfrm>
            <a:off x="3433004" y="9036542"/>
            <a:ext cx="157094" cy="231784"/>
          </a:xfrm>
        </p:spPr>
        <p:txBody>
          <a:bodyPr/>
          <a:lstStyle/>
          <a:p>
            <a:fld id="{B54DC83E-89B8-4806-9A94-7D2BAA520DC6}" type="slidenum">
              <a:rPr lang="en-US" smtClean="0"/>
              <a:pPr/>
              <a:t>5</a:t>
            </a:fld>
            <a:endParaRPr lang="en-US"/>
          </a:p>
        </p:txBody>
      </p:sp>
      <p:sp>
        <p:nvSpPr>
          <p:cNvPr id="5" name="Date Placeholder 4">
            <a:extLst>
              <a:ext uri="{FF2B5EF4-FFF2-40B4-BE49-F238E27FC236}">
                <a16:creationId xmlns:a16="http://schemas.microsoft.com/office/drawing/2014/main" id="{F6667409-AEE7-4B97-A0F2-248B107173B3}"/>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C50E4B4E-CF99-415F-8169-59A9C4D84724}"/>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92115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pPr algn="l"/>
            <a:r>
              <a:rPr lang="en-US"/>
              <a:t>It can be easy to get the terms “formative” and “summative” confused. Educational researcher Robert Stake used the following analogy to explain the difference between formative and summative assessment: “When the cook tastes the soup, that’s formative. When the guests taste the soup, that’s summative.” </a:t>
            </a:r>
          </a:p>
          <a:p>
            <a:pPr marL="171450" indent="-171450" algn="l">
              <a:buFont typeface="Arial" panose="020B0604020202020204" pitchFamily="34" charset="0"/>
              <a:buChar char="•"/>
            </a:pPr>
            <a:r>
              <a:rPr lang="en-US"/>
              <a:t>Just as the cook may need to make a change when they taste the soup, such as adding more seasoning, formative data allows teachers to make changes to their instruction prior to end of chapter or end of year assessments. </a:t>
            </a:r>
          </a:p>
          <a:p>
            <a:pPr marL="171450" indent="-171450" algn="l">
              <a:buFont typeface="Arial" panose="020B0604020202020204" pitchFamily="34" charset="0"/>
              <a:buChar char="•"/>
            </a:pPr>
            <a:r>
              <a:rPr lang="en-US"/>
              <a:t>This may be changes to the lesson design based on informal formative data or more systematic changes using a formal formative assessment, such as progress monitoring, to determine when it is necessary to intensify or adapt an intervention to better meet the students’ needs. </a:t>
            </a:r>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6</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049042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Diagnostic assessment helps educators better understand the student’s strengths and skill gaps and specific needs for intervention. This information allows educators to identify the most effective types of supports for the student. For example, diagnostic data may help answer questions such as:</a:t>
            </a:r>
          </a:p>
          <a:p>
            <a:pPr marL="171450" indent="-171450">
              <a:buFont typeface="Arial" panose="020B0604020202020204" pitchFamily="34" charset="0"/>
              <a:buChar char="•"/>
            </a:pPr>
            <a:r>
              <a:rPr lang="en-US"/>
              <a:t>What skills and strategies does the student need to master?​</a:t>
            </a:r>
          </a:p>
          <a:p>
            <a:pPr marL="171450" indent="-171450">
              <a:buFont typeface="Arial" panose="020B0604020202020204" pitchFamily="34" charset="0"/>
              <a:buChar char="•"/>
            </a:pPr>
            <a:r>
              <a:rPr lang="en-US"/>
              <a:t>Is the student learning the content or strategies that I’m teaching?</a:t>
            </a:r>
          </a:p>
          <a:p>
            <a:pPr marL="171450" indent="-171450">
              <a:buFont typeface="Arial" panose="020B0604020202020204" pitchFamily="34" charset="0"/>
              <a:buChar char="•"/>
            </a:pPr>
            <a:r>
              <a:rPr lang="en-US"/>
              <a:t>What is the purpose or function of the student’s behavior?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 addition, diagnostic data may help educators identify factors within the instruction, curriculum, and environment that impact learning. For example, diagnostic assessment can answer questions such as: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What factors in the environment predict or maintain challenging behavior?</a:t>
            </a:r>
          </a:p>
          <a:p>
            <a:pPr marL="171450" indent="-171450">
              <a:buFont typeface="Arial" panose="020B0604020202020204" pitchFamily="34" charset="0"/>
              <a:buChar char="•"/>
            </a:pPr>
            <a:r>
              <a:rPr lang="en-US"/>
              <a:t>Is the teacher providing high quality instruction with frequent opportunities to respond?</a:t>
            </a:r>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a:t>
            </a:fld>
            <a:endParaRPr lang="en-US"/>
          </a:p>
        </p:txBody>
      </p:sp>
    </p:spTree>
    <p:extLst>
      <p:ext uri="{BB962C8B-B14F-4D97-AF65-F5344CB8AC3E}">
        <p14:creationId xmlns:p14="http://schemas.microsoft.com/office/powerpoint/2010/main" val="2694649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sz="1100"/>
              <a:t>Let’s brainstorm the current assessments that you have in place. Use the workbook to document your ideas.</a:t>
            </a:r>
          </a:p>
          <a:p>
            <a:pPr defTabSz="912937">
              <a:defRPr/>
            </a:pPr>
            <a:endParaRPr lang="en-US" sz="1100" i="1"/>
          </a:p>
          <a:p>
            <a:pPr defTabSz="912937">
              <a:defRPr/>
            </a:pPr>
            <a:r>
              <a:rPr lang="en-US" sz="1100" i="1"/>
              <a:t>If time, once individuals have completed the activity, have a couple share out some of the assessments they are using with students with intensive needs.</a:t>
            </a:r>
          </a:p>
          <a:p>
            <a:pPr defTabSz="912937">
              <a:defRPr/>
            </a:pPr>
            <a:endParaRPr lang="en-US" sz="1100"/>
          </a:p>
          <a:p>
            <a:pPr defTabSz="912937">
              <a:defRPr/>
            </a:pPr>
            <a:r>
              <a:rPr lang="en-US" sz="1100"/>
              <a:t>Possible examples: </a:t>
            </a:r>
          </a:p>
          <a:p>
            <a:pPr defTabSz="912937">
              <a:defRPr/>
            </a:pPr>
            <a:r>
              <a:rPr lang="en-US" sz="1100"/>
              <a:t>• Summative: state achievement tests, textbook unit tests, and final exams </a:t>
            </a:r>
          </a:p>
          <a:p>
            <a:pPr defTabSz="912937">
              <a:defRPr/>
            </a:pPr>
            <a:r>
              <a:rPr lang="en-US" sz="1100"/>
              <a:t>• Diagnostic: informal diagnostic assessments such as miscue or error analysis, decoding surveys, phonics inventories, or questioning on comprehension or problem-solving process; formal, standardized diagnostic tests such as Key Math </a:t>
            </a:r>
          </a:p>
          <a:p>
            <a:pPr defTabSz="912937">
              <a:defRPr/>
            </a:pPr>
            <a:r>
              <a:rPr lang="en-US" sz="1100"/>
              <a:t>• Formative: Oral Reading Fluency (ORF)/Passage Reading Fluency (PRF), math computation/calculation fluency (common tools: Dynamic Indicators of Basic Early Literacy Skills [DIBELS], </a:t>
            </a:r>
            <a:r>
              <a:rPr lang="en-US" sz="1100" err="1"/>
              <a:t>AIMSweb</a:t>
            </a:r>
            <a:r>
              <a:rPr lang="en-US" sz="1100"/>
              <a:t>, STAR)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65927" y="9024094"/>
            <a:ext cx="78548" cy="231708"/>
          </a:xfrm>
        </p:spPr>
        <p:txBody>
          <a:bodyPr/>
          <a:lstStyle/>
          <a:p>
            <a:fld id="{B54DC83E-89B8-4806-9A94-7D2BAA520DC6}" type="slidenum">
              <a:rPr lang="en-US" smtClean="0"/>
              <a:pPr/>
              <a:t>8</a:t>
            </a:fld>
            <a:endParaRPr lang="en-US"/>
          </a:p>
        </p:txBody>
      </p:sp>
    </p:spTree>
    <p:extLst>
      <p:ext uri="{BB962C8B-B14F-4D97-AF65-F5344CB8AC3E}">
        <p14:creationId xmlns:p14="http://schemas.microsoft.com/office/powerpoint/2010/main" val="3003503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Screening and progress monitoring are two types of standardized formative assessments that are commonly used within a multi-tiered system of supports framework. </a:t>
            </a:r>
            <a:r>
              <a:rPr lang="en-US" b="1"/>
              <a:t>Screening and progress monitoring are related assessments that serve different purposes. </a:t>
            </a:r>
          </a:p>
          <a:p>
            <a:endParaRPr lang="en-US" b="1"/>
          </a:p>
          <a:p>
            <a:pPr marL="171450" indent="-171450">
              <a:buFont typeface="Arial" panose="020B0604020202020204" pitchFamily="34" charset="0"/>
              <a:buChar char="•"/>
            </a:pPr>
            <a:r>
              <a:rPr lang="en-US"/>
              <a:t>Screening measures are intended to identify students at risk for poor learning or behavioral outcomes and are typically administered to all students two to three times per year. </a:t>
            </a:r>
          </a:p>
          <a:p>
            <a:pPr marL="171450" indent="-171450">
              <a:buFont typeface="Arial" panose="020B0604020202020204" pitchFamily="34" charset="0"/>
              <a:buChar char="•"/>
            </a:pPr>
            <a:r>
              <a:rPr lang="en-US"/>
              <a:t>Students are screened at their grade level to identify who may need additional support. </a:t>
            </a:r>
          </a:p>
          <a:p>
            <a:endParaRPr lang="en-US"/>
          </a:p>
          <a:p>
            <a:pPr marL="171450" indent="-171450">
              <a:buFont typeface="Arial" panose="020B0604020202020204" pitchFamily="34" charset="0"/>
              <a:buChar char="•"/>
            </a:pPr>
            <a:r>
              <a:rPr lang="en-US"/>
              <a:t>Progress monitoring is intended to measure growth over time for students receiving supplemental support. This includes students receiving Tier 2 and intensive intervention. </a:t>
            </a:r>
          </a:p>
          <a:p>
            <a:pPr marL="171450" indent="-171450">
              <a:buFont typeface="Arial" panose="020B0604020202020204" pitchFamily="34" charset="0"/>
              <a:buChar char="•"/>
            </a:pPr>
            <a:r>
              <a:rPr lang="en-US"/>
              <a:t>Progress monitoring data are collected more frequently than screening measures. It is recommended that data are collected at least monthly for students at Tier 2 and at least weekly for students who require intensive intervention.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While there are differences between screening and progress monitoring measurement schedules, some tools may be used for both progress monitoring and screening. </a:t>
            </a:r>
          </a:p>
          <a:p>
            <a:pPr marL="171450" indent="-171450">
              <a:buFont typeface="Arial" panose="020B0604020202020204" pitchFamily="34" charset="0"/>
              <a:buChar char="•"/>
            </a:pPr>
            <a:r>
              <a:rPr lang="en-US"/>
              <a:t>When considering whether a tool can be used for screening and progress monitoring, it is important to consider whether the tool has the required technical adequacy for both purposes. </a:t>
            </a: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9</a:t>
            </a:fld>
            <a:endParaRPr lang="en-US"/>
          </a:p>
        </p:txBody>
      </p:sp>
    </p:spTree>
    <p:extLst>
      <p:ext uri="{BB962C8B-B14F-4D97-AF65-F5344CB8AC3E}">
        <p14:creationId xmlns:p14="http://schemas.microsoft.com/office/powerpoint/2010/main" val="26152853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Instructions in Image Placeholder">
    <p:bg>
      <p:bgRef idx="1001">
        <a:schemeClr val="bg1"/>
      </p:bgRef>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7CF50A0-16B1-4F6F-A44A-56FA2EC7971A}"/>
              </a:ext>
            </a:extLst>
          </p:cNvPr>
          <p:cNvSpPr/>
          <p:nvPr userDrawn="1"/>
        </p:nvSpPr>
        <p:spPr>
          <a:xfrm>
            <a:off x="0" y="0"/>
            <a:ext cx="12188952" cy="6858000"/>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4" name="Rectangle 13">
            <a:extLst>
              <a:ext uri="{FF2B5EF4-FFF2-40B4-BE49-F238E27FC236}">
                <a16:creationId xmlns:a16="http://schemas.microsoft.com/office/drawing/2014/main" id="{F970BB26-65E2-4E68-A5CE-904C4BE2329C}"/>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20" name="Picture 19" descr="Text&#10;&#10;Description automatically generated">
            <a:extLst>
              <a:ext uri="{FF2B5EF4-FFF2-40B4-BE49-F238E27FC236}">
                <a16:creationId xmlns:a16="http://schemas.microsoft.com/office/drawing/2014/main" id="{BFCD9266-E5E8-404E-8F49-2E5918C8F471}"/>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29742" y="236538"/>
            <a:ext cx="3108960" cy="624339"/>
          </a:xfrm>
          <a:prstGeom prst="rect">
            <a:avLst/>
          </a:prstGeom>
        </p:spPr>
      </p:pic>
      <p:pic>
        <p:nvPicPr>
          <p:cNvPr id="26" name="Picture 25" descr="Logo, icon, company name&#10;&#10;Description automatically generated">
            <a:extLst>
              <a:ext uri="{FF2B5EF4-FFF2-40B4-BE49-F238E27FC236}">
                <a16:creationId xmlns:a16="http://schemas.microsoft.com/office/drawing/2014/main" id="{A1FA39CA-BD67-46A7-84D0-A2E58063FB10}"/>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29849"/>
            <a:ext cx="484632" cy="473738"/>
          </a:xfrm>
          <a:prstGeom prst="rect">
            <a:avLst/>
          </a:prstGeom>
        </p:spPr>
      </p:pic>
      <p:grpSp>
        <p:nvGrpSpPr>
          <p:cNvPr id="3" name="Group 2">
            <a:extLst>
              <a:ext uri="{FF2B5EF4-FFF2-40B4-BE49-F238E27FC236}">
                <a16:creationId xmlns:a16="http://schemas.microsoft.com/office/drawing/2014/main" id="{759F43F8-F35F-4EAF-AD65-F599A46227AD}"/>
              </a:ext>
            </a:extLst>
          </p:cNvPr>
          <p:cNvGrpSpPr/>
          <p:nvPr userDrawn="1"/>
        </p:nvGrpSpPr>
        <p:grpSpPr>
          <a:xfrm>
            <a:off x="11458575" y="3123404"/>
            <a:ext cx="733425" cy="488158"/>
            <a:chOff x="11458575" y="3120629"/>
            <a:chExt cx="733425" cy="488158"/>
          </a:xfrm>
        </p:grpSpPr>
        <p:sp>
          <p:nvSpPr>
            <p:cNvPr id="27" name="Rectangle 26">
              <a:extLst>
                <a:ext uri="{FF2B5EF4-FFF2-40B4-BE49-F238E27FC236}">
                  <a16:creationId xmlns:a16="http://schemas.microsoft.com/office/drawing/2014/main" id="{484343E7-E321-466B-AE25-8F4CDE00A001}"/>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 name="Rectangle 27">
              <a:extLst>
                <a:ext uri="{FF2B5EF4-FFF2-40B4-BE49-F238E27FC236}">
                  <a16:creationId xmlns:a16="http://schemas.microsoft.com/office/drawing/2014/main" id="{8B795BCF-8FD4-4860-8390-B87796281DE1}"/>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30" name="Straight Connector 29">
              <a:extLst>
                <a:ext uri="{FF2B5EF4-FFF2-40B4-BE49-F238E27FC236}">
                  <a16:creationId xmlns:a16="http://schemas.microsoft.com/office/drawing/2014/main" id="{528745DB-8C43-4290-9D95-2D908DD271E7}"/>
                </a:ext>
              </a:extLst>
            </p:cNvPr>
            <p:cNvCxnSpPr>
              <a:cxnSpLocks/>
              <a:stCxn id="28" idx="3"/>
              <a:endCxn id="2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10" name="Cover Image with Instrux">
            <a:extLst>
              <a:ext uri="{FF2B5EF4-FFF2-40B4-BE49-F238E27FC236}">
                <a16:creationId xmlns:a16="http://schemas.microsoft.com/office/drawing/2014/main" id="{FC943866-BABF-4CF4-8341-7B3338F48E13}"/>
              </a:ext>
            </a:extLst>
          </p:cNvPr>
          <p:cNvSpPr>
            <a:spLocks noGrp="1"/>
          </p:cNvSpPr>
          <p:nvPr userDrawn="1">
            <p:ph type="pic" sz="quarter" idx="22" hasCustomPrompt="1"/>
          </p:nvPr>
        </p:nvSpPr>
        <p:spPr>
          <a:xfrm>
            <a:off x="729742" y="1096962"/>
            <a:ext cx="10533888" cy="2514600"/>
          </a:xfrm>
          <a:noFill/>
        </p:spPr>
        <p:txBody>
          <a:bodyPr lIns="228600" tIns="0" rIns="228600" bIns="0">
            <a:normAutofit/>
          </a:bodyPr>
          <a:lstStyle>
            <a:lvl1pPr marL="0" indent="0" algn="l">
              <a:lnSpc>
                <a:spcPct val="125000"/>
              </a:lnSpc>
              <a:spcBef>
                <a:spcPts val="0"/>
              </a:spcBef>
              <a:buNone/>
              <a:defRPr sz="1600" b="1"/>
            </a:lvl1pPr>
          </a:lstStyle>
          <a:p>
            <a:r>
              <a:rPr lang="en-US" sz="1800">
                <a:effectLst/>
                <a:latin typeface="Segoe UI" panose="020B0502040204020203" pitchFamily="34" charset="0"/>
              </a:rPr>
              <a:t>For best results, crop and resize the cover picture to fit this placeholder (2.75” x 11.52”) </a:t>
            </a:r>
            <a:br>
              <a:rPr lang="en-US" sz="1800">
                <a:effectLst/>
                <a:latin typeface="Segoe UI" panose="020B0502040204020203" pitchFamily="34" charset="0"/>
              </a:rPr>
            </a:br>
            <a:r>
              <a:rPr lang="en-US" sz="1800">
                <a:effectLst/>
                <a:latin typeface="Segoe UI" panose="020B0502040204020203" pitchFamily="34" charset="0"/>
              </a:rPr>
              <a:t>prior to insertion.</a:t>
            </a:r>
            <a:br>
              <a:rPr lang="en-US" sz="1800">
                <a:effectLst/>
                <a:latin typeface="Segoe UI" panose="020B0502040204020203" pitchFamily="34" charset="0"/>
              </a:rPr>
            </a:br>
            <a:br>
              <a:rPr lang="en-US" sz="1800">
                <a:effectLst/>
                <a:latin typeface="Segoe UI" panose="020B0502040204020203" pitchFamily="34" charset="0"/>
              </a:rPr>
            </a:br>
            <a:r>
              <a:rPr lang="en-US" sz="1800">
                <a:effectLst/>
                <a:latin typeface="Segoe UI" panose="020B0502040204020203" pitchFamily="34" charset="0"/>
              </a:rPr>
              <a:t>To insert a cover image, click the picture icon in the center of the empty picture placeholder.</a:t>
            </a:r>
            <a:br>
              <a:rPr lang="en-US" sz="1800">
                <a:effectLst/>
                <a:latin typeface="Arial" panose="020B0604020202020204" pitchFamily="34" charset="0"/>
              </a:rPr>
            </a:br>
            <a:br>
              <a:rPr lang="en-US" sz="1800">
                <a:effectLst/>
                <a:latin typeface="Arial" panose="020B0604020202020204" pitchFamily="34" charset="0"/>
              </a:rPr>
            </a:br>
            <a:r>
              <a:rPr lang="en-US" sz="1800">
                <a:effectLst/>
                <a:latin typeface="Segoe UI" panose="020B0502040204020203" pitchFamily="34" charset="0"/>
              </a:rPr>
              <a:t>Navigate to the desired image in file explorer and double-click on it.</a:t>
            </a:r>
            <a:endParaRPr lang="en-US" sz="1800">
              <a:effectLst/>
              <a:latin typeface="Arial" panose="020B0604020202020204" pitchFamily="34" charset="0"/>
            </a:endParaRPr>
          </a:p>
        </p:txBody>
      </p:sp>
      <p:sp>
        <p:nvSpPr>
          <p:cNvPr id="7" name="Date"/>
          <p:cNvSpPr>
            <a:spLocks noGrp="1"/>
          </p:cNvSpPr>
          <p:nvPr userDrawn="1">
            <p:ph type="body" sz="quarter" idx="14" hasCustomPrompt="1"/>
          </p:nvPr>
        </p:nvSpPr>
        <p:spPr>
          <a:xfrm>
            <a:off x="10241511" y="3716536"/>
            <a:ext cx="100687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a:t>Month XX, 2022</a:t>
            </a:r>
          </a:p>
        </p:txBody>
      </p:sp>
      <p:sp>
        <p:nvSpPr>
          <p:cNvPr id="15" name="Title"/>
          <p:cNvSpPr>
            <a:spLocks noGrp="1"/>
          </p:cNvSpPr>
          <p:nvPr userDrawn="1">
            <p:ph type="title" hasCustomPrompt="1"/>
          </p:nvPr>
        </p:nvSpPr>
        <p:spPr>
          <a:xfrm>
            <a:off x="729742"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Calibri" panose="020F0502020204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29742"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4" name="Presenter"/>
          <p:cNvSpPr>
            <a:spLocks noGrp="1"/>
          </p:cNvSpPr>
          <p:nvPr userDrawn="1">
            <p:ph type="body" sz="quarter" idx="13" hasCustomPrompt="1"/>
          </p:nvPr>
        </p:nvSpPr>
        <p:spPr>
          <a:xfrm>
            <a:off x="729742"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a:t>Presenter’s Name, Title | Presenter’s Name, Title</a:t>
            </a:r>
          </a:p>
        </p:txBody>
      </p:sp>
      <p:sp>
        <p:nvSpPr>
          <p:cNvPr id="2" name="Footer Placeholder 1"/>
          <p:cNvSpPr>
            <a:spLocks noGrp="1"/>
          </p:cNvSpPr>
          <p:nvPr userDrawn="1">
            <p:ph type="ftr" sz="quarter" idx="12"/>
          </p:nvPr>
        </p:nvSpPr>
        <p:spPr>
          <a:xfrm>
            <a:off x="729742" y="6734889"/>
            <a:ext cx="2954335" cy="123111"/>
          </a:xfrm>
        </p:spPr>
        <p:txBody>
          <a:bodyPr/>
          <a:lstStyle>
            <a:lvl1pPr>
              <a:defRPr>
                <a:latin typeface="+mn-lt"/>
              </a:defRPr>
            </a:lvl1pPr>
          </a:lstStyle>
          <a:p>
            <a:endParaRPr lang="en-US"/>
          </a:p>
        </p:txBody>
      </p:sp>
    </p:spTree>
    <p:extLst>
      <p:ext uri="{BB962C8B-B14F-4D97-AF65-F5344CB8AC3E}">
        <p14:creationId xmlns:p14="http://schemas.microsoft.com/office/powerpoint/2010/main" val="16975283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693"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39352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490748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1602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ntac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0027FD8-B294-4BB3-9B1E-046C2EBF76D2}"/>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19" name="Group 18">
            <a:extLst>
              <a:ext uri="{FF2B5EF4-FFF2-40B4-BE49-F238E27FC236}">
                <a16:creationId xmlns:a16="http://schemas.microsoft.com/office/drawing/2014/main" id="{59FF5911-825A-4126-997C-C4AB7A70D677}"/>
              </a:ext>
            </a:extLst>
          </p:cNvPr>
          <p:cNvGrpSpPr/>
          <p:nvPr userDrawn="1"/>
        </p:nvGrpSpPr>
        <p:grpSpPr>
          <a:xfrm>
            <a:off x="11458575" y="3123404"/>
            <a:ext cx="733425" cy="488158"/>
            <a:chOff x="11458575" y="3120629"/>
            <a:chExt cx="733425" cy="488158"/>
          </a:xfrm>
        </p:grpSpPr>
        <p:sp>
          <p:nvSpPr>
            <p:cNvPr id="20" name="Rectangle 19">
              <a:extLst>
                <a:ext uri="{FF2B5EF4-FFF2-40B4-BE49-F238E27FC236}">
                  <a16:creationId xmlns:a16="http://schemas.microsoft.com/office/drawing/2014/main" id="{39F9A41D-DFB4-47FD-AFDB-88C9F4BB168E}"/>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 name="Rectangle 20">
              <a:extLst>
                <a:ext uri="{FF2B5EF4-FFF2-40B4-BE49-F238E27FC236}">
                  <a16:creationId xmlns:a16="http://schemas.microsoft.com/office/drawing/2014/main" id="{499F77A4-F999-4D52-85A0-E1244EE5201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22" name="Straight Connector 21">
              <a:extLst>
                <a:ext uri="{FF2B5EF4-FFF2-40B4-BE49-F238E27FC236}">
                  <a16:creationId xmlns:a16="http://schemas.microsoft.com/office/drawing/2014/main" id="{BDD9C765-F5D9-4D3A-B4C2-9A4BBEC139EC}"/>
                </a:ext>
              </a:extLst>
            </p:cNvPr>
            <p:cNvCxnSpPr>
              <a:cxnSpLocks/>
              <a:stCxn id="21" idx="3"/>
              <a:endCxn id="20"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6" name="Cover Image with Instrux">
            <a:extLst>
              <a:ext uri="{FF2B5EF4-FFF2-40B4-BE49-F238E27FC236}">
                <a16:creationId xmlns:a16="http://schemas.microsoft.com/office/drawing/2014/main" id="{96A65C6C-556E-4405-9723-4F6273C93907}"/>
              </a:ext>
            </a:extLst>
          </p:cNvPr>
          <p:cNvSpPr>
            <a:spLocks noGrp="1"/>
          </p:cNvSpPr>
          <p:nvPr>
            <p:ph type="pic" sz="quarter" idx="22" hasCustomPrompt="1"/>
          </p:nvPr>
        </p:nvSpPr>
        <p:spPr>
          <a:xfrm>
            <a:off x="729742" y="1096962"/>
            <a:ext cx="10533888" cy="2514600"/>
          </a:xfrm>
          <a:noFill/>
        </p:spPr>
        <p:txBody>
          <a:bodyPr lIns="91440" tIns="91440" rIns="91440" bIns="91440">
            <a:normAutofit/>
          </a:bodyPr>
          <a:lstStyle>
            <a:lvl1pPr marL="0" indent="0">
              <a:lnSpc>
                <a:spcPct val="125000"/>
              </a:lnSpc>
              <a:spcBef>
                <a:spcPts val="0"/>
              </a:spcBef>
              <a:buNone/>
              <a:defRPr sz="1600" b="1"/>
            </a:lvl1pPr>
          </a:lstStyle>
          <a:p>
            <a:r>
              <a:rPr lang="en-US"/>
              <a:t>For best results, crop and resize the cover picture to fit this placeholder (2.75” x 11.52”) prior to insertion.</a:t>
            </a:r>
            <a:br>
              <a:rPr lang="en-US"/>
            </a:br>
            <a:r>
              <a:rPr lang="en-US"/>
              <a:t>1. To insert or replace the cover image, hold down the shift key and right click on the orange rectangle. choose “Send to Back”. from the pop-up menu.</a:t>
            </a:r>
            <a:br>
              <a:rPr lang="en-US"/>
            </a:br>
            <a:r>
              <a:rPr lang="en-US"/>
              <a:t>2. Delete any existing image, then click the picture icon in the center of the empty picture placeholder.</a:t>
            </a:r>
            <a:br>
              <a:rPr lang="en-US"/>
            </a:br>
            <a:r>
              <a:rPr lang="en-US"/>
              <a:t>3. Navigate to the desired image in file explorer and double-click on it.</a:t>
            </a:r>
            <a:br>
              <a:rPr lang="en-US"/>
            </a:br>
            <a:r>
              <a:rPr lang="en-US"/>
              <a:t>4. Right-click on the picture and choose “Send to Back” to send it behind the orange rectangle, or click the reset icon on the Home tab to reset the correct order.</a:t>
            </a:r>
          </a:p>
        </p:txBody>
      </p:sp>
      <p:sp>
        <p:nvSpPr>
          <p:cNvPr id="25" name="Orange Rectangle">
            <a:extLst>
              <a:ext uri="{FF2B5EF4-FFF2-40B4-BE49-F238E27FC236}">
                <a16:creationId xmlns:a16="http://schemas.microsoft.com/office/drawing/2014/main" id="{7197591B-BBBA-47AE-9B3B-3BABAC873ECE}"/>
              </a:ext>
            </a:extLst>
          </p:cNvPr>
          <p:cNvSpPr>
            <a:spLocks noGrp="1"/>
          </p:cNvSpPr>
          <p:nvPr>
            <p:ph type="body" sz="quarter" idx="23" hasCustomPrompt="1"/>
          </p:nvPr>
        </p:nvSpPr>
        <p:spPr>
          <a:xfrm>
            <a:off x="729742" y="1096962"/>
            <a:ext cx="10533888" cy="2514600"/>
          </a:xfrm>
          <a:solidFill>
            <a:srgbClr val="C25131">
              <a:alpha val="85000"/>
            </a:srgbClr>
          </a:solidFill>
        </p:spPr>
        <p:txBody>
          <a:bodyPr lIns="91440" tIns="91440" rIns="91440" bIns="91440">
            <a:normAutofit/>
          </a:bodyPr>
          <a:lstStyle>
            <a:lvl1pPr marL="0" indent="0">
              <a:lnSpc>
                <a:spcPct val="150000"/>
              </a:lnSpc>
              <a:spcBef>
                <a:spcPts val="0"/>
              </a:spcBef>
              <a:buNone/>
              <a:defRPr lang="en-US" sz="1600" b="1" i="0" kern="1200" dirty="0">
                <a:solidFill>
                  <a:schemeClr val="tx1"/>
                </a:solidFill>
                <a:latin typeface="+mn-lt"/>
                <a:ea typeface="Calibri"/>
                <a:cs typeface="Calibri"/>
              </a:defRPr>
            </a:lvl1pPr>
            <a:lvl2pPr marL="320040" indent="0">
              <a:buNone/>
              <a:defRPr/>
            </a:lvl2pPr>
            <a:lvl3pPr marL="685800" indent="0">
              <a:buNone/>
              <a:defRPr/>
            </a:lvl3pPr>
            <a:lvl4pPr marL="1005840" indent="0">
              <a:buNone/>
              <a:defRPr/>
            </a:lvl4pPr>
            <a:lvl5pPr marL="1325880" indent="0">
              <a:buNone/>
              <a:defRPr/>
            </a:lvl5pPr>
          </a:lstStyle>
          <a:p>
            <a:pPr lvl="0"/>
            <a:r>
              <a:rPr lang="en-US"/>
              <a:t> </a:t>
            </a:r>
          </a:p>
        </p:txBody>
      </p:sp>
      <p:pic>
        <p:nvPicPr>
          <p:cNvPr id="32" name="Picture 31" descr="Text&#10;&#10;Description automatically generated">
            <a:extLst>
              <a:ext uri="{FF2B5EF4-FFF2-40B4-BE49-F238E27FC236}">
                <a16:creationId xmlns:a16="http://schemas.microsoft.com/office/drawing/2014/main" id="{768170B5-25EC-4141-BA33-094535114376}"/>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32790" y="236538"/>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29849"/>
            <a:ext cx="484632" cy="473738"/>
          </a:xfrm>
          <a:prstGeom prst="rect">
            <a:avLst/>
          </a:prstGeom>
        </p:spPr>
      </p:pic>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2" name="Group 1">
            <a:extLst>
              <a:ext uri="{FF2B5EF4-FFF2-40B4-BE49-F238E27FC236}">
                <a16:creationId xmlns:a16="http://schemas.microsoft.com/office/drawing/2014/main" id="{488CFA65-BAFD-4684-9F4B-1D4D2A682FBB}"/>
              </a:ext>
            </a:extLst>
          </p:cNvPr>
          <p:cNvGrpSpPr/>
          <p:nvPr userDrawn="1"/>
        </p:nvGrpSpPr>
        <p:grpSpPr>
          <a:xfrm>
            <a:off x="-3048" y="3671760"/>
            <a:ext cx="8872728" cy="2774853"/>
            <a:chOff x="-3048" y="3671760"/>
            <a:chExt cx="8872728" cy="2774853"/>
          </a:xfrm>
        </p:grpSpPr>
        <p:pic>
          <p:nvPicPr>
            <p:cNvPr id="34" name="Social icons" descr="Text&#10;&#10;Description automatically generated">
              <a:extLst>
                <a:ext uri="{FF2B5EF4-FFF2-40B4-BE49-F238E27FC236}">
                  <a16:creationId xmlns:a16="http://schemas.microsoft.com/office/drawing/2014/main" id="{C8A9BE8D-95BF-45C1-805D-FD70ECA2B9C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4308" r="91031" b="19176"/>
            <a:stretch/>
          </p:blipFill>
          <p:spPr>
            <a:xfrm>
              <a:off x="-3048" y="3671760"/>
              <a:ext cx="1093292" cy="1818410"/>
            </a:xfrm>
            <a:prstGeom prst="rect">
              <a:avLst/>
            </a:prstGeom>
          </p:spPr>
        </p:pic>
        <p:grpSp>
          <p:nvGrpSpPr>
            <p:cNvPr id="35" name="AIR Footer">
              <a:extLst>
                <a:ext uri="{FF2B5EF4-FFF2-40B4-BE49-F238E27FC236}">
                  <a16:creationId xmlns:a16="http://schemas.microsoft.com/office/drawing/2014/main" id="{2BA7571C-C2EA-40FE-9CAC-E7F621D71F81}"/>
                </a:ext>
              </a:extLst>
            </p:cNvPr>
            <p:cNvGrpSpPr>
              <a:grpSpLocks noChangeAspect="1"/>
            </p:cNvGrpSpPr>
            <p:nvPr userDrawn="1"/>
          </p:nvGrpSpPr>
          <p:grpSpPr>
            <a:xfrm>
              <a:off x="729743" y="5669373"/>
              <a:ext cx="1737427" cy="777240"/>
              <a:chOff x="635038" y="5962985"/>
              <a:chExt cx="2559490" cy="1144991"/>
            </a:xfrm>
          </p:grpSpPr>
          <p:pic>
            <p:nvPicPr>
              <p:cNvPr id="36" name="Picture 35" descr="Logo of the American Institutes for Research | Advancing Evidence. Improving Lives.">
                <a:extLst>
                  <a:ext uri="{FF2B5EF4-FFF2-40B4-BE49-F238E27FC236}">
                    <a16:creationId xmlns:a16="http://schemas.microsoft.com/office/drawing/2014/main" id="{EF26743F-C351-40FC-B9CD-8732AF24760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4486"/>
              <a:stretch/>
            </p:blipFill>
            <p:spPr>
              <a:xfrm>
                <a:off x="635038" y="5962985"/>
                <a:ext cx="2204151" cy="1144991"/>
              </a:xfrm>
              <a:prstGeom prst="rect">
                <a:avLst/>
              </a:prstGeom>
            </p:spPr>
          </p:pic>
          <p:cxnSp>
            <p:nvCxnSpPr>
              <p:cNvPr id="37" name="Straight Connector 36">
                <a:extLst>
                  <a:ext uri="{FF2B5EF4-FFF2-40B4-BE49-F238E27FC236}">
                    <a16:creationId xmlns:a16="http://schemas.microsoft.com/office/drawing/2014/main" id="{254C0519-2CA1-439E-97E6-DBAEC31023C7}"/>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B908431B-39E9-4CCB-AAD7-D9BE9D06D182}"/>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24" name="TextBox 23">
              <a:extLst>
                <a:ext uri="{FF2B5EF4-FFF2-40B4-BE49-F238E27FC236}">
                  <a16:creationId xmlns:a16="http://schemas.microsoft.com/office/drawing/2014/main" id="{662043B3-9513-46D1-B67C-382E8B377B2A}"/>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https://twitter.com/TheNCII</a:t>
              </a:r>
              <a:br>
                <a:rPr lang="en-US" sz="2000"/>
              </a:br>
              <a:r>
                <a:rPr lang="en-US" sz="2000"/>
                <a:t>https://www.youtube.com/c/NationalCenteronIntensiveIntervention</a:t>
              </a:r>
            </a:p>
          </p:txBody>
        </p:sp>
      </p:grpSp>
      <p:pic>
        <p:nvPicPr>
          <p:cNvPr id="23" name="Picture 22" descr="Logo, company name&#10;&#10;Description automatically generated">
            <a:extLst>
              <a:ext uri="{FF2B5EF4-FFF2-40B4-BE49-F238E27FC236}">
                <a16:creationId xmlns:a16="http://schemas.microsoft.com/office/drawing/2014/main" id="{ED88E5DC-AED9-4B24-BEE2-43A877D64C08}"/>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1776614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2A3A63E4-5F50-4754-95E0-00C923819C20}"/>
              </a:ext>
            </a:extLst>
          </p:cNvPr>
          <p:cNvSpPr/>
          <p:nvPr userDrawn="1"/>
        </p:nvSpPr>
        <p:spPr>
          <a:xfrm>
            <a:off x="0" y="1083274"/>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56" name="Group 55">
            <a:extLst>
              <a:ext uri="{FF2B5EF4-FFF2-40B4-BE49-F238E27FC236}">
                <a16:creationId xmlns:a16="http://schemas.microsoft.com/office/drawing/2014/main" id="{6C15A3F5-B214-4794-95B9-08678FE50B40}"/>
              </a:ext>
            </a:extLst>
          </p:cNvPr>
          <p:cNvGrpSpPr/>
          <p:nvPr userDrawn="1"/>
        </p:nvGrpSpPr>
        <p:grpSpPr>
          <a:xfrm>
            <a:off x="11458575" y="3109716"/>
            <a:ext cx="733425" cy="488158"/>
            <a:chOff x="11458575" y="3120629"/>
            <a:chExt cx="733425" cy="488158"/>
          </a:xfrm>
        </p:grpSpPr>
        <p:sp>
          <p:nvSpPr>
            <p:cNvPr id="57" name="Rectangle 56">
              <a:extLst>
                <a:ext uri="{FF2B5EF4-FFF2-40B4-BE49-F238E27FC236}">
                  <a16:creationId xmlns:a16="http://schemas.microsoft.com/office/drawing/2014/main" id="{C527617D-FE93-434A-8D84-1C51F08FDE56}"/>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8" name="Rectangle 57">
              <a:extLst>
                <a:ext uri="{FF2B5EF4-FFF2-40B4-BE49-F238E27FC236}">
                  <a16:creationId xmlns:a16="http://schemas.microsoft.com/office/drawing/2014/main" id="{7020CD04-8A7E-4E7D-93CD-7848AB1B3D4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59" name="Straight Connector 58">
              <a:extLst>
                <a:ext uri="{FF2B5EF4-FFF2-40B4-BE49-F238E27FC236}">
                  <a16:creationId xmlns:a16="http://schemas.microsoft.com/office/drawing/2014/main" id="{D4845FB7-F074-4F88-B0E3-D1CD3BE28F7F}"/>
                </a:ext>
              </a:extLst>
            </p:cNvPr>
            <p:cNvCxnSpPr>
              <a:cxnSpLocks/>
              <a:stCxn id="58" idx="3"/>
              <a:endCxn id="5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pic>
        <p:nvPicPr>
          <p:cNvPr id="62" name="Picture 61" descr="Text&#10;&#10;Description automatically generated">
            <a:extLst>
              <a:ext uri="{FF2B5EF4-FFF2-40B4-BE49-F238E27FC236}">
                <a16:creationId xmlns:a16="http://schemas.microsoft.com/office/drawing/2014/main" id="{7E2ABC74-F89E-45E5-AD41-7F54DFB42A7D}"/>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32790" y="222850"/>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16161"/>
            <a:ext cx="484632" cy="473738"/>
          </a:xfrm>
          <a:prstGeom prst="rect">
            <a:avLst/>
          </a:prstGeom>
        </p:spPr>
      </p:pic>
      <p:sp>
        <p:nvSpPr>
          <p:cNvPr id="63" name="Rectangle 62">
            <a:extLst>
              <a:ext uri="{FF2B5EF4-FFF2-40B4-BE49-F238E27FC236}">
                <a16:creationId xmlns:a16="http://schemas.microsoft.com/office/drawing/2014/main" id="{11096DDB-512C-4177-A7AE-E1B435B5E776}"/>
              </a:ext>
            </a:extLst>
          </p:cNvPr>
          <p:cNvSpPr/>
          <p:nvPr userDrawn="1"/>
        </p:nvSpPr>
        <p:spPr>
          <a:xfrm>
            <a:off x="729742" y="1083274"/>
            <a:ext cx="10533888" cy="25146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p:cNvSpPr>
            <a:spLocks noGrp="1"/>
          </p:cNvSpPr>
          <p:nvPr userDrawn="1">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userDrawn="1">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a:t>Click icon below to insert photo</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26" name="Group 25">
            <a:extLst>
              <a:ext uri="{FF2B5EF4-FFF2-40B4-BE49-F238E27FC236}">
                <a16:creationId xmlns:a16="http://schemas.microsoft.com/office/drawing/2014/main" id="{317A3329-2A89-4DB5-B85B-242650AC642E}"/>
              </a:ext>
            </a:extLst>
          </p:cNvPr>
          <p:cNvGrpSpPr/>
          <p:nvPr userDrawn="1"/>
        </p:nvGrpSpPr>
        <p:grpSpPr>
          <a:xfrm>
            <a:off x="-3048" y="3671760"/>
            <a:ext cx="8872728" cy="2774854"/>
            <a:chOff x="-3048" y="3671760"/>
            <a:chExt cx="8872728" cy="2774854"/>
          </a:xfrm>
        </p:grpSpPr>
        <p:pic>
          <p:nvPicPr>
            <p:cNvPr id="27" name="Social icons" descr="Text&#10;&#10;Description automatically generated">
              <a:extLst>
                <a:ext uri="{FF2B5EF4-FFF2-40B4-BE49-F238E27FC236}">
                  <a16:creationId xmlns:a16="http://schemas.microsoft.com/office/drawing/2014/main" id="{5DA5E8CC-1E70-489C-ADBF-30395A8EC0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4308" r="91031" b="19176"/>
            <a:stretch/>
          </p:blipFill>
          <p:spPr>
            <a:xfrm>
              <a:off x="-3048" y="3671760"/>
              <a:ext cx="1093292" cy="1818410"/>
            </a:xfrm>
            <a:prstGeom prst="rect">
              <a:avLst/>
            </a:prstGeom>
          </p:spPr>
        </p:pic>
        <p:grpSp>
          <p:nvGrpSpPr>
            <p:cNvPr id="28" name="AIR Footer">
              <a:extLst>
                <a:ext uri="{FF2B5EF4-FFF2-40B4-BE49-F238E27FC236}">
                  <a16:creationId xmlns:a16="http://schemas.microsoft.com/office/drawing/2014/main" id="{5001CA80-AAA4-4FB8-BE19-EAE19296900F}"/>
                </a:ext>
              </a:extLst>
            </p:cNvPr>
            <p:cNvGrpSpPr>
              <a:grpSpLocks noChangeAspect="1"/>
            </p:cNvGrpSpPr>
            <p:nvPr userDrawn="1"/>
          </p:nvGrpSpPr>
          <p:grpSpPr>
            <a:xfrm>
              <a:off x="729742" y="5669374"/>
              <a:ext cx="1737428" cy="777240"/>
              <a:chOff x="635037" y="5962985"/>
              <a:chExt cx="2559491" cy="1144991"/>
            </a:xfrm>
          </p:grpSpPr>
          <p:pic>
            <p:nvPicPr>
              <p:cNvPr id="31" name="Picture 30" descr="Logo of the American Institutes for Research | Advancing Evidence. Improving Lives.">
                <a:extLst>
                  <a:ext uri="{FF2B5EF4-FFF2-40B4-BE49-F238E27FC236}">
                    <a16:creationId xmlns:a16="http://schemas.microsoft.com/office/drawing/2014/main" id="{9B0599E1-E5C4-45D9-B835-F3AB0612667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7751"/>
              <a:stretch/>
            </p:blipFill>
            <p:spPr>
              <a:xfrm>
                <a:off x="635037" y="5962985"/>
                <a:ext cx="2137351" cy="1144991"/>
              </a:xfrm>
              <a:prstGeom prst="rect">
                <a:avLst/>
              </a:prstGeom>
            </p:spPr>
          </p:pic>
          <p:cxnSp>
            <p:nvCxnSpPr>
              <p:cNvPr id="32" name="Straight Connector 31">
                <a:extLst>
                  <a:ext uri="{FF2B5EF4-FFF2-40B4-BE49-F238E27FC236}">
                    <a16:creationId xmlns:a16="http://schemas.microsoft.com/office/drawing/2014/main" id="{784799F4-2CE6-4CDD-9D5B-A91C1065F1C5}"/>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29" name="Picture 28">
              <a:extLst>
                <a:ext uri="{FF2B5EF4-FFF2-40B4-BE49-F238E27FC236}">
                  <a16:creationId xmlns:a16="http://schemas.microsoft.com/office/drawing/2014/main" id="{A1044641-B8A1-4279-BCE3-381AFA162A93}"/>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30" name="TextBox 29">
              <a:extLst>
                <a:ext uri="{FF2B5EF4-FFF2-40B4-BE49-F238E27FC236}">
                  <a16:creationId xmlns:a16="http://schemas.microsoft.com/office/drawing/2014/main" id="{3BEB9B7B-F7B7-447C-8885-4A8293977B37}"/>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https://twitter.com/TheNCII</a:t>
              </a:r>
              <a:br>
                <a:rPr lang="en-US" sz="2000"/>
              </a:br>
              <a:r>
                <a:rPr lang="en-US" sz="2000"/>
                <a:t>https://www.youtube.com/c/NationalCenteronIntensiveIntervention</a:t>
              </a:r>
            </a:p>
          </p:txBody>
        </p:sp>
      </p:grpSp>
      <p:pic>
        <p:nvPicPr>
          <p:cNvPr id="22" name="Picture 21" descr="Logo, company name&#10;&#10;Description automatically generated">
            <a:extLst>
              <a:ext uri="{FF2B5EF4-FFF2-40B4-BE49-F238E27FC236}">
                <a16:creationId xmlns:a16="http://schemas.microsoft.com/office/drawing/2014/main" id="{39071345-1DA8-49D2-B0D0-2B094D668306}"/>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4085287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48928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72404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bwMode="gray">
          <a:xfrm>
            <a:off x="11673508" y="6507316"/>
            <a:ext cx="209459" cy="153888"/>
          </a:xfrm>
        </p:spPr>
        <p:txBody>
          <a:bodyPr wrap="none" anchor="b" anchorCtr="0"/>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7731943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Divide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mn-lt"/>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p:txBody>
      </p:sp>
      <p:sp>
        <p:nvSpPr>
          <p:cNvPr id="6" name="Slide Number Placeholder 5"/>
          <p:cNvSpPr>
            <a:spLocks noGrp="1"/>
          </p:cNvSpPr>
          <p:nvPr>
            <p:ph type="sldNum" sz="quarter" idx="12"/>
          </p:nvPr>
        </p:nvSpPr>
        <p:spPr>
          <a:xfrm>
            <a:off x="11673507" y="6507316"/>
            <a:ext cx="209459" cy="153888"/>
          </a:xfrm>
        </p:spPr>
        <p:txBody>
          <a:bodyPr wrap="none"/>
          <a:lstStyle>
            <a:lvl1pPr>
              <a:defRPr sz="1000"/>
            </a:lvl1pPr>
          </a:lstStyle>
          <a:p>
            <a:fld id="{A1A8B8B9-B651-4439-A868-E8F04EF81465}" type="slidenum">
              <a:rPr lang="en-US" smtClean="0">
                <a:solidFill>
                  <a:srgbClr val="1F497D">
                    <a:lumMod val="75000"/>
                  </a:srgbClr>
                </a:solidFill>
              </a:rPr>
              <a:pPr/>
              <a:t>‹#›</a:t>
            </a:fld>
            <a:endParaRPr lang="en-US">
              <a:solidFill>
                <a:srgbClr val="1F497D">
                  <a:lumMod val="75000"/>
                </a:srgbClr>
              </a:solidFill>
            </a:endParaRPr>
          </a:p>
        </p:txBody>
      </p:sp>
    </p:spTree>
    <p:extLst>
      <p:ext uri="{BB962C8B-B14F-4D97-AF65-F5344CB8AC3E}">
        <p14:creationId xmlns:p14="http://schemas.microsoft.com/office/powerpoint/2010/main" val="2482758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20" name="Picture 19" descr="A picture containing graphical user interface&#10;&#10;Description automatically generated">
            <a:extLst>
              <a:ext uri="{FF2B5EF4-FFF2-40B4-BE49-F238E27FC236}">
                <a16:creationId xmlns:a16="http://schemas.microsoft.com/office/drawing/2014/main" id="{25FAFA5F-04D2-4E65-BC05-2EB521A749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Title 3"/>
          <p:cNvSpPr>
            <a:spLocks noGrp="1"/>
          </p:cNvSpPr>
          <p:nvPr userDrawn="1">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a:t>Section Title</a:t>
            </a:r>
          </a:p>
        </p:txBody>
      </p:sp>
      <p:sp>
        <p:nvSpPr>
          <p:cNvPr id="9" name="Text Placeholder 8"/>
          <p:cNvSpPr>
            <a:spLocks noGrp="1"/>
          </p:cNvSpPr>
          <p:nvPr userDrawn="1">
            <p:ph type="body" sz="quarter" idx="13" hasCustomPrompt="1"/>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r>
              <a:rPr lang="en-US"/>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userDrawn="1">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689593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19318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58737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333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95677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837030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11351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822B6F7E-2C23-47F7-A37A-808508168CFA}"/>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a:t>Slide Title</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a:p>
        </p:txBody>
      </p:sp>
      <p:sp>
        <p:nvSpPr>
          <p:cNvPr id="6"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816" r:id="rId1"/>
    <p:sldLayoutId id="2147483701" r:id="rId2"/>
    <p:sldLayoutId id="2147483748" r:id="rId3"/>
    <p:sldLayoutId id="2147483815" r:id="rId4"/>
    <p:sldLayoutId id="2147483662" r:id="rId5"/>
    <p:sldLayoutId id="2147483702" r:id="rId6"/>
    <p:sldLayoutId id="2147483774" r:id="rId7"/>
    <p:sldLayoutId id="2147483812" r:id="rId8"/>
    <p:sldLayoutId id="2147483785" r:id="rId9"/>
    <p:sldLayoutId id="2147483786" r:id="rId10"/>
    <p:sldLayoutId id="2147483814" r:id="rId11"/>
    <p:sldLayoutId id="2147483725" r:id="rId12"/>
    <p:sldLayoutId id="2147483820" r:id="rId13"/>
    <p:sldLayoutId id="2147483811" r:id="rId14"/>
    <p:sldLayoutId id="2147483810" r:id="rId15"/>
    <p:sldLayoutId id="2147483775" r:id="rId16"/>
    <p:sldLayoutId id="2147483827" r:id="rId17"/>
    <p:sldLayoutId id="2147483829" r:id="rId18"/>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24.jpeg"/><Relationship Id="rId4" Type="http://schemas.openxmlformats.org/officeDocument/2006/relationships/image" Target="../media/image15.sv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6.pn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27.sv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sv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6.png"/><Relationship Id="rId7"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57.svg"/><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61.svg"/></Relationships>
</file>

<file path=ppt/slides/_rels/slide2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56.png"/><Relationship Id="rId7"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64.svg"/><Relationship Id="rId5" Type="http://schemas.openxmlformats.org/officeDocument/2006/relationships/image" Target="../media/image63.png"/><Relationship Id="rId10" Type="http://schemas.openxmlformats.org/officeDocument/2006/relationships/image" Target="../media/image39.svg"/><Relationship Id="rId4" Type="http://schemas.openxmlformats.org/officeDocument/2006/relationships/image" Target="../media/image57.svg"/><Relationship Id="rId9"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5.svg"/></Relationships>
</file>

<file path=ppt/slides/_rels/slide30.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56.png"/><Relationship Id="rId7"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68.svg"/><Relationship Id="rId4" Type="http://schemas.openxmlformats.org/officeDocument/2006/relationships/image" Target="../media/image57.svg"/><Relationship Id="rId9"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15.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1.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61">
            <a:extLst>
              <a:ext uri="{FF2B5EF4-FFF2-40B4-BE49-F238E27FC236}">
                <a16:creationId xmlns:a16="http://schemas.microsoft.com/office/drawing/2014/main" id="{30D096CF-ACE5-48B7-ABF4-6B442946BA45}"/>
              </a:ext>
            </a:extLst>
          </p:cNvPr>
          <p:cNvSpPr>
            <a:spLocks noGrp="1"/>
          </p:cNvSpPr>
          <p:nvPr>
            <p:ph type="title"/>
          </p:nvPr>
        </p:nvSpPr>
        <p:spPr>
          <a:xfrm>
            <a:off x="729742" y="3938820"/>
            <a:ext cx="10515600" cy="2031325"/>
          </a:xfrm>
        </p:spPr>
        <p:txBody>
          <a:bodyPr/>
          <a:lstStyle/>
          <a:p>
            <a:r>
              <a:rPr lang="en-US" sz="4400"/>
              <a:t>Introduction to Academic Progress Monitoring in Intensive Intervention</a:t>
            </a:r>
            <a:br>
              <a:rPr lang="en-US" sz="4400"/>
            </a:br>
            <a:endParaRPr lang="en-US" sz="4400"/>
          </a:p>
        </p:txBody>
      </p:sp>
      <p:sp>
        <p:nvSpPr>
          <p:cNvPr id="65" name="Text Placeholder 64">
            <a:extLst>
              <a:ext uri="{FF2B5EF4-FFF2-40B4-BE49-F238E27FC236}">
                <a16:creationId xmlns:a16="http://schemas.microsoft.com/office/drawing/2014/main" id="{87C14096-0648-4A3A-A80B-83B2C548DDE7}"/>
              </a:ext>
            </a:extLst>
          </p:cNvPr>
          <p:cNvSpPr>
            <a:spLocks noGrp="1"/>
          </p:cNvSpPr>
          <p:nvPr>
            <p:ph type="body" sz="quarter" idx="14"/>
          </p:nvPr>
        </p:nvSpPr>
        <p:spPr>
          <a:xfrm>
            <a:off x="10241511" y="3716536"/>
            <a:ext cx="1006879" cy="184666"/>
          </a:xfrm>
        </p:spPr>
        <p:txBody>
          <a:bodyPr/>
          <a:lstStyle/>
          <a:p>
            <a:r>
              <a:rPr lang="en-US"/>
              <a:t>Month XX, 2024</a:t>
            </a:r>
          </a:p>
        </p:txBody>
      </p:sp>
      <p:sp>
        <p:nvSpPr>
          <p:cNvPr id="2" name="Subtitle 4">
            <a:extLst>
              <a:ext uri="{FF2B5EF4-FFF2-40B4-BE49-F238E27FC236}">
                <a16:creationId xmlns:a16="http://schemas.microsoft.com/office/drawing/2014/main" id="{03EC1104-CDBD-C467-E5D9-9DEA0D4465AB}"/>
              </a:ext>
            </a:extLst>
          </p:cNvPr>
          <p:cNvSpPr>
            <a:spLocks noGrp="1"/>
          </p:cNvSpPr>
          <p:nvPr>
            <p:ph type="subTitle" idx="1"/>
          </p:nvPr>
        </p:nvSpPr>
        <p:spPr>
          <a:xfrm>
            <a:off x="729742" y="5441276"/>
            <a:ext cx="10515600" cy="569387"/>
          </a:xfrm>
        </p:spPr>
        <p:txBody>
          <a:bodyPr/>
          <a:lstStyle/>
          <a:p>
            <a:endParaRPr lang="en-US"/>
          </a:p>
        </p:txBody>
      </p:sp>
      <p:sp>
        <p:nvSpPr>
          <p:cNvPr id="64" name="Text Placeholder 63">
            <a:extLst>
              <a:ext uri="{FF2B5EF4-FFF2-40B4-BE49-F238E27FC236}">
                <a16:creationId xmlns:a16="http://schemas.microsoft.com/office/drawing/2014/main" id="{D696619A-DFC9-4B23-9F02-2ECE00E31650}"/>
              </a:ext>
            </a:extLst>
          </p:cNvPr>
          <p:cNvSpPr>
            <a:spLocks noGrp="1"/>
          </p:cNvSpPr>
          <p:nvPr>
            <p:ph type="body" sz="quarter" idx="13"/>
          </p:nvPr>
        </p:nvSpPr>
        <p:spPr>
          <a:xfrm>
            <a:off x="729742" y="6174292"/>
            <a:ext cx="10515600" cy="400110"/>
          </a:xfrm>
        </p:spPr>
        <p:txBody>
          <a:bodyPr/>
          <a:lstStyle/>
          <a:p>
            <a:r>
              <a:rPr lang="en-US"/>
              <a:t>Presenter’s Name and Title | Presenter’s Name and Title</a:t>
            </a:r>
          </a:p>
        </p:txBody>
      </p:sp>
      <p:pic>
        <p:nvPicPr>
          <p:cNvPr id="7" name="Picture 6" descr="A group of children looking at an abacus">
            <a:extLst>
              <a:ext uri="{FF2B5EF4-FFF2-40B4-BE49-F238E27FC236}">
                <a16:creationId xmlns:a16="http://schemas.microsoft.com/office/drawing/2014/main" id="{FF496485-19B2-E5F6-21EC-20093AC981E8}"/>
              </a:ext>
            </a:extLst>
          </p:cNvPr>
          <p:cNvPicPr>
            <a:picLocks noChangeAspect="1"/>
          </p:cNvPicPr>
          <p:nvPr/>
        </p:nvPicPr>
        <p:blipFill>
          <a:blip r:embed="rId3">
            <a:extLst>
              <a:ext uri="{28A0092B-C50C-407E-A947-70E740481C1C}">
                <a14:useLocalDpi xmlns:a14="http://schemas.microsoft.com/office/drawing/2010/main" val="0"/>
              </a:ext>
            </a:extLst>
          </a:blip>
          <a:srcRect t="13071" b="13071"/>
          <a:stretch/>
        </p:blipFill>
        <p:spPr>
          <a:xfrm>
            <a:off x="729742" y="1070840"/>
            <a:ext cx="5119265" cy="2549332"/>
          </a:xfrm>
          <a:prstGeom prst="rect">
            <a:avLst/>
          </a:prstGeom>
        </p:spPr>
      </p:pic>
      <p:pic>
        <p:nvPicPr>
          <p:cNvPr id="9" name="Picture 8" descr="A teacher helping students with writing">
            <a:extLst>
              <a:ext uri="{FF2B5EF4-FFF2-40B4-BE49-F238E27FC236}">
                <a16:creationId xmlns:a16="http://schemas.microsoft.com/office/drawing/2014/main" id="{55034554-4F2C-6CC8-6E94-D79D3B92E78A}"/>
              </a:ext>
            </a:extLst>
          </p:cNvPr>
          <p:cNvPicPr>
            <a:picLocks noChangeAspect="1"/>
          </p:cNvPicPr>
          <p:nvPr/>
        </p:nvPicPr>
        <p:blipFill>
          <a:blip r:embed="rId4">
            <a:extLst>
              <a:ext uri="{28A0092B-C50C-407E-A947-70E740481C1C}">
                <a14:useLocalDpi xmlns:a14="http://schemas.microsoft.com/office/drawing/2010/main" val="0"/>
              </a:ext>
            </a:extLst>
          </a:blip>
          <a:srcRect t="34284" b="34284"/>
          <a:stretch/>
        </p:blipFill>
        <p:spPr>
          <a:xfrm>
            <a:off x="5849007" y="1070840"/>
            <a:ext cx="5414623" cy="2549332"/>
          </a:xfrm>
          <a:prstGeom prst="rect">
            <a:avLst/>
          </a:prstGeom>
        </p:spPr>
      </p:pic>
    </p:spTree>
    <p:extLst>
      <p:ext uri="{BB962C8B-B14F-4D97-AF65-F5344CB8AC3E}">
        <p14:creationId xmlns:p14="http://schemas.microsoft.com/office/powerpoint/2010/main" val="2548521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747222" y="-210988"/>
            <a:ext cx="10388816" cy="1280160"/>
          </a:xfrm>
        </p:spPr>
        <p:txBody>
          <a:bodyPr/>
          <a:lstStyle/>
          <a:p>
            <a:r>
              <a:rPr lang="en-US"/>
              <a:t>Monitoring Progress vs. Progress Monitoring</a:t>
            </a:r>
          </a:p>
        </p:txBody>
      </p:sp>
      <p:sp>
        <p:nvSpPr>
          <p:cNvPr id="10" name="Rectangle: Rounded Corners 9">
            <a:extLst>
              <a:ext uri="{FF2B5EF4-FFF2-40B4-BE49-F238E27FC236}">
                <a16:creationId xmlns:a16="http://schemas.microsoft.com/office/drawing/2014/main" id="{CF8F7087-9460-F30A-08B1-656B0568BD6F}"/>
              </a:ext>
              <a:ext uri="{C183D7F6-B498-43B3-948B-1728B52AA6E4}">
                <adec:decorative xmlns:adec="http://schemas.microsoft.com/office/drawing/2017/decorative" val="1"/>
              </a:ext>
            </a:extLst>
          </p:cNvPr>
          <p:cNvSpPr>
            <a:spLocks/>
          </p:cNvSpPr>
          <p:nvPr/>
        </p:nvSpPr>
        <p:spPr>
          <a:xfrm>
            <a:off x="763020" y="1110155"/>
            <a:ext cx="4731879" cy="4755454"/>
          </a:xfrm>
          <a:prstGeom prst="roundRect">
            <a:avLst/>
          </a:prstGeom>
          <a:solidFill>
            <a:schemeClr val="accent1">
              <a:lumMod val="60000"/>
              <a:lumOff val="40000"/>
              <a:alpha val="40000"/>
            </a:schemeClr>
          </a:solidFill>
          <a:ln w="9525">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Content Placeholder 1">
            <a:extLst>
              <a:ext uri="{FF2B5EF4-FFF2-40B4-BE49-F238E27FC236}">
                <a16:creationId xmlns:a16="http://schemas.microsoft.com/office/drawing/2014/main" id="{944B165B-2211-4F15-95D5-9B35B4916A8F}"/>
              </a:ext>
            </a:extLst>
          </p:cNvPr>
          <p:cNvSpPr>
            <a:spLocks noGrp="1"/>
          </p:cNvSpPr>
          <p:nvPr>
            <p:ph sz="quarter" idx="17"/>
          </p:nvPr>
        </p:nvSpPr>
        <p:spPr>
          <a:xfrm>
            <a:off x="834646" y="1331378"/>
            <a:ext cx="4588625" cy="4313007"/>
          </a:xfrm>
        </p:spPr>
        <p:txBody>
          <a:bodyPr>
            <a:normAutofit/>
          </a:bodyPr>
          <a:lstStyle/>
          <a:p>
            <a:pPr marL="0" lvl="0" indent="0" algn="ctr">
              <a:lnSpc>
                <a:spcPct val="100000"/>
              </a:lnSpc>
              <a:buNone/>
            </a:pPr>
            <a:r>
              <a:rPr lang="en-US" sz="2800" b="1" i="1"/>
              <a:t>Monitoring Progress</a:t>
            </a:r>
          </a:p>
          <a:p>
            <a:pPr lvl="0">
              <a:lnSpc>
                <a:spcPct val="100000"/>
              </a:lnSpc>
            </a:pPr>
            <a:r>
              <a:rPr lang="en-US"/>
              <a:t>Can occur daily</a:t>
            </a:r>
          </a:p>
          <a:p>
            <a:pPr lvl="0">
              <a:lnSpc>
                <a:spcPct val="100000"/>
              </a:lnSpc>
            </a:pPr>
            <a:r>
              <a:rPr lang="en-US"/>
              <a:t>Occurs during instruction</a:t>
            </a:r>
          </a:p>
          <a:p>
            <a:pPr lvl="0">
              <a:lnSpc>
                <a:spcPct val="100000"/>
              </a:lnSpc>
            </a:pPr>
            <a:r>
              <a:rPr lang="en-US"/>
              <a:t>Provides data for immediate, real-time instructional decisions</a:t>
            </a:r>
          </a:p>
          <a:p>
            <a:pPr lvl="0">
              <a:lnSpc>
                <a:spcPct val="100000"/>
              </a:lnSpc>
            </a:pPr>
            <a:r>
              <a:rPr lang="en-US"/>
              <a:t>Often informal or unstandardized</a:t>
            </a:r>
          </a:p>
          <a:p>
            <a:pPr lvl="0">
              <a:lnSpc>
                <a:spcPct val="100000"/>
              </a:lnSpc>
            </a:pPr>
            <a:r>
              <a:rPr lang="en-US"/>
              <a:t>Used for all students</a:t>
            </a:r>
          </a:p>
        </p:txBody>
      </p:sp>
      <p:sp>
        <p:nvSpPr>
          <p:cNvPr id="9" name="Rectangle: Rounded Corners 8">
            <a:extLst>
              <a:ext uri="{FF2B5EF4-FFF2-40B4-BE49-F238E27FC236}">
                <a16:creationId xmlns:a16="http://schemas.microsoft.com/office/drawing/2014/main" id="{1A0D911F-14C2-8EB3-94F5-07916B238242}"/>
              </a:ext>
              <a:ext uri="{C183D7F6-B498-43B3-948B-1728B52AA6E4}">
                <adec:decorative xmlns:adec="http://schemas.microsoft.com/office/drawing/2017/decorative" val="1"/>
              </a:ext>
            </a:extLst>
          </p:cNvPr>
          <p:cNvSpPr>
            <a:spLocks/>
          </p:cNvSpPr>
          <p:nvPr/>
        </p:nvSpPr>
        <p:spPr>
          <a:xfrm>
            <a:off x="6413980" y="1098980"/>
            <a:ext cx="4721296" cy="5291841"/>
          </a:xfrm>
          <a:prstGeom prst="roundRect">
            <a:avLst/>
          </a:prstGeom>
          <a:solidFill>
            <a:schemeClr val="accent1">
              <a:lumMod val="60000"/>
              <a:lumOff val="40000"/>
              <a:alpha val="40000"/>
            </a:schemeClr>
          </a:solidFill>
          <a:ln w="9525">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2" name="Content Placeholder 1">
            <a:extLst>
              <a:ext uri="{FF2B5EF4-FFF2-40B4-BE49-F238E27FC236}">
                <a16:creationId xmlns:a16="http://schemas.microsoft.com/office/drawing/2014/main" id="{B33E8337-E049-3DE3-81E1-DA1F3608DA9E}"/>
              </a:ext>
            </a:extLst>
          </p:cNvPr>
          <p:cNvSpPr txBox="1">
            <a:spLocks/>
          </p:cNvSpPr>
          <p:nvPr/>
        </p:nvSpPr>
        <p:spPr>
          <a:xfrm>
            <a:off x="6593046" y="1206099"/>
            <a:ext cx="4588625" cy="4204997"/>
          </a:xfrm>
          <a:prstGeom prst="rect">
            <a:avLst/>
          </a:prstGeom>
          <a:ln>
            <a:noFill/>
          </a:ln>
          <a:effectLst/>
        </p:spPr>
        <p:txBody>
          <a:bodyPr vert="horz" lIns="0" tIns="0" rIns="0" bIns="0" rtlCol="0" anchor="t">
            <a:noAutofit/>
          </a:bodyPr>
          <a:lstStyle>
            <a:lvl1pPr marL="320040" marR="0" indent="-320040" algn="l" defTabSz="685800" rtl="0" eaLnBrk="1" fontAlgn="auto" latinLnBrk="0" hangingPunct="1">
              <a:lnSpc>
                <a:spcPct val="125000"/>
              </a:lnSpc>
              <a:spcBef>
                <a:spcPts val="6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Font typeface="Wingdings" panose="05000000000000000000" pitchFamily="2" charset="2"/>
              <a:buNone/>
            </a:pPr>
            <a:r>
              <a:rPr lang="en-US" b="1" i="1"/>
              <a:t>Progress Monitoring</a:t>
            </a:r>
          </a:p>
          <a:p>
            <a:pPr>
              <a:lnSpc>
                <a:spcPct val="100000"/>
              </a:lnSpc>
            </a:pPr>
            <a:r>
              <a:rPr lang="en-US" sz="2300"/>
              <a:t>Standardized delivery</a:t>
            </a:r>
          </a:p>
          <a:p>
            <a:pPr>
              <a:lnSpc>
                <a:spcPct val="100000"/>
              </a:lnSpc>
            </a:pPr>
            <a:r>
              <a:rPr lang="en-US" sz="2300"/>
              <a:t>Requires valid and reliable measures</a:t>
            </a:r>
          </a:p>
          <a:p>
            <a:pPr>
              <a:lnSpc>
                <a:spcPct val="100000"/>
              </a:lnSpc>
            </a:pPr>
            <a:r>
              <a:rPr lang="en-US" sz="2300"/>
              <a:t>Frequency depends on intensity of instruction and developer recommendations </a:t>
            </a:r>
          </a:p>
          <a:p>
            <a:pPr>
              <a:lnSpc>
                <a:spcPct val="100000"/>
              </a:lnSpc>
            </a:pPr>
            <a:r>
              <a:rPr lang="en-US" sz="2300"/>
              <a:t>Requires ongoing data (i.e., 6-9 data points) for valid interpretation </a:t>
            </a:r>
          </a:p>
          <a:p>
            <a:pPr>
              <a:lnSpc>
                <a:spcPct val="100000"/>
              </a:lnSpc>
            </a:pPr>
            <a:r>
              <a:rPr lang="en-US" sz="2300"/>
              <a:t>Requires graphed data</a:t>
            </a:r>
          </a:p>
          <a:p>
            <a:pPr>
              <a:lnSpc>
                <a:spcPct val="100000"/>
              </a:lnSpc>
            </a:pPr>
            <a:r>
              <a:rPr lang="en-US" sz="2300"/>
              <a:t>Used for students receiving targeted and intensive  intervention </a:t>
            </a:r>
          </a:p>
        </p:txBody>
      </p:sp>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10</a:t>
            </a:fld>
            <a:endParaRPr lang="en-US"/>
          </a:p>
        </p:txBody>
      </p:sp>
    </p:spTree>
    <p:extLst>
      <p:ext uri="{BB962C8B-B14F-4D97-AF65-F5344CB8AC3E}">
        <p14:creationId xmlns:p14="http://schemas.microsoft.com/office/powerpoint/2010/main" val="241747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Why is Progress Monitoring Important?</a:t>
            </a:r>
          </a:p>
        </p:txBody>
      </p:sp>
      <p:graphicFrame>
        <p:nvGraphicFramePr>
          <p:cNvPr id="3" name="Diagram 2" descr="Progress monitoring data allow us to…&#10; Estimate rates of improvement (ROI) across time&#10; Compare the efficacy of different forms of instruction&#10; Identify students who are not demonstrating adequate progress&#10; Determine when an instructional change is needed&#10; Support communication with parents and students&#10; Support the development of a rigorous IEP for students with disabilities&#10;">
            <a:extLst>
              <a:ext uri="{FF2B5EF4-FFF2-40B4-BE49-F238E27FC236}">
                <a16:creationId xmlns:a16="http://schemas.microsoft.com/office/drawing/2014/main" id="{8CD18D1C-987E-63CB-D030-69E7CE1770B2}"/>
              </a:ext>
            </a:extLst>
          </p:cNvPr>
          <p:cNvGraphicFramePr/>
          <p:nvPr>
            <p:extLst>
              <p:ext uri="{D42A27DB-BD31-4B8C-83A1-F6EECF244321}">
                <p14:modId xmlns:p14="http://schemas.microsoft.com/office/powerpoint/2010/main" val="3534820506"/>
              </p:ext>
            </p:extLst>
          </p:nvPr>
        </p:nvGraphicFramePr>
        <p:xfrm>
          <a:off x="602165" y="1491630"/>
          <a:ext cx="11033244" cy="4180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2"/>
          </p:nvPr>
        </p:nvSpPr>
        <p:spPr/>
        <p:txBody>
          <a:bodyPr/>
          <a:lstStyle/>
          <a:p>
            <a:fld id="{99A20822-4A49-4D36-86E3-300BA48D3F00}" type="slidenum">
              <a:rPr lang="en-US" smtClean="0"/>
              <a:pPr/>
              <a:t>11</a:t>
            </a:fld>
            <a:endParaRPr lang="en-US"/>
          </a:p>
        </p:txBody>
      </p:sp>
    </p:spTree>
    <p:extLst>
      <p:ext uri="{BB962C8B-B14F-4D97-AF65-F5344CB8AC3E}">
        <p14:creationId xmlns:p14="http://schemas.microsoft.com/office/powerpoint/2010/main" val="344068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Benefits of Progress Monitoring</a:t>
            </a:r>
          </a:p>
        </p:txBody>
      </p:sp>
      <p:sp>
        <p:nvSpPr>
          <p:cNvPr id="3" name="Content Placeholder 2"/>
          <p:cNvSpPr>
            <a:spLocks noGrp="1"/>
          </p:cNvSpPr>
          <p:nvPr>
            <p:ph sz="quarter" idx="14"/>
          </p:nvPr>
        </p:nvSpPr>
        <p:spPr>
          <a:xfrm>
            <a:off x="457200" y="1371600"/>
            <a:ext cx="6467326" cy="4856922"/>
          </a:xfrm>
        </p:spPr>
        <p:txBody>
          <a:bodyPr vert="horz" lIns="0" tIns="0" rIns="0" bIns="0" rtlCol="0" anchor="t">
            <a:normAutofit/>
          </a:bodyPr>
          <a:lstStyle/>
          <a:p>
            <a:pPr>
              <a:lnSpc>
                <a:spcPct val="100000"/>
              </a:lnSpc>
            </a:pPr>
            <a:r>
              <a:rPr lang="en-US"/>
              <a:t>Research into the effectiveness of progress monitoring has been ongoing for nearly 40 years.</a:t>
            </a:r>
          </a:p>
          <a:p>
            <a:pPr marL="320040" marR="0" lvl="0" indent="-320040" algn="l" defTabSz="685800" rtl="0" eaLnBrk="1" fontAlgn="auto" latinLnBrk="0" hangingPunct="1">
              <a:lnSpc>
                <a:spcPct val="125000"/>
              </a:lnSpc>
              <a:spcBef>
                <a:spcPts val="600"/>
              </a:spcBef>
              <a:spcAft>
                <a:spcPts val="1200"/>
              </a:spcAft>
              <a:buClr>
                <a:srgbClr val="C25131"/>
              </a:buClr>
              <a:buSzPct val="100000"/>
              <a:buFont typeface="Wingdings" panose="05000000000000000000" pitchFamily="2" charset="2"/>
              <a:buChar char="§"/>
              <a:tabLst/>
              <a:defRPr/>
            </a:pPr>
            <a:r>
              <a:rPr kumimoji="0" lang="en-US" sz="2600" b="0" i="0" u="none" strike="noStrike" kern="1200" cap="none" spc="0" normalizeH="0" baseline="0" noProof="0">
                <a:ln>
                  <a:noFill/>
                </a:ln>
                <a:solidFill>
                  <a:srgbClr val="262626"/>
                </a:solidFill>
                <a:effectLst/>
                <a:uLnTx/>
                <a:uFillTx/>
                <a:latin typeface="Calibri"/>
                <a:cs typeface="Calibri"/>
              </a:rPr>
              <a:t>Several studies have found positive associations between progress monitoring and student outcomes, especially for low-performing students, students with disabilities, and English learners.</a:t>
            </a:r>
          </a:p>
          <a:p>
            <a:pPr>
              <a:lnSpc>
                <a:spcPct val="100000"/>
              </a:lnSpc>
            </a:pPr>
            <a:endParaRPr lang="en-US" sz="900"/>
          </a:p>
        </p:txBody>
      </p:sp>
      <p:pic>
        <p:nvPicPr>
          <p:cNvPr id="8" name="Picture 7" descr="A graph drawn on a blackboard">
            <a:extLst>
              <a:ext uri="{FF2B5EF4-FFF2-40B4-BE49-F238E27FC236}">
                <a16:creationId xmlns:a16="http://schemas.microsoft.com/office/drawing/2014/main" id="{6E8D246C-CB8E-B8C5-88DF-B826762C6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4526" y="2015258"/>
            <a:ext cx="4241226" cy="2827484"/>
          </a:xfrm>
          <a:prstGeom prst="rect">
            <a:avLst/>
          </a:prstGeom>
        </p:spPr>
      </p:pic>
      <p:sp>
        <p:nvSpPr>
          <p:cNvPr id="5" name="Text Placeholder 4">
            <a:extLst>
              <a:ext uri="{FF2B5EF4-FFF2-40B4-BE49-F238E27FC236}">
                <a16:creationId xmlns:a16="http://schemas.microsoft.com/office/drawing/2014/main" id="{B9775A6D-1098-4FDF-16CE-001241299021}"/>
              </a:ext>
            </a:extLst>
          </p:cNvPr>
          <p:cNvSpPr>
            <a:spLocks noGrp="1"/>
          </p:cNvSpPr>
          <p:nvPr>
            <p:ph type="body" sz="quarter" idx="13"/>
          </p:nvPr>
        </p:nvSpPr>
        <p:spPr>
          <a:xfrm>
            <a:off x="457200" y="5710428"/>
            <a:ext cx="11274552" cy="192024"/>
          </a:xfrm>
        </p:spPr>
        <p:txBody>
          <a:bodyPr/>
          <a:lstStyle/>
          <a:p>
            <a:endParaRPr lang="en-US"/>
          </a:p>
        </p:txBody>
      </p:sp>
      <p:sp>
        <p:nvSpPr>
          <p:cNvPr id="2" name="Slide Number Placeholder 1"/>
          <p:cNvSpPr>
            <a:spLocks noGrp="1"/>
          </p:cNvSpPr>
          <p:nvPr>
            <p:ph type="sldNum" sz="quarter" idx="12"/>
          </p:nvPr>
        </p:nvSpPr>
        <p:spPr/>
        <p:txBody>
          <a:bodyPr/>
          <a:lstStyle/>
          <a:p>
            <a:fld id="{99A20822-4A49-4D36-86E3-300BA48D3F00}" type="slidenum">
              <a:rPr lang="en-US" smtClean="0"/>
              <a:pPr/>
              <a:t>12</a:t>
            </a:fld>
            <a:endParaRPr lang="en-US"/>
          </a:p>
        </p:txBody>
      </p:sp>
    </p:spTree>
    <p:extLst>
      <p:ext uri="{BB962C8B-B14F-4D97-AF65-F5344CB8AC3E}">
        <p14:creationId xmlns:p14="http://schemas.microsoft.com/office/powerpoint/2010/main" val="1021542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584191" y="84551"/>
            <a:ext cx="12054378" cy="1280160"/>
          </a:xfrm>
        </p:spPr>
        <p:txBody>
          <a:bodyPr/>
          <a:lstStyle/>
          <a:p>
            <a:r>
              <a:rPr lang="en-US"/>
              <a:t>Benefits of Progress Monitoring:</a:t>
            </a:r>
            <a:br>
              <a:rPr lang="en-US"/>
            </a:br>
            <a:r>
              <a:rPr lang="en-US"/>
              <a:t>Parent and Teacher Perspectives</a:t>
            </a:r>
          </a:p>
        </p:txBody>
      </p:sp>
      <p:pic>
        <p:nvPicPr>
          <p:cNvPr id="4" name="Graphic 3" descr="Red book indicating workbook activity">
            <a:extLst>
              <a:ext uri="{FF2B5EF4-FFF2-40B4-BE49-F238E27FC236}">
                <a16:creationId xmlns:a16="http://schemas.microsoft.com/office/drawing/2014/main" id="{5D1714E8-FAB7-2D5D-2428-6D87866BEC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3956" y="203348"/>
            <a:ext cx="966364" cy="966364"/>
          </a:xfrm>
          <a:prstGeom prst="rect">
            <a:avLst/>
          </a:prstGeom>
        </p:spPr>
      </p:pic>
      <p:pic>
        <p:nvPicPr>
          <p:cNvPr id="1026" name="Picture 2">
            <a:extLst>
              <a:ext uri="{FF2B5EF4-FFF2-40B4-BE49-F238E27FC236}">
                <a16:creationId xmlns:a16="http://schemas.microsoft.com/office/drawing/2014/main" id="{8E4EAA82-D3BA-5C16-4A65-566973DAE0EA}"/>
              </a:ext>
              <a:ext uri="{C183D7F6-B498-43B3-948B-1728B52AA6E4}">
                <adec:decorative xmlns:adec="http://schemas.microsoft.com/office/drawing/2017/decorative" val="1"/>
              </a:ext>
            </a:extLst>
          </p:cNvPr>
          <p:cNvPicPr>
            <a:picLocks noChangeAspect="1" noChangeArrowheads="1"/>
          </p:cNvPicPr>
          <p:nvPr/>
        </p:nvPicPr>
        <p:blipFill>
          <a:blip r:embed="rId5">
            <a:alphaModFix amt="16000"/>
            <a:extLst>
              <a:ext uri="{28A0092B-C50C-407E-A947-70E740481C1C}">
                <a14:useLocalDpi xmlns:a14="http://schemas.microsoft.com/office/drawing/2010/main" val="0"/>
              </a:ext>
            </a:extLst>
          </a:blip>
          <a:srcRect/>
          <a:stretch>
            <a:fillRect/>
          </a:stretch>
        </p:blipFill>
        <p:spPr bwMode="auto">
          <a:xfrm>
            <a:off x="925932" y="0"/>
            <a:ext cx="10035335" cy="6690223"/>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with Corners Rounded 16">
            <a:extLst>
              <a:ext uri="{FF2B5EF4-FFF2-40B4-BE49-F238E27FC236}">
                <a16:creationId xmlns:a16="http://schemas.microsoft.com/office/drawing/2014/main" id="{874CA33E-72D8-EA2C-112D-4FB3A3437554}"/>
              </a:ext>
              <a:ext uri="{C183D7F6-B498-43B3-948B-1728B52AA6E4}">
                <adec:decorative xmlns:adec="http://schemas.microsoft.com/office/drawing/2017/decorative" val="1"/>
              </a:ext>
            </a:extLst>
          </p:cNvPr>
          <p:cNvSpPr/>
          <p:nvPr/>
        </p:nvSpPr>
        <p:spPr>
          <a:xfrm flipH="1">
            <a:off x="6927646" y="2968878"/>
            <a:ext cx="4824100" cy="3164491"/>
          </a:xfrm>
          <a:prstGeom prst="wedgeRoundRectCallout">
            <a:avLst>
              <a:gd name="adj1" fmla="val -37451"/>
              <a:gd name="adj2" fmla="val 63921"/>
              <a:gd name="adj3" fmla="val 16667"/>
            </a:avLst>
          </a:prstGeom>
          <a:solidFill>
            <a:srgbClr val="B4C3B2"/>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6" name="Speech Bubble: Rectangle with Corners Rounded 15">
            <a:extLst>
              <a:ext uri="{FF2B5EF4-FFF2-40B4-BE49-F238E27FC236}">
                <a16:creationId xmlns:a16="http://schemas.microsoft.com/office/drawing/2014/main" id="{E50680B0-8E90-F87E-C2E8-C95464C5F98E}"/>
              </a:ext>
              <a:ext uri="{C183D7F6-B498-43B3-948B-1728B52AA6E4}">
                <adec:decorative xmlns:adec="http://schemas.microsoft.com/office/drawing/2017/decorative" val="1"/>
              </a:ext>
            </a:extLst>
          </p:cNvPr>
          <p:cNvSpPr/>
          <p:nvPr/>
        </p:nvSpPr>
        <p:spPr>
          <a:xfrm>
            <a:off x="277516" y="1396121"/>
            <a:ext cx="6350669" cy="3108543"/>
          </a:xfrm>
          <a:prstGeom prst="wedgeRoundRectCallout">
            <a:avLst>
              <a:gd name="adj1" fmla="val -42135"/>
              <a:gd name="adj2" fmla="val 65927"/>
              <a:gd name="adj3" fmla="val 16667"/>
            </a:avLst>
          </a:prstGeom>
          <a:solidFill>
            <a:srgbClr val="B4C3B2"/>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13</a:t>
            </a:fld>
            <a:endParaRPr lang="en-US"/>
          </a:p>
        </p:txBody>
      </p:sp>
      <p:sp>
        <p:nvSpPr>
          <p:cNvPr id="7" name="TextBox 6">
            <a:extLst>
              <a:ext uri="{FF2B5EF4-FFF2-40B4-BE49-F238E27FC236}">
                <a16:creationId xmlns:a16="http://schemas.microsoft.com/office/drawing/2014/main" id="{9D2F23A4-3954-1EA8-7EA6-0973006DB2B2}"/>
              </a:ext>
            </a:extLst>
          </p:cNvPr>
          <p:cNvSpPr txBox="1"/>
          <p:nvPr/>
        </p:nvSpPr>
        <p:spPr>
          <a:xfrm>
            <a:off x="7036139" y="2624716"/>
            <a:ext cx="4824100" cy="3508653"/>
          </a:xfrm>
          <a:prstGeom prst="rect">
            <a:avLst/>
          </a:prstGeom>
          <a:noFill/>
        </p:spPr>
        <p:txBody>
          <a:bodyPr wrap="square">
            <a:spAutoFit/>
          </a:bodyPr>
          <a:lstStyle/>
          <a:p>
            <a:endParaRPr lang="en-US" sz="2000"/>
          </a:p>
          <a:p>
            <a:endParaRPr lang="en-US" sz="2000"/>
          </a:p>
          <a:p>
            <a:r>
              <a:rPr lang="en-US" sz="2600"/>
              <a:t>“I think it's really improved my relationships with students. Being able to talk to them about where they can improve and then have those same conversations with parents and other teachers.” </a:t>
            </a:r>
          </a:p>
          <a:p>
            <a:r>
              <a:rPr lang="en-US" sz="2600"/>
              <a:t>			       -Teacher</a:t>
            </a:r>
          </a:p>
        </p:txBody>
      </p:sp>
      <p:sp>
        <p:nvSpPr>
          <p:cNvPr id="2" name="TextBox 1" descr="“Looking at her graphs with her, I feel like we’re on the same page because it shows me what her progress is. It lets me know that she’s not just staying at the same level; she’s learning something, getting better, and starting to comprehend what she’s doing day to day.” -Parent&#10;">
            <a:extLst>
              <a:ext uri="{FF2B5EF4-FFF2-40B4-BE49-F238E27FC236}">
                <a16:creationId xmlns:a16="http://schemas.microsoft.com/office/drawing/2014/main" id="{FC67A334-E49E-9BAC-FEC9-4D78DD3E7B80}"/>
              </a:ext>
            </a:extLst>
          </p:cNvPr>
          <p:cNvSpPr txBox="1"/>
          <p:nvPr/>
        </p:nvSpPr>
        <p:spPr>
          <a:xfrm>
            <a:off x="440254" y="1535084"/>
            <a:ext cx="6125195" cy="2893100"/>
          </a:xfrm>
          <a:prstGeom prst="rect">
            <a:avLst/>
          </a:prstGeom>
          <a:noFill/>
        </p:spPr>
        <p:txBody>
          <a:bodyPr wrap="square">
            <a:spAutoFit/>
          </a:bodyPr>
          <a:lstStyle/>
          <a:p>
            <a:r>
              <a:rPr lang="en-US" sz="2600"/>
              <a:t>“Looking at her graphs with her, I feel like we’re on the same page because it shows me what her progress is. It lets me know that she’s not just staying at the same level; she’s learning something, getting better, and starting to comprehend what she’s doing day to day.” -Parent</a:t>
            </a:r>
          </a:p>
        </p:txBody>
      </p:sp>
    </p:spTree>
    <p:extLst>
      <p:ext uri="{BB962C8B-B14F-4D97-AF65-F5344CB8AC3E}">
        <p14:creationId xmlns:p14="http://schemas.microsoft.com/office/powerpoint/2010/main" val="3814571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How does Progress Monitoring fit within DBI?</a:t>
            </a:r>
          </a:p>
        </p:txBody>
      </p:sp>
      <p:sp>
        <p:nvSpPr>
          <p:cNvPr id="10" name="Content Placeholder 2">
            <a:extLst>
              <a:ext uri="{FF2B5EF4-FFF2-40B4-BE49-F238E27FC236}">
                <a16:creationId xmlns:a16="http://schemas.microsoft.com/office/drawing/2014/main" id="{2F8F8293-C5D5-D8C5-274E-1C3FB454D0D2}"/>
              </a:ext>
            </a:extLst>
          </p:cNvPr>
          <p:cNvSpPr txBox="1">
            <a:spLocks/>
          </p:cNvSpPr>
          <p:nvPr/>
        </p:nvSpPr>
        <p:spPr>
          <a:xfrm>
            <a:off x="457200" y="1371600"/>
            <a:ext cx="3366655"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a:t>Progress monitoring is important for:</a:t>
            </a:r>
          </a:p>
          <a:p>
            <a:pPr lvl="1"/>
            <a:r>
              <a:rPr lang="en-US"/>
              <a:t>Understanding student responsiveness</a:t>
            </a:r>
          </a:p>
          <a:p>
            <a:pPr lvl="1"/>
            <a:r>
              <a:rPr lang="en-US"/>
              <a:t>Determining when changes are needed</a:t>
            </a:r>
          </a:p>
        </p:txBody>
      </p:sp>
      <p:sp>
        <p:nvSpPr>
          <p:cNvPr id="3" name="Content Placeholder 2"/>
          <p:cNvSpPr>
            <a:spLocks noGrp="1"/>
          </p:cNvSpPr>
          <p:nvPr>
            <p:ph sz="quarter" idx="14"/>
          </p:nvPr>
        </p:nvSpPr>
        <p:spPr>
          <a:xfrm>
            <a:off x="4778190" y="2980621"/>
            <a:ext cx="3109002" cy="1760344"/>
          </a:xfrm>
        </p:spPr>
        <p:txBody>
          <a:bodyPr>
            <a:normAutofit/>
          </a:bodyPr>
          <a:lstStyle/>
          <a:p>
            <a:pPr lvl="0" algn="r"/>
            <a:r>
              <a:rPr lang="en-US" b="1"/>
              <a:t>Collecting, graphing, and analyzing</a:t>
            </a:r>
            <a:r>
              <a:rPr lang="en-US"/>
              <a:t> progress monitoring data.</a:t>
            </a:r>
          </a:p>
        </p:txBody>
      </p:sp>
      <p:pic>
        <p:nvPicPr>
          <p:cNvPr id="9" name="Picture 8" descr="A diagram of Data-Based Individualization process&#10;Step 1: Validated Intervention Program &#10;Step 2: Progress Monitor&#10;Step 3: Diagnostic Data&#10;Step 4: Intervention Adaptation&#10;Step 5: Progress Monitor&#10;Open configuration options&#10;&#10;">
            <a:extLst>
              <a:ext uri="{FF2B5EF4-FFF2-40B4-BE49-F238E27FC236}">
                <a16:creationId xmlns:a16="http://schemas.microsoft.com/office/drawing/2014/main" id="{A1EC34B3-5E5C-58AD-1052-4D9DF9BF1341}"/>
              </a:ext>
            </a:extLst>
          </p:cNvPr>
          <p:cNvPicPr>
            <a:picLocks noChangeAspect="1"/>
          </p:cNvPicPr>
          <p:nvPr/>
        </p:nvPicPr>
        <p:blipFill>
          <a:blip r:embed="rId3"/>
          <a:stretch>
            <a:fillRect/>
          </a:stretch>
        </p:blipFill>
        <p:spPr>
          <a:xfrm>
            <a:off x="8272793" y="1117593"/>
            <a:ext cx="3109002" cy="5486400"/>
          </a:xfrm>
          <a:prstGeom prst="rect">
            <a:avLst/>
          </a:prstGeom>
        </p:spPr>
      </p:pic>
      <p:sp>
        <p:nvSpPr>
          <p:cNvPr id="6" name="Arrow: Right 5" descr="Arrows pointing to the &quot;Progress Monitoring&quot; steps of the DBI process diagram">
            <a:extLst>
              <a:ext uri="{FF2B5EF4-FFF2-40B4-BE49-F238E27FC236}">
                <a16:creationId xmlns:a16="http://schemas.microsoft.com/office/drawing/2014/main" id="{3E4E447D-37B3-5D4B-EA1A-944B4F65D7EA}"/>
              </a:ext>
            </a:extLst>
          </p:cNvPr>
          <p:cNvSpPr/>
          <p:nvPr/>
        </p:nvSpPr>
        <p:spPr>
          <a:xfrm>
            <a:off x="6820724" y="2309341"/>
            <a:ext cx="1143302" cy="329452"/>
          </a:xfrm>
          <a:prstGeom prst="rightArrow">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7" name="Arrow: Right 6" descr="Arrows pointing to the &quot;Progress Monitoring&quot; steps of the DBI process diagram">
            <a:extLst>
              <a:ext uri="{FF2B5EF4-FFF2-40B4-BE49-F238E27FC236}">
                <a16:creationId xmlns:a16="http://schemas.microsoft.com/office/drawing/2014/main" id="{F0B74B25-F8C6-7632-6F49-CB6C8358F5D0}"/>
              </a:ext>
            </a:extLst>
          </p:cNvPr>
          <p:cNvSpPr/>
          <p:nvPr/>
        </p:nvSpPr>
        <p:spPr>
          <a:xfrm>
            <a:off x="6822520" y="5385548"/>
            <a:ext cx="1143302" cy="329452"/>
          </a:xfrm>
          <a:prstGeom prst="rightArrow">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Slide Number Placeholder 1"/>
          <p:cNvSpPr>
            <a:spLocks noGrp="1"/>
          </p:cNvSpPr>
          <p:nvPr>
            <p:ph type="sldNum" sz="quarter" idx="12"/>
          </p:nvPr>
        </p:nvSpPr>
        <p:spPr/>
        <p:txBody>
          <a:bodyPr/>
          <a:lstStyle/>
          <a:p>
            <a:fld id="{99A20822-4A49-4D36-86E3-300BA48D3F00}" type="slidenum">
              <a:rPr lang="en-US" smtClean="0"/>
              <a:pPr/>
              <a:t>14</a:t>
            </a:fld>
            <a:endParaRPr lang="en-US"/>
          </a:p>
        </p:txBody>
      </p:sp>
    </p:spTree>
    <p:extLst>
      <p:ext uri="{BB962C8B-B14F-4D97-AF65-F5344CB8AC3E}">
        <p14:creationId xmlns:p14="http://schemas.microsoft.com/office/powerpoint/2010/main" val="3138948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BDF88-7370-BE1B-757B-63D266DC69D3}"/>
              </a:ext>
            </a:extLst>
          </p:cNvPr>
          <p:cNvSpPr>
            <a:spLocks noGrp="1"/>
          </p:cNvSpPr>
          <p:nvPr>
            <p:ph type="title"/>
          </p:nvPr>
        </p:nvSpPr>
        <p:spPr/>
        <p:txBody>
          <a:bodyPr/>
          <a:lstStyle/>
          <a:p>
            <a:r>
              <a:rPr lang="en-US"/>
              <a:t>What do we mean by “student responsiveness”?</a:t>
            </a:r>
          </a:p>
        </p:txBody>
      </p:sp>
      <p:sp>
        <p:nvSpPr>
          <p:cNvPr id="11" name="Content Placeholder 10">
            <a:extLst>
              <a:ext uri="{FF2B5EF4-FFF2-40B4-BE49-F238E27FC236}">
                <a16:creationId xmlns:a16="http://schemas.microsoft.com/office/drawing/2014/main" id="{069DE23E-1CD9-6BD5-5145-AAB0AAC1B989}"/>
              </a:ext>
            </a:extLst>
          </p:cNvPr>
          <p:cNvSpPr>
            <a:spLocks noGrp="1"/>
          </p:cNvSpPr>
          <p:nvPr>
            <p:ph sz="quarter" idx="14"/>
          </p:nvPr>
        </p:nvSpPr>
        <p:spPr>
          <a:xfrm>
            <a:off x="438912" y="1257300"/>
            <a:ext cx="5568696" cy="4343400"/>
          </a:xfrm>
        </p:spPr>
        <p:txBody>
          <a:bodyPr>
            <a:normAutofit/>
          </a:bodyPr>
          <a:lstStyle/>
          <a:p>
            <a:r>
              <a:rPr lang="en-US"/>
              <a:t>A student is “responsive” to the intervention if progress monitoring data indicate that they are on-track to meet their goal for the intervention. </a:t>
            </a:r>
          </a:p>
          <a:p>
            <a:endParaRPr lang="en-US"/>
          </a:p>
        </p:txBody>
      </p:sp>
      <p:graphicFrame>
        <p:nvGraphicFramePr>
          <p:cNvPr id="6" name="Content Placeholder 5" descr="Example graph of student responsiveness. A red line shows varying student data points and the green line shows a positive slope to represent the goal. &#10;">
            <a:extLst>
              <a:ext uri="{FF2B5EF4-FFF2-40B4-BE49-F238E27FC236}">
                <a16:creationId xmlns:a16="http://schemas.microsoft.com/office/drawing/2014/main" id="{0492426F-EE7D-48B7-80E7-2900064080E8}"/>
              </a:ext>
            </a:extLst>
          </p:cNvPr>
          <p:cNvGraphicFramePr>
            <a:graphicFrameLocks noGrp="1"/>
          </p:cNvGraphicFramePr>
          <p:nvPr>
            <p:ph sz="quarter" idx="15"/>
            <p:extLst>
              <p:ext uri="{D42A27DB-BD31-4B8C-83A1-F6EECF244321}">
                <p14:modId xmlns:p14="http://schemas.microsoft.com/office/powerpoint/2010/main" val="1270180660"/>
              </p:ext>
            </p:extLst>
          </p:nvPr>
        </p:nvGraphicFramePr>
        <p:xfrm>
          <a:off x="6007608" y="1371600"/>
          <a:ext cx="5725605" cy="42291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7">
            <a:extLst>
              <a:ext uri="{FF2B5EF4-FFF2-40B4-BE49-F238E27FC236}">
                <a16:creationId xmlns:a16="http://schemas.microsoft.com/office/drawing/2014/main" id="{3DAFEA8C-804E-777C-7738-12133FE7C928}"/>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EE8923EC-2E51-0C08-99B1-6DEA4BFB1C1E}"/>
              </a:ext>
            </a:extLst>
          </p:cNvPr>
          <p:cNvSpPr>
            <a:spLocks noGrp="1"/>
          </p:cNvSpPr>
          <p:nvPr>
            <p:ph type="sldNum" sz="quarter" idx="12"/>
          </p:nvPr>
        </p:nvSpPr>
        <p:spPr/>
        <p:txBody>
          <a:bodyPr/>
          <a:lstStyle/>
          <a:p>
            <a:fld id="{99A20822-4A49-4D36-86E3-300BA48D3F00}" type="slidenum">
              <a:rPr lang="en-US" smtClean="0"/>
              <a:t>15</a:t>
            </a:fld>
            <a:endParaRPr lang="en-US"/>
          </a:p>
        </p:txBody>
      </p:sp>
    </p:spTree>
    <p:extLst>
      <p:ext uri="{BB962C8B-B14F-4D97-AF65-F5344CB8AC3E}">
        <p14:creationId xmlns:p14="http://schemas.microsoft.com/office/powerpoint/2010/main" val="240796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950A049-B94F-497F-91D7-D08270F463A9}"/>
              </a:ext>
            </a:extLst>
          </p:cNvPr>
          <p:cNvSpPr>
            <a:spLocks noGrp="1"/>
          </p:cNvSpPr>
          <p:nvPr>
            <p:ph type="title"/>
          </p:nvPr>
        </p:nvSpPr>
        <p:spPr>
          <a:xfrm>
            <a:off x="333633" y="2545492"/>
            <a:ext cx="4131852" cy="1280160"/>
          </a:xfrm>
        </p:spPr>
        <p:txBody>
          <a:bodyPr>
            <a:normAutofit fontScale="90000"/>
          </a:bodyPr>
          <a:lstStyle/>
          <a:p>
            <a:r>
              <a:rPr lang="en-US"/>
              <a:t>Progress Monitoring Across the Five Steps of the DBI Process</a:t>
            </a:r>
          </a:p>
        </p:txBody>
      </p:sp>
      <p:pic>
        <p:nvPicPr>
          <p:cNvPr id="3" name="Picture 2" descr="A diagram of Data-Based Individualization process&#10;Step 1: Validated Intervention Program &#10;Step 2: Progress Monitor&#10;Step 3: Diagnostic Data&#10;Step 4: Intervention Adaptation&#10;Step 5: Progress Monitor&#10;Open configuration options">
            <a:extLst>
              <a:ext uri="{FF2B5EF4-FFF2-40B4-BE49-F238E27FC236}">
                <a16:creationId xmlns:a16="http://schemas.microsoft.com/office/drawing/2014/main" id="{3D9B85F0-C4CA-AFFA-9AA0-485C479BBE9D}"/>
              </a:ext>
            </a:extLst>
          </p:cNvPr>
          <p:cNvPicPr>
            <a:picLocks noChangeAspect="1"/>
          </p:cNvPicPr>
          <p:nvPr/>
        </p:nvPicPr>
        <p:blipFill>
          <a:blip r:embed="rId3"/>
          <a:stretch>
            <a:fillRect/>
          </a:stretch>
        </p:blipFill>
        <p:spPr>
          <a:xfrm>
            <a:off x="7723792" y="735521"/>
            <a:ext cx="3133267" cy="5529219"/>
          </a:xfrm>
          <a:prstGeom prst="rect">
            <a:avLst/>
          </a:prstGeom>
        </p:spPr>
      </p:pic>
      <p:sp>
        <p:nvSpPr>
          <p:cNvPr id="9" name="Arrow: Right 8" descr="Arrows pointing to each step of the DBI process diagram">
            <a:extLst>
              <a:ext uri="{FF2B5EF4-FFF2-40B4-BE49-F238E27FC236}">
                <a16:creationId xmlns:a16="http://schemas.microsoft.com/office/drawing/2014/main" id="{FF00D5A3-B0F6-493E-7854-FC1D14690EDE}"/>
              </a:ext>
            </a:extLst>
          </p:cNvPr>
          <p:cNvSpPr/>
          <p:nvPr/>
        </p:nvSpPr>
        <p:spPr>
          <a:xfrm>
            <a:off x="6096000" y="735521"/>
            <a:ext cx="1497540" cy="376587"/>
          </a:xfrm>
          <a:prstGeom prst="rightArrow">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1" name="Arrow: Right 10" descr="Arrows pointing to each step of the DBI process diagram">
            <a:extLst>
              <a:ext uri="{FF2B5EF4-FFF2-40B4-BE49-F238E27FC236}">
                <a16:creationId xmlns:a16="http://schemas.microsoft.com/office/drawing/2014/main" id="{759194F8-51D6-70FE-6581-E212D663D0F9}"/>
              </a:ext>
            </a:extLst>
          </p:cNvPr>
          <p:cNvSpPr/>
          <p:nvPr/>
        </p:nvSpPr>
        <p:spPr>
          <a:xfrm>
            <a:off x="6096000" y="1614818"/>
            <a:ext cx="1497540" cy="376587"/>
          </a:xfrm>
          <a:prstGeom prst="rightArrow">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4" name="Arrow: Right 13" descr="Arrows pointing to each step of the DBI process diagram">
            <a:extLst>
              <a:ext uri="{FF2B5EF4-FFF2-40B4-BE49-F238E27FC236}">
                <a16:creationId xmlns:a16="http://schemas.microsoft.com/office/drawing/2014/main" id="{285B091A-C518-1094-AA46-CAB74BEF50EC}"/>
              </a:ext>
            </a:extLst>
          </p:cNvPr>
          <p:cNvSpPr/>
          <p:nvPr/>
        </p:nvSpPr>
        <p:spPr>
          <a:xfrm>
            <a:off x="6228977" y="3240705"/>
            <a:ext cx="1497540" cy="376587"/>
          </a:xfrm>
          <a:prstGeom prst="rightArrow">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5" name="Arrow: Right 14" descr="Arrows pointing to each step of the DBI process diagram">
            <a:extLst>
              <a:ext uri="{FF2B5EF4-FFF2-40B4-BE49-F238E27FC236}">
                <a16:creationId xmlns:a16="http://schemas.microsoft.com/office/drawing/2014/main" id="{F060E1F9-02D3-F63C-8A56-DDFA1E782150}"/>
              </a:ext>
            </a:extLst>
          </p:cNvPr>
          <p:cNvSpPr/>
          <p:nvPr/>
        </p:nvSpPr>
        <p:spPr>
          <a:xfrm>
            <a:off x="5480207" y="5149220"/>
            <a:ext cx="1497540" cy="376587"/>
          </a:xfrm>
          <a:prstGeom prst="rightArrow">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6" name="Arrow: Right 15" descr="Arrows pointing to each step of the DBI process diagram">
            <a:extLst>
              <a:ext uri="{FF2B5EF4-FFF2-40B4-BE49-F238E27FC236}">
                <a16:creationId xmlns:a16="http://schemas.microsoft.com/office/drawing/2014/main" id="{78D16778-A609-FDAE-7ABB-808BD9865BE7}"/>
              </a:ext>
            </a:extLst>
          </p:cNvPr>
          <p:cNvSpPr/>
          <p:nvPr/>
        </p:nvSpPr>
        <p:spPr>
          <a:xfrm>
            <a:off x="5778295" y="4168747"/>
            <a:ext cx="1497540" cy="376587"/>
          </a:xfrm>
          <a:prstGeom prst="rightArrow">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 name="Slide Number Placeholder 4">
            <a:extLst>
              <a:ext uri="{FF2B5EF4-FFF2-40B4-BE49-F238E27FC236}">
                <a16:creationId xmlns:a16="http://schemas.microsoft.com/office/drawing/2014/main" id="{A2C55FFF-5D3E-46A6-838B-5E12D86395CE}"/>
              </a:ext>
            </a:extLst>
          </p:cNvPr>
          <p:cNvSpPr>
            <a:spLocks noGrp="1"/>
          </p:cNvSpPr>
          <p:nvPr>
            <p:ph type="sldNum" sz="quarter" idx="12"/>
          </p:nvPr>
        </p:nvSpPr>
        <p:spPr/>
        <p:txBody>
          <a:bodyPr/>
          <a:lstStyle/>
          <a:p>
            <a:fld id="{BABF4E83-61DB-418F-A99F-17BC9BB58EF6}" type="slidenum">
              <a:rPr lang="en-US" smtClean="0"/>
              <a:t>16</a:t>
            </a:fld>
            <a:endParaRPr lang="en-US"/>
          </a:p>
        </p:txBody>
      </p:sp>
    </p:spTree>
    <p:extLst>
      <p:ext uri="{BB962C8B-B14F-4D97-AF65-F5344CB8AC3E}">
        <p14:creationId xmlns:p14="http://schemas.microsoft.com/office/powerpoint/2010/main" val="3429343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962" y="44768"/>
            <a:ext cx="11276076" cy="1280160"/>
          </a:xfrm>
        </p:spPr>
        <p:txBody>
          <a:bodyPr/>
          <a:lstStyle/>
          <a:p>
            <a:r>
              <a:rPr lang="en-US"/>
              <a:t>Getting Started with Progress Monitoring</a:t>
            </a:r>
          </a:p>
        </p:txBody>
      </p:sp>
      <p:sp>
        <p:nvSpPr>
          <p:cNvPr id="3" name="Content Placeholder 2"/>
          <p:cNvSpPr>
            <a:spLocks noGrp="1"/>
          </p:cNvSpPr>
          <p:nvPr>
            <p:ph sz="quarter" idx="14"/>
          </p:nvPr>
        </p:nvSpPr>
        <p:spPr>
          <a:xfrm>
            <a:off x="2852775" y="1745136"/>
            <a:ext cx="2955936" cy="706633"/>
          </a:xfrm>
        </p:spPr>
        <p:txBody>
          <a:bodyPr>
            <a:noAutofit/>
          </a:bodyPr>
          <a:lstStyle/>
          <a:p>
            <a:pPr lvl="0"/>
            <a:r>
              <a:rPr lang="en-US"/>
              <a:t>Identify Target Behavior and Select Tool</a:t>
            </a:r>
          </a:p>
          <a:p>
            <a:pPr lvl="0" algn="ctr"/>
            <a:endParaRPr lang="en-US"/>
          </a:p>
        </p:txBody>
      </p:sp>
      <p:sp>
        <p:nvSpPr>
          <p:cNvPr id="6" name="Content Placeholder 2">
            <a:extLst>
              <a:ext uri="{FF2B5EF4-FFF2-40B4-BE49-F238E27FC236}">
                <a16:creationId xmlns:a16="http://schemas.microsoft.com/office/drawing/2014/main" id="{C36B188C-8218-ACD5-28DE-F44AA343CD05}"/>
              </a:ext>
            </a:extLst>
          </p:cNvPr>
          <p:cNvSpPr txBox="1">
            <a:spLocks/>
          </p:cNvSpPr>
          <p:nvPr/>
        </p:nvSpPr>
        <p:spPr>
          <a:xfrm>
            <a:off x="8121430" y="1889225"/>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Establish a Progress Monitoring Plan</a:t>
            </a:r>
          </a:p>
        </p:txBody>
      </p:sp>
      <p:sp>
        <p:nvSpPr>
          <p:cNvPr id="5" name="Content Placeholder 2">
            <a:extLst>
              <a:ext uri="{FF2B5EF4-FFF2-40B4-BE49-F238E27FC236}">
                <a16:creationId xmlns:a16="http://schemas.microsoft.com/office/drawing/2014/main" id="{D3E77552-05B2-E597-4796-AD14C7054B9E}"/>
              </a:ext>
            </a:extLst>
          </p:cNvPr>
          <p:cNvSpPr txBox="1">
            <a:spLocks/>
          </p:cNvSpPr>
          <p:nvPr/>
        </p:nvSpPr>
        <p:spPr>
          <a:xfrm>
            <a:off x="2852775" y="4171912"/>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Collect and Graph Data</a:t>
            </a:r>
          </a:p>
          <a:p>
            <a:pPr algn="ctr"/>
            <a:endParaRPr lang="en-US"/>
          </a:p>
        </p:txBody>
      </p:sp>
      <p:sp>
        <p:nvSpPr>
          <p:cNvPr id="7" name="Content Placeholder 2">
            <a:extLst>
              <a:ext uri="{FF2B5EF4-FFF2-40B4-BE49-F238E27FC236}">
                <a16:creationId xmlns:a16="http://schemas.microsoft.com/office/drawing/2014/main" id="{BC19745D-B186-D9C3-3619-1B0DF8F57A91}"/>
              </a:ext>
            </a:extLst>
          </p:cNvPr>
          <p:cNvSpPr txBox="1">
            <a:spLocks/>
          </p:cNvSpPr>
          <p:nvPr/>
        </p:nvSpPr>
        <p:spPr>
          <a:xfrm>
            <a:off x="8059488" y="4115309"/>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Evaluate Student Responsiveness</a:t>
            </a:r>
          </a:p>
        </p:txBody>
      </p:sp>
      <p:sp>
        <p:nvSpPr>
          <p:cNvPr id="8" name="Oval 7">
            <a:extLst>
              <a:ext uri="{FF2B5EF4-FFF2-40B4-BE49-F238E27FC236}">
                <a16:creationId xmlns:a16="http://schemas.microsoft.com/office/drawing/2014/main" id="{B5BEEEF8-8942-CD0F-7CB4-DEF0D2FC3263}"/>
              </a:ext>
              <a:ext uri="{C183D7F6-B498-43B3-948B-1728B52AA6E4}">
                <adec:decorative xmlns:adec="http://schemas.microsoft.com/office/drawing/2017/decorative" val="1"/>
              </a:ext>
            </a:extLst>
          </p:cNvPr>
          <p:cNvSpPr/>
          <p:nvPr/>
        </p:nvSpPr>
        <p:spPr>
          <a:xfrm>
            <a:off x="933893" y="1554125"/>
            <a:ext cx="1640958" cy="1614376"/>
          </a:xfrm>
          <a:prstGeom prst="ellipse">
            <a:avLst/>
          </a:prstGeom>
          <a:solidFill>
            <a:srgbClr val="F2C2B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0" name="Graphic 9">
            <a:extLst>
              <a:ext uri="{FF2B5EF4-FFF2-40B4-BE49-F238E27FC236}">
                <a16:creationId xmlns:a16="http://schemas.microsoft.com/office/drawing/2014/main" id="{8FDCC82D-1B13-99AD-821C-73E67128B9F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9707" y="1802220"/>
            <a:ext cx="1109330" cy="1118190"/>
          </a:xfrm>
          <a:prstGeom prst="rect">
            <a:avLst/>
          </a:prstGeom>
        </p:spPr>
      </p:pic>
      <p:sp>
        <p:nvSpPr>
          <p:cNvPr id="12" name="Oval 11">
            <a:extLst>
              <a:ext uri="{FF2B5EF4-FFF2-40B4-BE49-F238E27FC236}">
                <a16:creationId xmlns:a16="http://schemas.microsoft.com/office/drawing/2014/main" id="{77DAA80D-C1DA-A1FB-FC99-BC3DF3B81CE4}"/>
              </a:ext>
              <a:ext uri="{C183D7F6-B498-43B3-948B-1728B52AA6E4}">
                <adec:decorative xmlns:adec="http://schemas.microsoft.com/office/drawing/2017/decorative" val="1"/>
              </a:ext>
            </a:extLst>
          </p:cNvPr>
          <p:cNvSpPr/>
          <p:nvPr/>
        </p:nvSpPr>
        <p:spPr>
          <a:xfrm>
            <a:off x="969334" y="3919869"/>
            <a:ext cx="1640958" cy="1614376"/>
          </a:xfrm>
          <a:prstGeom prst="ellipse">
            <a:avLst/>
          </a:prstGeom>
          <a:solidFill>
            <a:srgbClr val="F2C2B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4" name="Graphic 13">
            <a:extLst>
              <a:ext uri="{FF2B5EF4-FFF2-40B4-BE49-F238E27FC236}">
                <a16:creationId xmlns:a16="http://schemas.microsoft.com/office/drawing/2014/main" id="{22E9E018-F416-EBBE-B221-A53FF935C704}"/>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97173" y="4159103"/>
            <a:ext cx="1038446" cy="1020725"/>
          </a:xfrm>
          <a:prstGeom prst="rect">
            <a:avLst/>
          </a:prstGeom>
        </p:spPr>
      </p:pic>
      <p:sp>
        <p:nvSpPr>
          <p:cNvPr id="16" name="Oval 15">
            <a:extLst>
              <a:ext uri="{FF2B5EF4-FFF2-40B4-BE49-F238E27FC236}">
                <a16:creationId xmlns:a16="http://schemas.microsoft.com/office/drawing/2014/main" id="{27588BC0-F127-0773-D0C0-8A0B86609DC9}"/>
              </a:ext>
              <a:ext uri="{C183D7F6-B498-43B3-948B-1728B52AA6E4}">
                <adec:decorative xmlns:adec="http://schemas.microsoft.com/office/drawing/2017/decorative" val="1"/>
              </a:ext>
            </a:extLst>
          </p:cNvPr>
          <p:cNvSpPr/>
          <p:nvPr/>
        </p:nvSpPr>
        <p:spPr>
          <a:xfrm>
            <a:off x="6099543" y="1527543"/>
            <a:ext cx="1640958" cy="1614376"/>
          </a:xfrm>
          <a:prstGeom prst="ellipse">
            <a:avLst/>
          </a:prstGeom>
          <a:solidFill>
            <a:srgbClr val="F2C2B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7" name="Graphic 16">
            <a:extLst>
              <a:ext uri="{FF2B5EF4-FFF2-40B4-BE49-F238E27FC236}">
                <a16:creationId xmlns:a16="http://schemas.microsoft.com/office/drawing/2014/main" id="{FF79C5FD-EE7E-05A3-5D52-4B6270DA43D4}"/>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74219" y="1793358"/>
            <a:ext cx="1082748" cy="1082748"/>
          </a:xfrm>
          <a:prstGeom prst="rect">
            <a:avLst/>
          </a:prstGeom>
        </p:spPr>
      </p:pic>
      <p:sp>
        <p:nvSpPr>
          <p:cNvPr id="18" name="Oval 17">
            <a:extLst>
              <a:ext uri="{FF2B5EF4-FFF2-40B4-BE49-F238E27FC236}">
                <a16:creationId xmlns:a16="http://schemas.microsoft.com/office/drawing/2014/main" id="{3D682736-450B-2FAB-8023-B47D30665FC5}"/>
              </a:ext>
              <a:ext uri="{C183D7F6-B498-43B3-948B-1728B52AA6E4}">
                <adec:decorative xmlns:adec="http://schemas.microsoft.com/office/drawing/2017/decorative" val="1"/>
              </a:ext>
            </a:extLst>
          </p:cNvPr>
          <p:cNvSpPr/>
          <p:nvPr/>
        </p:nvSpPr>
        <p:spPr>
          <a:xfrm>
            <a:off x="6108402" y="3893287"/>
            <a:ext cx="1640958" cy="1614376"/>
          </a:xfrm>
          <a:prstGeom prst="ellipse">
            <a:avLst/>
          </a:prstGeom>
          <a:solidFill>
            <a:srgbClr val="F2C2B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9" name="Graphic 18">
            <a:extLst>
              <a:ext uri="{FF2B5EF4-FFF2-40B4-BE49-F238E27FC236}">
                <a16:creationId xmlns:a16="http://schemas.microsoft.com/office/drawing/2014/main" id="{F9BE5361-7691-A6C1-93AD-0D910E4E454A}"/>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45103" y="4132521"/>
            <a:ext cx="1056167" cy="1056167"/>
          </a:xfrm>
          <a:prstGeom prst="rect">
            <a:avLst/>
          </a:prstGeom>
        </p:spPr>
      </p:pic>
      <p:sp>
        <p:nvSpPr>
          <p:cNvPr id="2" name="Slide Number Placeholder 1"/>
          <p:cNvSpPr>
            <a:spLocks noGrp="1"/>
          </p:cNvSpPr>
          <p:nvPr>
            <p:ph type="sldNum" sz="quarter" idx="12"/>
          </p:nvPr>
        </p:nvSpPr>
        <p:spPr/>
        <p:txBody>
          <a:bodyPr/>
          <a:lstStyle/>
          <a:p>
            <a:fld id="{99A20822-4A49-4D36-86E3-300BA48D3F00}" type="slidenum">
              <a:rPr lang="en-US" smtClean="0"/>
              <a:pPr/>
              <a:t>17</a:t>
            </a:fld>
            <a:endParaRPr lang="en-US"/>
          </a:p>
        </p:txBody>
      </p:sp>
    </p:spTree>
    <p:extLst>
      <p:ext uri="{BB962C8B-B14F-4D97-AF65-F5344CB8AC3E}">
        <p14:creationId xmlns:p14="http://schemas.microsoft.com/office/powerpoint/2010/main" val="1414329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962" y="44768"/>
            <a:ext cx="11276076" cy="1280160"/>
          </a:xfrm>
        </p:spPr>
        <p:txBody>
          <a:bodyPr/>
          <a:lstStyle/>
          <a:p>
            <a:r>
              <a:rPr lang="en-US"/>
              <a:t>Getting Started with Progress Monitoring 1</a:t>
            </a:r>
          </a:p>
        </p:txBody>
      </p:sp>
      <p:sp>
        <p:nvSpPr>
          <p:cNvPr id="3" name="Content Placeholder 2"/>
          <p:cNvSpPr>
            <a:spLocks noGrp="1"/>
          </p:cNvSpPr>
          <p:nvPr>
            <p:ph sz="quarter" idx="14"/>
          </p:nvPr>
        </p:nvSpPr>
        <p:spPr>
          <a:xfrm>
            <a:off x="2852775" y="1745136"/>
            <a:ext cx="2955936" cy="706633"/>
          </a:xfrm>
        </p:spPr>
        <p:txBody>
          <a:bodyPr>
            <a:noAutofit/>
          </a:bodyPr>
          <a:lstStyle/>
          <a:p>
            <a:pPr lvl="0"/>
            <a:r>
              <a:rPr lang="en-US"/>
              <a:t>Identify Target Behavior and Select Tool</a:t>
            </a:r>
          </a:p>
          <a:p>
            <a:pPr lvl="0" algn="ctr"/>
            <a:endParaRPr lang="en-US"/>
          </a:p>
        </p:txBody>
      </p:sp>
      <p:sp>
        <p:nvSpPr>
          <p:cNvPr id="5" name="Content Placeholder 2">
            <a:extLst>
              <a:ext uri="{FF2B5EF4-FFF2-40B4-BE49-F238E27FC236}">
                <a16:creationId xmlns:a16="http://schemas.microsoft.com/office/drawing/2014/main" id="{D3E77552-05B2-E597-4796-AD14C7054B9E}"/>
              </a:ext>
              <a:ext uri="{C183D7F6-B498-43B3-948B-1728B52AA6E4}">
                <adec:decorative xmlns:adec="http://schemas.microsoft.com/office/drawing/2017/decorative" val="1"/>
              </a:ext>
            </a:extLst>
          </p:cNvPr>
          <p:cNvSpPr txBox="1">
            <a:spLocks/>
          </p:cNvSpPr>
          <p:nvPr/>
        </p:nvSpPr>
        <p:spPr>
          <a:xfrm>
            <a:off x="2852775" y="4171912"/>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Collect and Graph Data</a:t>
            </a:r>
          </a:p>
          <a:p>
            <a:pPr algn="ctr"/>
            <a:endParaRPr lang="en-US"/>
          </a:p>
        </p:txBody>
      </p:sp>
      <p:sp>
        <p:nvSpPr>
          <p:cNvPr id="13" name="Rectangle 12" descr="Red box around &quot;Identify Target Behavior and Select Tool&quot; indicating we will be examining this section next. &#10;">
            <a:extLst>
              <a:ext uri="{FF2B5EF4-FFF2-40B4-BE49-F238E27FC236}">
                <a16:creationId xmlns:a16="http://schemas.microsoft.com/office/drawing/2014/main" id="{5C1B3FD5-363C-01EA-1B13-E65C7EA0C2F5}"/>
              </a:ext>
            </a:extLst>
          </p:cNvPr>
          <p:cNvSpPr/>
          <p:nvPr/>
        </p:nvSpPr>
        <p:spPr>
          <a:xfrm>
            <a:off x="761874" y="1442409"/>
            <a:ext cx="4939047" cy="2148625"/>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solidFill>
                <a:schemeClr val="tx1"/>
              </a:solidFill>
            </a:endParaRPr>
          </a:p>
        </p:txBody>
      </p:sp>
      <p:sp>
        <p:nvSpPr>
          <p:cNvPr id="6" name="Content Placeholder 2">
            <a:extLst>
              <a:ext uri="{FF2B5EF4-FFF2-40B4-BE49-F238E27FC236}">
                <a16:creationId xmlns:a16="http://schemas.microsoft.com/office/drawing/2014/main" id="{C36B188C-8218-ACD5-28DE-F44AA343CD05}"/>
              </a:ext>
              <a:ext uri="{C183D7F6-B498-43B3-948B-1728B52AA6E4}">
                <adec:decorative xmlns:adec="http://schemas.microsoft.com/office/drawing/2017/decorative" val="1"/>
              </a:ext>
            </a:extLst>
          </p:cNvPr>
          <p:cNvSpPr txBox="1">
            <a:spLocks/>
          </p:cNvSpPr>
          <p:nvPr/>
        </p:nvSpPr>
        <p:spPr>
          <a:xfrm>
            <a:off x="8121430" y="1889225"/>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Establish a Progress Monitoring Plan</a:t>
            </a:r>
          </a:p>
        </p:txBody>
      </p:sp>
      <p:sp>
        <p:nvSpPr>
          <p:cNvPr id="7" name="Content Placeholder 2">
            <a:extLst>
              <a:ext uri="{FF2B5EF4-FFF2-40B4-BE49-F238E27FC236}">
                <a16:creationId xmlns:a16="http://schemas.microsoft.com/office/drawing/2014/main" id="{BC19745D-B186-D9C3-3619-1B0DF8F57A91}"/>
              </a:ext>
              <a:ext uri="{C183D7F6-B498-43B3-948B-1728B52AA6E4}">
                <adec:decorative xmlns:adec="http://schemas.microsoft.com/office/drawing/2017/decorative" val="1"/>
              </a:ext>
            </a:extLst>
          </p:cNvPr>
          <p:cNvSpPr txBox="1">
            <a:spLocks/>
          </p:cNvSpPr>
          <p:nvPr/>
        </p:nvSpPr>
        <p:spPr>
          <a:xfrm>
            <a:off x="8059488" y="4115309"/>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Evaluate Student Responsiveness</a:t>
            </a:r>
          </a:p>
        </p:txBody>
      </p:sp>
      <p:sp>
        <p:nvSpPr>
          <p:cNvPr id="8" name="Oval 7">
            <a:extLst>
              <a:ext uri="{FF2B5EF4-FFF2-40B4-BE49-F238E27FC236}">
                <a16:creationId xmlns:a16="http://schemas.microsoft.com/office/drawing/2014/main" id="{B5BEEEF8-8942-CD0F-7CB4-DEF0D2FC3263}"/>
              </a:ext>
              <a:ext uri="{C183D7F6-B498-43B3-948B-1728B52AA6E4}">
                <adec:decorative xmlns:adec="http://schemas.microsoft.com/office/drawing/2017/decorative" val="1"/>
              </a:ext>
            </a:extLst>
          </p:cNvPr>
          <p:cNvSpPr/>
          <p:nvPr/>
        </p:nvSpPr>
        <p:spPr>
          <a:xfrm>
            <a:off x="933893" y="1554125"/>
            <a:ext cx="1640958" cy="1614376"/>
          </a:xfrm>
          <a:prstGeom prst="ellipse">
            <a:avLst/>
          </a:prstGeom>
          <a:solidFill>
            <a:srgbClr val="F2C2B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0" name="Graphic 9">
            <a:extLst>
              <a:ext uri="{FF2B5EF4-FFF2-40B4-BE49-F238E27FC236}">
                <a16:creationId xmlns:a16="http://schemas.microsoft.com/office/drawing/2014/main" id="{8FDCC82D-1B13-99AD-821C-73E67128B9F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9707" y="1802220"/>
            <a:ext cx="1109330" cy="1118190"/>
          </a:xfrm>
          <a:prstGeom prst="rect">
            <a:avLst/>
          </a:prstGeom>
        </p:spPr>
      </p:pic>
      <p:sp>
        <p:nvSpPr>
          <p:cNvPr id="12" name="Oval 11">
            <a:extLst>
              <a:ext uri="{FF2B5EF4-FFF2-40B4-BE49-F238E27FC236}">
                <a16:creationId xmlns:a16="http://schemas.microsoft.com/office/drawing/2014/main" id="{77DAA80D-C1DA-A1FB-FC99-BC3DF3B81CE4}"/>
              </a:ext>
              <a:ext uri="{C183D7F6-B498-43B3-948B-1728B52AA6E4}">
                <adec:decorative xmlns:adec="http://schemas.microsoft.com/office/drawing/2017/decorative" val="1"/>
              </a:ext>
            </a:extLst>
          </p:cNvPr>
          <p:cNvSpPr/>
          <p:nvPr/>
        </p:nvSpPr>
        <p:spPr>
          <a:xfrm>
            <a:off x="969334" y="3919869"/>
            <a:ext cx="1640958" cy="1614376"/>
          </a:xfrm>
          <a:prstGeom prst="ellipse">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4" name="Graphic 13">
            <a:extLst>
              <a:ext uri="{FF2B5EF4-FFF2-40B4-BE49-F238E27FC236}">
                <a16:creationId xmlns:a16="http://schemas.microsoft.com/office/drawing/2014/main" id="{22E9E018-F416-EBBE-B221-A53FF935C704}"/>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97173" y="4159103"/>
            <a:ext cx="1038446" cy="1020725"/>
          </a:xfrm>
          <a:prstGeom prst="rect">
            <a:avLst/>
          </a:prstGeom>
        </p:spPr>
      </p:pic>
      <p:sp>
        <p:nvSpPr>
          <p:cNvPr id="16" name="Oval 15">
            <a:extLst>
              <a:ext uri="{FF2B5EF4-FFF2-40B4-BE49-F238E27FC236}">
                <a16:creationId xmlns:a16="http://schemas.microsoft.com/office/drawing/2014/main" id="{27588BC0-F127-0773-D0C0-8A0B86609DC9}"/>
              </a:ext>
              <a:ext uri="{C183D7F6-B498-43B3-948B-1728B52AA6E4}">
                <adec:decorative xmlns:adec="http://schemas.microsoft.com/office/drawing/2017/decorative" val="1"/>
              </a:ext>
            </a:extLst>
          </p:cNvPr>
          <p:cNvSpPr/>
          <p:nvPr/>
        </p:nvSpPr>
        <p:spPr>
          <a:xfrm>
            <a:off x="6099543" y="1527543"/>
            <a:ext cx="1640958" cy="1614376"/>
          </a:xfrm>
          <a:prstGeom prst="ellipse">
            <a:avLst/>
          </a:prstGeom>
          <a:solidFill>
            <a:srgbClr val="E9E9E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7" name="Graphic 16">
            <a:extLst>
              <a:ext uri="{FF2B5EF4-FFF2-40B4-BE49-F238E27FC236}">
                <a16:creationId xmlns:a16="http://schemas.microsoft.com/office/drawing/2014/main" id="{FF79C5FD-EE7E-05A3-5D52-4B6270DA43D4}"/>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74219" y="1793358"/>
            <a:ext cx="1082748" cy="1082748"/>
          </a:xfrm>
          <a:prstGeom prst="rect">
            <a:avLst/>
          </a:prstGeom>
        </p:spPr>
      </p:pic>
      <p:sp>
        <p:nvSpPr>
          <p:cNvPr id="18" name="Oval 17">
            <a:extLst>
              <a:ext uri="{FF2B5EF4-FFF2-40B4-BE49-F238E27FC236}">
                <a16:creationId xmlns:a16="http://schemas.microsoft.com/office/drawing/2014/main" id="{3D682736-450B-2FAB-8023-B47D30665FC5}"/>
              </a:ext>
              <a:ext uri="{C183D7F6-B498-43B3-948B-1728B52AA6E4}">
                <adec:decorative xmlns:adec="http://schemas.microsoft.com/office/drawing/2017/decorative" val="1"/>
              </a:ext>
            </a:extLst>
          </p:cNvPr>
          <p:cNvSpPr/>
          <p:nvPr/>
        </p:nvSpPr>
        <p:spPr>
          <a:xfrm>
            <a:off x="6108402" y="3893287"/>
            <a:ext cx="1640958" cy="1614376"/>
          </a:xfrm>
          <a:prstGeom prst="ellipse">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9" name="Graphic 18">
            <a:extLst>
              <a:ext uri="{FF2B5EF4-FFF2-40B4-BE49-F238E27FC236}">
                <a16:creationId xmlns:a16="http://schemas.microsoft.com/office/drawing/2014/main" id="{F9BE5361-7691-A6C1-93AD-0D910E4E454A}"/>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45103" y="4132521"/>
            <a:ext cx="1056167" cy="1056167"/>
          </a:xfrm>
          <a:prstGeom prst="rect">
            <a:avLst/>
          </a:prstGeom>
        </p:spPr>
      </p:pic>
      <p:sp>
        <p:nvSpPr>
          <p:cNvPr id="2" name="Slide Number Placeholder 1"/>
          <p:cNvSpPr>
            <a:spLocks noGrp="1"/>
          </p:cNvSpPr>
          <p:nvPr>
            <p:ph type="sldNum" sz="quarter" idx="12"/>
          </p:nvPr>
        </p:nvSpPr>
        <p:spPr/>
        <p:txBody>
          <a:bodyPr/>
          <a:lstStyle/>
          <a:p>
            <a:fld id="{99A20822-4A49-4D36-86E3-300BA48D3F00}" type="slidenum">
              <a:rPr lang="en-US" smtClean="0"/>
              <a:pPr/>
              <a:t>18</a:t>
            </a:fld>
            <a:endParaRPr lang="en-US"/>
          </a:p>
        </p:txBody>
      </p:sp>
    </p:spTree>
    <p:extLst>
      <p:ext uri="{BB962C8B-B14F-4D97-AF65-F5344CB8AC3E}">
        <p14:creationId xmlns:p14="http://schemas.microsoft.com/office/powerpoint/2010/main" val="1473713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What is a Target Behavior?</a:t>
            </a:r>
          </a:p>
        </p:txBody>
      </p:sp>
      <p:sp>
        <p:nvSpPr>
          <p:cNvPr id="3" name="Content Placeholder 2"/>
          <p:cNvSpPr>
            <a:spLocks noGrp="1"/>
          </p:cNvSpPr>
          <p:nvPr>
            <p:ph sz="quarter" idx="14"/>
          </p:nvPr>
        </p:nvSpPr>
        <p:spPr>
          <a:xfrm>
            <a:off x="547965" y="1581214"/>
            <a:ext cx="4148469" cy="1507674"/>
          </a:xfrm>
        </p:spPr>
        <p:txBody>
          <a:bodyPr/>
          <a:lstStyle/>
          <a:p>
            <a:pPr lvl="0"/>
            <a:r>
              <a:rPr lang="en-US"/>
              <a:t>The target behavior is the outcome of interest for the student.</a:t>
            </a:r>
          </a:p>
        </p:txBody>
      </p:sp>
      <p:pic>
        <p:nvPicPr>
          <p:cNvPr id="5" name="Graphic 4" descr="Bullseye outline">
            <a:extLst>
              <a:ext uri="{FF2B5EF4-FFF2-40B4-BE49-F238E27FC236}">
                <a16:creationId xmlns:a16="http://schemas.microsoft.com/office/drawing/2014/main" id="{E37A238D-3DCD-6121-56A0-23347004A4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9108" y="3088888"/>
            <a:ext cx="2569579" cy="2569579"/>
          </a:xfrm>
          <a:prstGeom prst="rect">
            <a:avLst/>
          </a:prstGeom>
        </p:spPr>
      </p:pic>
      <p:pic>
        <p:nvPicPr>
          <p:cNvPr id="7" name="Picture 6" descr="A person writing on a piece of paper">
            <a:extLst>
              <a:ext uri="{FF2B5EF4-FFF2-40B4-BE49-F238E27FC236}">
                <a16:creationId xmlns:a16="http://schemas.microsoft.com/office/drawing/2014/main" id="{A6F7EB0A-6582-DF00-1C7A-F9A77C5325F5}"/>
              </a:ext>
            </a:extLst>
          </p:cNvPr>
          <p:cNvPicPr>
            <a:picLocks noChangeAspect="1"/>
          </p:cNvPicPr>
          <p:nvPr/>
        </p:nvPicPr>
        <p:blipFill>
          <a:blip r:embed="rId5"/>
          <a:stretch>
            <a:fillRect/>
          </a:stretch>
        </p:blipFill>
        <p:spPr>
          <a:xfrm>
            <a:off x="5551819" y="1743456"/>
            <a:ext cx="5433649" cy="3621024"/>
          </a:xfrm>
          <a:prstGeom prst="rect">
            <a:avLst/>
          </a:prstGeom>
        </p:spPr>
      </p:pic>
      <p:sp>
        <p:nvSpPr>
          <p:cNvPr id="2" name="Slide Number Placeholder 1"/>
          <p:cNvSpPr>
            <a:spLocks noGrp="1"/>
          </p:cNvSpPr>
          <p:nvPr>
            <p:ph type="sldNum" sz="quarter" idx="12"/>
          </p:nvPr>
        </p:nvSpPr>
        <p:spPr/>
        <p:txBody>
          <a:bodyPr/>
          <a:lstStyle/>
          <a:p>
            <a:fld id="{99A20822-4A49-4D36-86E3-300BA48D3F00}" type="slidenum">
              <a:rPr lang="en-US" smtClean="0"/>
              <a:pPr/>
              <a:t>19</a:t>
            </a:fld>
            <a:endParaRPr lang="en-US"/>
          </a:p>
        </p:txBody>
      </p:sp>
    </p:spTree>
    <p:extLst>
      <p:ext uri="{BB962C8B-B14F-4D97-AF65-F5344CB8AC3E}">
        <p14:creationId xmlns:p14="http://schemas.microsoft.com/office/powerpoint/2010/main" val="3131370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Objectives</a:t>
            </a:r>
          </a:p>
        </p:txBody>
      </p:sp>
      <p:sp>
        <p:nvSpPr>
          <p:cNvPr id="3" name="Content Placeholder 2"/>
          <p:cNvSpPr>
            <a:spLocks noGrp="1"/>
          </p:cNvSpPr>
          <p:nvPr>
            <p:ph sz="quarter" idx="14"/>
          </p:nvPr>
        </p:nvSpPr>
        <p:spPr>
          <a:xfrm>
            <a:off x="381000" y="1962990"/>
            <a:ext cx="6672943" cy="4343400"/>
          </a:xfrm>
        </p:spPr>
        <p:txBody>
          <a:bodyPr>
            <a:normAutofit/>
          </a:bodyPr>
          <a:lstStyle/>
          <a:p>
            <a:pPr lvl="0"/>
            <a:r>
              <a:rPr lang="en-US"/>
              <a:t>By the end of this training, you will be able to:</a:t>
            </a:r>
          </a:p>
          <a:p>
            <a:pPr lvl="1"/>
            <a:r>
              <a:rPr lang="en-US"/>
              <a:t>Define progress monitoring </a:t>
            </a:r>
          </a:p>
          <a:p>
            <a:pPr lvl="1"/>
            <a:r>
              <a:rPr lang="en-US"/>
              <a:t>Understand the role of progress monitoring in the data-based individualization (DBI) process</a:t>
            </a:r>
          </a:p>
          <a:p>
            <a:pPr lvl="1"/>
            <a:r>
              <a:rPr lang="en-US"/>
              <a:t>Describe the features of the progress monitoring process</a:t>
            </a:r>
          </a:p>
          <a:p>
            <a:pPr lvl="1"/>
            <a:endParaRPr lang="en-US"/>
          </a:p>
        </p:txBody>
      </p:sp>
      <p:pic>
        <p:nvPicPr>
          <p:cNvPr id="5" name="Picture 4" descr="A paper with glasses and a pen on it">
            <a:extLst>
              <a:ext uri="{FF2B5EF4-FFF2-40B4-BE49-F238E27FC236}">
                <a16:creationId xmlns:a16="http://schemas.microsoft.com/office/drawing/2014/main" id="{13344FA0-A28D-E4CB-8E06-E5FC1B633068}"/>
              </a:ext>
            </a:extLst>
          </p:cNvPr>
          <p:cNvPicPr>
            <a:picLocks noChangeAspect="1"/>
          </p:cNvPicPr>
          <p:nvPr/>
        </p:nvPicPr>
        <p:blipFill>
          <a:blip r:embed="rId3"/>
          <a:stretch>
            <a:fillRect/>
          </a:stretch>
        </p:blipFill>
        <p:spPr>
          <a:xfrm>
            <a:off x="7547956" y="1418896"/>
            <a:ext cx="4020207" cy="4020207"/>
          </a:xfrm>
          <a:prstGeom prst="rect">
            <a:avLst/>
          </a:prstGeom>
        </p:spPr>
      </p:pic>
      <p:sp>
        <p:nvSpPr>
          <p:cNvPr id="2" name="Slide Number Placeholder 1"/>
          <p:cNvSpPr>
            <a:spLocks noGrp="1"/>
          </p:cNvSpPr>
          <p:nvPr>
            <p:ph type="sldNum" sz="quarter" idx="12"/>
          </p:nvPr>
        </p:nvSpPr>
        <p:spPr/>
        <p:txBody>
          <a:bodyPr/>
          <a:lstStyle/>
          <a:p>
            <a:fld id="{99A20822-4A49-4D36-86E3-300BA48D3F00}" type="slidenum">
              <a:rPr lang="en-US" smtClean="0"/>
              <a:pPr/>
              <a:t>2</a:t>
            </a:fld>
            <a:endParaRPr lang="en-US"/>
          </a:p>
        </p:txBody>
      </p:sp>
    </p:spTree>
    <p:extLst>
      <p:ext uri="{BB962C8B-B14F-4D97-AF65-F5344CB8AC3E}">
        <p14:creationId xmlns:p14="http://schemas.microsoft.com/office/powerpoint/2010/main" val="700727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11276076" cy="1280160"/>
          </a:xfrm>
        </p:spPr>
        <p:txBody>
          <a:bodyPr anchor="ctr">
            <a:normAutofit/>
          </a:bodyPr>
          <a:lstStyle/>
          <a:p>
            <a:r>
              <a:rPr lang="en-US"/>
              <a:t>What are examples of “target behaviors” in academics?</a:t>
            </a:r>
          </a:p>
        </p:txBody>
      </p:sp>
      <p:graphicFrame>
        <p:nvGraphicFramePr>
          <p:cNvPr id="15" name="Content Placeholder 14" descr="Smart art listing Passage Reading Fluency, Word Identification Fluency, Quantity discrimination, and Total words written">
            <a:extLst>
              <a:ext uri="{FF2B5EF4-FFF2-40B4-BE49-F238E27FC236}">
                <a16:creationId xmlns:a16="http://schemas.microsoft.com/office/drawing/2014/main" id="{090E4592-105E-4B55-53A8-DEAF526F94FF}"/>
              </a:ext>
            </a:extLst>
          </p:cNvPr>
          <p:cNvGraphicFramePr>
            <a:graphicFrameLocks noGrp="1"/>
          </p:cNvGraphicFramePr>
          <p:nvPr>
            <p:ph sz="quarter" idx="14"/>
            <p:extLst>
              <p:ext uri="{D42A27DB-BD31-4B8C-83A1-F6EECF244321}">
                <p14:modId xmlns:p14="http://schemas.microsoft.com/office/powerpoint/2010/main" val="356211044"/>
              </p:ext>
            </p:extLst>
          </p:nvPr>
        </p:nvGraphicFramePr>
        <p:xfrm>
          <a:off x="2136099" y="1504188"/>
          <a:ext cx="8282065"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 Placeholder 3">
            <a:extLst>
              <a:ext uri="{FF2B5EF4-FFF2-40B4-BE49-F238E27FC236}">
                <a16:creationId xmlns:a16="http://schemas.microsoft.com/office/drawing/2014/main" id="{68EAA99F-578C-CA28-DCF3-113FC0EE7B51}"/>
              </a:ext>
            </a:extLst>
          </p:cNvPr>
          <p:cNvSpPr>
            <a:spLocks noGrp="1"/>
          </p:cNvSpPr>
          <p:nvPr>
            <p:ph type="body" sz="quarter" idx="13"/>
          </p:nvPr>
        </p:nvSpPr>
        <p:spPr>
          <a:xfrm>
            <a:off x="457200" y="5751576"/>
            <a:ext cx="11274552" cy="192024"/>
          </a:xfrm>
        </p:spPr>
        <p:txBody>
          <a:bodyPr/>
          <a:lstStyle/>
          <a:p>
            <a:endParaRPr lang="en-US"/>
          </a:p>
        </p:txBody>
      </p:sp>
      <p:sp>
        <p:nvSpPr>
          <p:cNvPr id="6" name="Slide Number Placeholder 5"/>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20</a:t>
            </a:fld>
            <a:endParaRPr lang="en-US"/>
          </a:p>
        </p:txBody>
      </p:sp>
    </p:spTree>
    <p:extLst>
      <p:ext uri="{BB962C8B-B14F-4D97-AF65-F5344CB8AC3E}">
        <p14:creationId xmlns:p14="http://schemas.microsoft.com/office/powerpoint/2010/main" val="4167444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8746" y="0"/>
            <a:ext cx="11991460" cy="1280160"/>
          </a:xfrm>
        </p:spPr>
        <p:txBody>
          <a:bodyPr>
            <a:normAutofit/>
          </a:bodyPr>
          <a:lstStyle/>
          <a:p>
            <a:r>
              <a:rPr lang="en-US" sz="4000"/>
              <a:t>What to Look for in a Progress Monitoring Measure</a:t>
            </a:r>
          </a:p>
        </p:txBody>
      </p:sp>
      <p:graphicFrame>
        <p:nvGraphicFramePr>
          <p:cNvPr id="7" name="Diagram 6" descr="Smart art listing:&#10;-brief and easy to administer&#10;-able to be used repeatedly over time&#10;- sensitive to changes in student performance&#10;- Valid, reliable, and evidence-based">
            <a:extLst>
              <a:ext uri="{FF2B5EF4-FFF2-40B4-BE49-F238E27FC236}">
                <a16:creationId xmlns:a16="http://schemas.microsoft.com/office/drawing/2014/main" id="{5AF43029-8EEE-44ED-C089-39126AEFCA9F}"/>
              </a:ext>
            </a:extLst>
          </p:cNvPr>
          <p:cNvGraphicFramePr/>
          <p:nvPr>
            <p:extLst>
              <p:ext uri="{D42A27DB-BD31-4B8C-83A1-F6EECF244321}">
                <p14:modId xmlns:p14="http://schemas.microsoft.com/office/powerpoint/2010/main" val="1052260504"/>
              </p:ext>
            </p:extLst>
          </p:nvPr>
        </p:nvGraphicFramePr>
        <p:xfrm>
          <a:off x="518984" y="1087395"/>
          <a:ext cx="11022227" cy="49303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2"/>
          </p:nvPr>
        </p:nvSpPr>
        <p:spPr/>
        <p:txBody>
          <a:bodyPr/>
          <a:lstStyle/>
          <a:p>
            <a:fld id="{99A20822-4A49-4D36-86E3-300BA48D3F00}" type="slidenum">
              <a:rPr lang="en-US" smtClean="0"/>
              <a:pPr/>
              <a:t>21</a:t>
            </a:fld>
            <a:endParaRPr lang="en-US"/>
          </a:p>
        </p:txBody>
      </p:sp>
    </p:spTree>
    <p:extLst>
      <p:ext uri="{BB962C8B-B14F-4D97-AF65-F5344CB8AC3E}">
        <p14:creationId xmlns:p14="http://schemas.microsoft.com/office/powerpoint/2010/main" val="3735450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11755044" cy="1280160"/>
          </a:xfrm>
        </p:spPr>
        <p:txBody>
          <a:bodyPr/>
          <a:lstStyle/>
          <a:p>
            <a:r>
              <a:rPr lang="en-US"/>
              <a:t> Considerations for Selecting </a:t>
            </a:r>
            <a:br>
              <a:rPr lang="en-US"/>
            </a:br>
            <a:r>
              <a:rPr lang="en-US"/>
              <a:t>Progress Monitoring Measures for DBI</a:t>
            </a:r>
          </a:p>
        </p:txBody>
      </p:sp>
      <p:sp>
        <p:nvSpPr>
          <p:cNvPr id="3" name="Content Placeholder 2"/>
          <p:cNvSpPr>
            <a:spLocks noGrp="1"/>
          </p:cNvSpPr>
          <p:nvPr>
            <p:ph sz="quarter" idx="14"/>
          </p:nvPr>
        </p:nvSpPr>
        <p:spPr>
          <a:xfrm>
            <a:off x="457200" y="1493134"/>
            <a:ext cx="6765403" cy="4670702"/>
          </a:xfrm>
        </p:spPr>
        <p:txBody>
          <a:bodyPr>
            <a:normAutofit/>
          </a:bodyPr>
          <a:lstStyle/>
          <a:p>
            <a:pPr marL="0" lvl="1" indent="0">
              <a:buNone/>
            </a:pPr>
            <a:r>
              <a:rPr lang="en-US"/>
              <a:t>Avoid using a progress monitoring measure that:</a:t>
            </a:r>
          </a:p>
          <a:p>
            <a:pPr lvl="1"/>
            <a:r>
              <a:rPr lang="en-US"/>
              <a:t>Cannot be administered weekly</a:t>
            </a:r>
          </a:p>
          <a:p>
            <a:pPr lvl="1"/>
            <a:r>
              <a:rPr lang="en-US"/>
              <a:t>Takes a long time (e.g., 20 minutes) to administer</a:t>
            </a:r>
          </a:p>
          <a:p>
            <a:pPr lvl="1"/>
            <a:r>
              <a:rPr lang="en-US"/>
              <a:t>Does not have evidence demonstrating validity and reliability </a:t>
            </a:r>
          </a:p>
          <a:p>
            <a:pPr lvl="1"/>
            <a:r>
              <a:rPr lang="en-US"/>
              <a:t>Does not have equal interval data</a:t>
            </a:r>
          </a:p>
        </p:txBody>
      </p:sp>
      <p:sp>
        <p:nvSpPr>
          <p:cNvPr id="2" name="Slide Number Placeholder 1"/>
          <p:cNvSpPr>
            <a:spLocks noGrp="1"/>
          </p:cNvSpPr>
          <p:nvPr>
            <p:ph type="sldNum" sz="quarter" idx="12"/>
          </p:nvPr>
        </p:nvSpPr>
        <p:spPr/>
        <p:txBody>
          <a:bodyPr/>
          <a:lstStyle/>
          <a:p>
            <a:fld id="{99A20822-4A49-4D36-86E3-300BA48D3F00}" type="slidenum">
              <a:rPr lang="en-US" dirty="0" smtClean="0"/>
              <a:pPr/>
              <a:t>22</a:t>
            </a:fld>
            <a:endParaRPr lang="en-US"/>
          </a:p>
        </p:txBody>
      </p:sp>
      <p:pic>
        <p:nvPicPr>
          <p:cNvPr id="10" name="Picture 9" descr="A close-up of a person working on a computer">
            <a:extLst>
              <a:ext uri="{FF2B5EF4-FFF2-40B4-BE49-F238E27FC236}">
                <a16:creationId xmlns:a16="http://schemas.microsoft.com/office/drawing/2014/main" id="{F61C3E09-E358-80DA-5A21-9104DA211B15}"/>
              </a:ext>
            </a:extLst>
          </p:cNvPr>
          <p:cNvPicPr>
            <a:picLocks noChangeAspect="1"/>
          </p:cNvPicPr>
          <p:nvPr/>
        </p:nvPicPr>
        <p:blipFill rotWithShape="1">
          <a:blip r:embed="rId3"/>
          <a:srcRect l="10641"/>
          <a:stretch/>
        </p:blipFill>
        <p:spPr>
          <a:xfrm>
            <a:off x="7500395" y="2006919"/>
            <a:ext cx="4391499" cy="3275112"/>
          </a:xfrm>
          <a:prstGeom prst="rect">
            <a:avLst/>
          </a:prstGeom>
        </p:spPr>
      </p:pic>
    </p:spTree>
    <p:extLst>
      <p:ext uri="{BB962C8B-B14F-4D97-AF65-F5344CB8AC3E}">
        <p14:creationId xmlns:p14="http://schemas.microsoft.com/office/powerpoint/2010/main" val="4019857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962" y="44768"/>
            <a:ext cx="11276076" cy="1280160"/>
          </a:xfrm>
        </p:spPr>
        <p:txBody>
          <a:bodyPr/>
          <a:lstStyle/>
          <a:p>
            <a:r>
              <a:rPr lang="en-US"/>
              <a:t>Getting Started with Progress Monitoring 2</a:t>
            </a:r>
          </a:p>
        </p:txBody>
      </p:sp>
      <p:sp>
        <p:nvSpPr>
          <p:cNvPr id="3" name="Content Placeholder 2">
            <a:extLst>
              <a:ext uri="{C183D7F6-B498-43B3-948B-1728B52AA6E4}">
                <adec:decorative xmlns:adec="http://schemas.microsoft.com/office/drawing/2017/decorative" val="1"/>
              </a:ext>
            </a:extLst>
          </p:cNvPr>
          <p:cNvSpPr>
            <a:spLocks noGrp="1"/>
          </p:cNvSpPr>
          <p:nvPr>
            <p:ph sz="quarter" idx="14"/>
          </p:nvPr>
        </p:nvSpPr>
        <p:spPr>
          <a:xfrm>
            <a:off x="2852775" y="1745136"/>
            <a:ext cx="2955936" cy="706633"/>
          </a:xfrm>
        </p:spPr>
        <p:txBody>
          <a:bodyPr>
            <a:noAutofit/>
          </a:bodyPr>
          <a:lstStyle/>
          <a:p>
            <a:pPr lvl="0"/>
            <a:r>
              <a:rPr lang="en-US"/>
              <a:t>Identify Target Behavior and Select Tool</a:t>
            </a:r>
          </a:p>
          <a:p>
            <a:pPr lvl="0" algn="ctr"/>
            <a:endParaRPr lang="en-US"/>
          </a:p>
        </p:txBody>
      </p:sp>
      <p:sp>
        <p:nvSpPr>
          <p:cNvPr id="5" name="Content Placeholder 2">
            <a:extLst>
              <a:ext uri="{FF2B5EF4-FFF2-40B4-BE49-F238E27FC236}">
                <a16:creationId xmlns:a16="http://schemas.microsoft.com/office/drawing/2014/main" id="{D3E77552-05B2-E597-4796-AD14C7054B9E}"/>
              </a:ext>
              <a:ext uri="{C183D7F6-B498-43B3-948B-1728B52AA6E4}">
                <adec:decorative xmlns:adec="http://schemas.microsoft.com/office/drawing/2017/decorative" val="1"/>
              </a:ext>
            </a:extLst>
          </p:cNvPr>
          <p:cNvSpPr txBox="1">
            <a:spLocks/>
          </p:cNvSpPr>
          <p:nvPr/>
        </p:nvSpPr>
        <p:spPr>
          <a:xfrm>
            <a:off x="2852775" y="4171912"/>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Collect and Graph Data</a:t>
            </a:r>
          </a:p>
          <a:p>
            <a:pPr algn="ctr"/>
            <a:endParaRPr lang="en-US"/>
          </a:p>
        </p:txBody>
      </p:sp>
      <p:sp>
        <p:nvSpPr>
          <p:cNvPr id="6" name="Content Placeholder 2">
            <a:extLst>
              <a:ext uri="{FF2B5EF4-FFF2-40B4-BE49-F238E27FC236}">
                <a16:creationId xmlns:a16="http://schemas.microsoft.com/office/drawing/2014/main" id="{C36B188C-8218-ACD5-28DE-F44AA343CD05}"/>
              </a:ext>
            </a:extLst>
          </p:cNvPr>
          <p:cNvSpPr txBox="1">
            <a:spLocks/>
          </p:cNvSpPr>
          <p:nvPr/>
        </p:nvSpPr>
        <p:spPr>
          <a:xfrm>
            <a:off x="8121430" y="1889225"/>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Establish a Progress Monitoring Plan</a:t>
            </a:r>
          </a:p>
        </p:txBody>
      </p:sp>
      <p:sp>
        <p:nvSpPr>
          <p:cNvPr id="7" name="Content Placeholder 2">
            <a:extLst>
              <a:ext uri="{FF2B5EF4-FFF2-40B4-BE49-F238E27FC236}">
                <a16:creationId xmlns:a16="http://schemas.microsoft.com/office/drawing/2014/main" id="{BC19745D-B186-D9C3-3619-1B0DF8F57A91}"/>
              </a:ext>
              <a:ext uri="{C183D7F6-B498-43B3-948B-1728B52AA6E4}">
                <adec:decorative xmlns:adec="http://schemas.microsoft.com/office/drawing/2017/decorative" val="1"/>
              </a:ext>
            </a:extLst>
          </p:cNvPr>
          <p:cNvSpPr txBox="1">
            <a:spLocks/>
          </p:cNvSpPr>
          <p:nvPr/>
        </p:nvSpPr>
        <p:spPr>
          <a:xfrm>
            <a:off x="8059488" y="4115309"/>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Evaluate Student Responsiveness</a:t>
            </a:r>
          </a:p>
        </p:txBody>
      </p:sp>
      <p:sp>
        <p:nvSpPr>
          <p:cNvPr id="8" name="Oval 7">
            <a:extLst>
              <a:ext uri="{FF2B5EF4-FFF2-40B4-BE49-F238E27FC236}">
                <a16:creationId xmlns:a16="http://schemas.microsoft.com/office/drawing/2014/main" id="{B5BEEEF8-8942-CD0F-7CB4-DEF0D2FC3263}"/>
              </a:ext>
              <a:ext uri="{C183D7F6-B498-43B3-948B-1728B52AA6E4}">
                <adec:decorative xmlns:adec="http://schemas.microsoft.com/office/drawing/2017/decorative" val="1"/>
              </a:ext>
            </a:extLst>
          </p:cNvPr>
          <p:cNvSpPr/>
          <p:nvPr/>
        </p:nvSpPr>
        <p:spPr>
          <a:xfrm>
            <a:off x="933893" y="1554125"/>
            <a:ext cx="1640958" cy="1614376"/>
          </a:xfrm>
          <a:prstGeom prst="ellipse">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0" name="Graphic 9">
            <a:extLst>
              <a:ext uri="{FF2B5EF4-FFF2-40B4-BE49-F238E27FC236}">
                <a16:creationId xmlns:a16="http://schemas.microsoft.com/office/drawing/2014/main" id="{8FDCC82D-1B13-99AD-821C-73E67128B9F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9707" y="1802220"/>
            <a:ext cx="1109330" cy="1118190"/>
          </a:xfrm>
          <a:prstGeom prst="rect">
            <a:avLst/>
          </a:prstGeom>
        </p:spPr>
      </p:pic>
      <p:sp>
        <p:nvSpPr>
          <p:cNvPr id="12" name="Oval 11">
            <a:extLst>
              <a:ext uri="{FF2B5EF4-FFF2-40B4-BE49-F238E27FC236}">
                <a16:creationId xmlns:a16="http://schemas.microsoft.com/office/drawing/2014/main" id="{77DAA80D-C1DA-A1FB-FC99-BC3DF3B81CE4}"/>
              </a:ext>
              <a:ext uri="{C183D7F6-B498-43B3-948B-1728B52AA6E4}">
                <adec:decorative xmlns:adec="http://schemas.microsoft.com/office/drawing/2017/decorative" val="1"/>
              </a:ext>
            </a:extLst>
          </p:cNvPr>
          <p:cNvSpPr/>
          <p:nvPr/>
        </p:nvSpPr>
        <p:spPr>
          <a:xfrm>
            <a:off x="969334" y="3919869"/>
            <a:ext cx="1640958" cy="1614376"/>
          </a:xfrm>
          <a:prstGeom prst="ellipse">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4" name="Graphic 13">
            <a:extLst>
              <a:ext uri="{FF2B5EF4-FFF2-40B4-BE49-F238E27FC236}">
                <a16:creationId xmlns:a16="http://schemas.microsoft.com/office/drawing/2014/main" id="{22E9E018-F416-EBBE-B221-A53FF935C704}"/>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97173" y="4159103"/>
            <a:ext cx="1038446" cy="1020725"/>
          </a:xfrm>
          <a:prstGeom prst="rect">
            <a:avLst/>
          </a:prstGeom>
        </p:spPr>
      </p:pic>
      <p:sp>
        <p:nvSpPr>
          <p:cNvPr id="16" name="Oval 15">
            <a:extLst>
              <a:ext uri="{FF2B5EF4-FFF2-40B4-BE49-F238E27FC236}">
                <a16:creationId xmlns:a16="http://schemas.microsoft.com/office/drawing/2014/main" id="{27588BC0-F127-0773-D0C0-8A0B86609DC9}"/>
              </a:ext>
              <a:ext uri="{C183D7F6-B498-43B3-948B-1728B52AA6E4}">
                <adec:decorative xmlns:adec="http://schemas.microsoft.com/office/drawing/2017/decorative" val="1"/>
              </a:ext>
            </a:extLst>
          </p:cNvPr>
          <p:cNvSpPr/>
          <p:nvPr/>
        </p:nvSpPr>
        <p:spPr>
          <a:xfrm>
            <a:off x="6099543" y="1527543"/>
            <a:ext cx="1640958" cy="1614376"/>
          </a:xfrm>
          <a:prstGeom prst="ellipse">
            <a:avLst/>
          </a:prstGeom>
          <a:solidFill>
            <a:srgbClr val="F2C2B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7" name="Graphic 16">
            <a:extLst>
              <a:ext uri="{FF2B5EF4-FFF2-40B4-BE49-F238E27FC236}">
                <a16:creationId xmlns:a16="http://schemas.microsoft.com/office/drawing/2014/main" id="{FF79C5FD-EE7E-05A3-5D52-4B6270DA43D4}"/>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74219" y="1793358"/>
            <a:ext cx="1082748" cy="1082748"/>
          </a:xfrm>
          <a:prstGeom prst="rect">
            <a:avLst/>
          </a:prstGeom>
        </p:spPr>
      </p:pic>
      <p:sp>
        <p:nvSpPr>
          <p:cNvPr id="18" name="Oval 17">
            <a:extLst>
              <a:ext uri="{FF2B5EF4-FFF2-40B4-BE49-F238E27FC236}">
                <a16:creationId xmlns:a16="http://schemas.microsoft.com/office/drawing/2014/main" id="{3D682736-450B-2FAB-8023-B47D30665FC5}"/>
              </a:ext>
              <a:ext uri="{C183D7F6-B498-43B3-948B-1728B52AA6E4}">
                <adec:decorative xmlns:adec="http://schemas.microsoft.com/office/drawing/2017/decorative" val="1"/>
              </a:ext>
            </a:extLst>
          </p:cNvPr>
          <p:cNvSpPr/>
          <p:nvPr/>
        </p:nvSpPr>
        <p:spPr>
          <a:xfrm>
            <a:off x="6108402" y="3893287"/>
            <a:ext cx="1640958" cy="1614376"/>
          </a:xfrm>
          <a:prstGeom prst="ellipse">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9" name="Graphic 18">
            <a:extLst>
              <a:ext uri="{FF2B5EF4-FFF2-40B4-BE49-F238E27FC236}">
                <a16:creationId xmlns:a16="http://schemas.microsoft.com/office/drawing/2014/main" id="{F9BE5361-7691-A6C1-93AD-0D910E4E454A}"/>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45103" y="4132521"/>
            <a:ext cx="1056167" cy="1056167"/>
          </a:xfrm>
          <a:prstGeom prst="rect">
            <a:avLst/>
          </a:prstGeom>
        </p:spPr>
      </p:pic>
      <p:sp>
        <p:nvSpPr>
          <p:cNvPr id="13" name="Rectangle 12" descr="Red box around &quot;Establish a Progress Monitoring Plan&quot; indicating we will be examining this section next. ">
            <a:extLst>
              <a:ext uri="{FF2B5EF4-FFF2-40B4-BE49-F238E27FC236}">
                <a16:creationId xmlns:a16="http://schemas.microsoft.com/office/drawing/2014/main" id="{5C1B3FD5-363C-01EA-1B13-E65C7EA0C2F5}"/>
              </a:ext>
            </a:extLst>
          </p:cNvPr>
          <p:cNvSpPr/>
          <p:nvPr/>
        </p:nvSpPr>
        <p:spPr>
          <a:xfrm>
            <a:off x="5990366" y="1389085"/>
            <a:ext cx="4939047" cy="2148625"/>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solidFill>
                <a:schemeClr val="tx1"/>
              </a:solidFill>
            </a:endParaRPr>
          </a:p>
        </p:txBody>
      </p:sp>
      <p:sp>
        <p:nvSpPr>
          <p:cNvPr id="2" name="Slide Number Placeholder 1"/>
          <p:cNvSpPr>
            <a:spLocks noGrp="1"/>
          </p:cNvSpPr>
          <p:nvPr>
            <p:ph type="sldNum" sz="quarter" idx="12"/>
          </p:nvPr>
        </p:nvSpPr>
        <p:spPr/>
        <p:txBody>
          <a:bodyPr/>
          <a:lstStyle/>
          <a:p>
            <a:fld id="{99A20822-4A49-4D36-86E3-300BA48D3F00}" type="slidenum">
              <a:rPr lang="en-US" smtClean="0"/>
              <a:pPr/>
              <a:t>23</a:t>
            </a:fld>
            <a:endParaRPr lang="en-US"/>
          </a:p>
        </p:txBody>
      </p:sp>
    </p:spTree>
    <p:extLst>
      <p:ext uri="{BB962C8B-B14F-4D97-AF65-F5344CB8AC3E}">
        <p14:creationId xmlns:p14="http://schemas.microsoft.com/office/powerpoint/2010/main" val="3719014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73F49-9D33-8EC7-47B9-EE65A1A6E8D3}"/>
              </a:ext>
            </a:extLst>
          </p:cNvPr>
          <p:cNvSpPr>
            <a:spLocks noGrp="1"/>
          </p:cNvSpPr>
          <p:nvPr>
            <p:ph type="title"/>
          </p:nvPr>
        </p:nvSpPr>
        <p:spPr>
          <a:xfrm>
            <a:off x="457200" y="0"/>
            <a:ext cx="11274552" cy="1280160"/>
          </a:xfrm>
        </p:spPr>
        <p:txBody>
          <a:bodyPr anchor="ctr">
            <a:normAutofit/>
          </a:bodyPr>
          <a:lstStyle/>
          <a:p>
            <a:r>
              <a:rPr lang="en-US"/>
              <a:t>Establishing a Progress Monitoring Plan</a:t>
            </a:r>
          </a:p>
        </p:txBody>
      </p:sp>
      <p:sp>
        <p:nvSpPr>
          <p:cNvPr id="9" name="Content Placeholder 5">
            <a:extLst>
              <a:ext uri="{FF2B5EF4-FFF2-40B4-BE49-F238E27FC236}">
                <a16:creationId xmlns:a16="http://schemas.microsoft.com/office/drawing/2014/main" id="{EEB386CB-778D-5E29-4BD8-292FF70EB335}"/>
              </a:ext>
            </a:extLst>
          </p:cNvPr>
          <p:cNvSpPr txBox="1">
            <a:spLocks noGrp="1"/>
          </p:cNvSpPr>
          <p:nvPr>
            <p:ph sz="half" idx="1"/>
          </p:nvPr>
        </p:nvSpPr>
        <p:spPr>
          <a:xfrm>
            <a:off x="457200" y="1371600"/>
            <a:ext cx="5568696" cy="4343400"/>
          </a:xfrm>
        </p:spPr>
        <p:txBody>
          <a:bodyPr vert="horz" lIns="0" tIns="0" rIns="0" bIns="0" rtlCol="0">
            <a:normAutofit/>
          </a:bodyPr>
          <a:lst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20040" marR="0" lvl="0" indent="-320040" defTabSz="685800" rtl="0" eaLnBrk="1" fontAlgn="auto" latinLnBrk="0" hangingPunct="1">
              <a:lnSpc>
                <a:spcPct val="115000"/>
              </a:lnSpc>
              <a:spcBef>
                <a:spcPts val="1800"/>
              </a:spcBef>
              <a:spcAft>
                <a:spcPts val="0"/>
              </a:spcAft>
              <a:buClr>
                <a:srgbClr val="C25131"/>
              </a:buClr>
              <a:buSzPct val="100000"/>
              <a:buFont typeface="Wingdings" panose="05000000000000000000" pitchFamily="2" charset="2"/>
              <a:buChar char="§"/>
              <a:tabLst/>
              <a:defRPr/>
            </a:pPr>
            <a:r>
              <a:rPr lang="en-US" sz="2200"/>
              <a:t>The plan should identify—</a:t>
            </a:r>
          </a:p>
          <a:p>
            <a:pPr lvl="1">
              <a:lnSpc>
                <a:spcPct val="115000"/>
              </a:lnSpc>
              <a:spcBef>
                <a:spcPts val="1800"/>
              </a:spcBef>
              <a:buClr>
                <a:srgbClr val="C25131"/>
              </a:buClr>
              <a:buSzPct val="100000"/>
              <a:buFont typeface="Wingdings" panose="05000000000000000000" pitchFamily="2" charset="2"/>
              <a:buChar char="§"/>
              <a:defRPr/>
            </a:pPr>
            <a:r>
              <a:rPr lang="en-US" sz="2200"/>
              <a:t>Who will collect the data</a:t>
            </a:r>
          </a:p>
          <a:p>
            <a:pPr lvl="1">
              <a:lnSpc>
                <a:spcPct val="115000"/>
              </a:lnSpc>
              <a:spcBef>
                <a:spcPts val="1800"/>
              </a:spcBef>
              <a:buClr>
                <a:srgbClr val="C25131"/>
              </a:buClr>
              <a:buSzPct val="100000"/>
              <a:buFont typeface="Wingdings" panose="05000000000000000000" pitchFamily="2" charset="2"/>
              <a:buChar char="§"/>
              <a:defRPr/>
            </a:pPr>
            <a:r>
              <a:rPr lang="en-US" sz="2200"/>
              <a:t>How often data will be collected</a:t>
            </a:r>
          </a:p>
          <a:p>
            <a:pPr lvl="1">
              <a:lnSpc>
                <a:spcPct val="115000"/>
              </a:lnSpc>
              <a:spcBef>
                <a:spcPts val="1800"/>
              </a:spcBef>
              <a:buClr>
                <a:srgbClr val="C25131"/>
              </a:buClr>
              <a:buSzPct val="100000"/>
              <a:buFont typeface="Wingdings" panose="05000000000000000000" pitchFamily="2" charset="2"/>
              <a:buChar char="§"/>
              <a:defRPr/>
            </a:pPr>
            <a:r>
              <a:rPr lang="en-US" sz="2200"/>
              <a:t>What tool will be used to collect the data</a:t>
            </a:r>
          </a:p>
          <a:p>
            <a:pPr lvl="1">
              <a:lnSpc>
                <a:spcPct val="115000"/>
              </a:lnSpc>
              <a:spcBef>
                <a:spcPts val="1800"/>
              </a:spcBef>
              <a:buClr>
                <a:srgbClr val="C25131"/>
              </a:buClr>
              <a:buSzPct val="100000"/>
              <a:buFont typeface="Wingdings" panose="05000000000000000000" pitchFamily="2" charset="2"/>
              <a:buChar char="§"/>
              <a:defRPr/>
            </a:pPr>
            <a:r>
              <a:rPr lang="en-US" sz="2200"/>
              <a:t>Timeline and frequency of data collection</a:t>
            </a:r>
          </a:p>
          <a:p>
            <a:pPr lvl="1">
              <a:lnSpc>
                <a:spcPct val="115000"/>
              </a:lnSpc>
              <a:spcBef>
                <a:spcPts val="1800"/>
              </a:spcBef>
              <a:buClr>
                <a:srgbClr val="C25131"/>
              </a:buClr>
              <a:buSzPct val="100000"/>
              <a:buFont typeface="Wingdings" panose="05000000000000000000" pitchFamily="2" charset="2"/>
              <a:buChar char="§"/>
              <a:defRPr/>
            </a:pPr>
            <a:r>
              <a:rPr lang="en-US" sz="2200"/>
              <a:t>Baseline data and goal</a:t>
            </a:r>
          </a:p>
        </p:txBody>
      </p:sp>
      <p:pic>
        <p:nvPicPr>
          <p:cNvPr id="13" name="Picture 12" descr="Red marker and calendar">
            <a:extLst>
              <a:ext uri="{FF2B5EF4-FFF2-40B4-BE49-F238E27FC236}">
                <a16:creationId xmlns:a16="http://schemas.microsoft.com/office/drawing/2014/main" id="{6D7B74C4-08BF-12D3-88B9-8743C3271C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3056" y="1684748"/>
            <a:ext cx="5568696" cy="3717104"/>
          </a:xfrm>
          <a:prstGeom prst="rect">
            <a:avLst/>
          </a:prstGeom>
          <a:noFill/>
        </p:spPr>
      </p:pic>
      <p:sp>
        <p:nvSpPr>
          <p:cNvPr id="18" name="Text Placeholder 4">
            <a:extLst>
              <a:ext uri="{FF2B5EF4-FFF2-40B4-BE49-F238E27FC236}">
                <a16:creationId xmlns:a16="http://schemas.microsoft.com/office/drawing/2014/main" id="{75158571-9498-B528-837A-BD0EC2067B0B}"/>
              </a:ext>
            </a:extLst>
          </p:cNvPr>
          <p:cNvSpPr>
            <a:spLocks noGrp="1"/>
          </p:cNvSpPr>
          <p:nvPr>
            <p:ph type="body" sz="quarter" idx="13"/>
          </p:nvPr>
        </p:nvSpPr>
        <p:spPr>
          <a:xfrm>
            <a:off x="457200" y="5751576"/>
            <a:ext cx="11274552" cy="192024"/>
          </a:xfrm>
        </p:spPr>
        <p:txBody>
          <a:bodyPr/>
          <a:lstStyle/>
          <a:p>
            <a:endParaRPr lang="en-US"/>
          </a:p>
        </p:txBody>
      </p:sp>
      <p:sp>
        <p:nvSpPr>
          <p:cNvPr id="5" name="Slide Number Placeholder 4">
            <a:extLst>
              <a:ext uri="{FF2B5EF4-FFF2-40B4-BE49-F238E27FC236}">
                <a16:creationId xmlns:a16="http://schemas.microsoft.com/office/drawing/2014/main" id="{0CD61367-A961-5FB2-7419-7E388D702969}"/>
              </a:ext>
            </a:extLst>
          </p:cNvPr>
          <p:cNvSpPr>
            <a:spLocks noGrp="1"/>
          </p:cNvSpPr>
          <p:nvPr>
            <p:ph type="sldNum" sz="quarter" idx="12"/>
          </p:nvPr>
        </p:nvSpPr>
        <p:spPr>
          <a:xfrm>
            <a:off x="11734800" y="6704112"/>
            <a:ext cx="157094" cy="153888"/>
          </a:xfrm>
        </p:spPr>
        <p:txBody>
          <a:bodyPr wrap="none" anchor="b">
            <a:normAutofit/>
          </a:bodyPr>
          <a:lstStyle/>
          <a:p>
            <a:pPr marL="0" marR="0" lvl="0" indent="0" defTabSz="914400" rtl="0" eaLnBrk="1" fontAlgn="auto" latinLnBrk="0" hangingPunct="1">
              <a:spcBef>
                <a:spcPts val="0"/>
              </a:spcBef>
              <a:spcAft>
                <a:spcPts val="600"/>
              </a:spcAft>
              <a:buClrTx/>
              <a:buSzTx/>
              <a:buFontTx/>
              <a:buNone/>
              <a:tabLst/>
              <a:defRPr/>
            </a:pPr>
            <a:fld id="{99A20822-4A49-4D36-86E3-300BA48D3F00}"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24</a:t>
            </a:fld>
            <a:endParaRPr kumimoji="0" lang="en-US" b="0" i="0" u="none" strike="noStrike" kern="1200" cap="none" spc="0" normalizeH="0" baseline="0" noProof="0">
              <a:ln>
                <a:noFill/>
              </a:ln>
              <a:effectLst/>
              <a:uLnTx/>
              <a:uFillTx/>
            </a:endParaRPr>
          </a:p>
        </p:txBody>
      </p:sp>
    </p:spTree>
    <p:extLst>
      <p:ext uri="{BB962C8B-B14F-4D97-AF65-F5344CB8AC3E}">
        <p14:creationId xmlns:p14="http://schemas.microsoft.com/office/powerpoint/2010/main" val="1877886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11274552" cy="1280160"/>
          </a:xfrm>
        </p:spPr>
        <p:txBody>
          <a:bodyPr anchor="ctr">
            <a:normAutofit/>
          </a:bodyPr>
          <a:lstStyle/>
          <a:p>
            <a:r>
              <a:rPr lang="en-US"/>
              <a:t>Choosing a Goal-Setting Strategy </a:t>
            </a:r>
          </a:p>
        </p:txBody>
      </p:sp>
      <p:sp>
        <p:nvSpPr>
          <p:cNvPr id="2" name="Rectangle 1">
            <a:extLst>
              <a:ext uri="{FF2B5EF4-FFF2-40B4-BE49-F238E27FC236}">
                <a16:creationId xmlns:a16="http://schemas.microsoft.com/office/drawing/2014/main" id="{6FB22129-39CD-EDEB-BADD-8C82EB4AFE74}"/>
              </a:ext>
              <a:ext uri="{C183D7F6-B498-43B3-948B-1728B52AA6E4}">
                <adec:decorative xmlns:adec="http://schemas.microsoft.com/office/drawing/2017/decorative" val="1"/>
              </a:ext>
            </a:extLst>
          </p:cNvPr>
          <p:cNvSpPr/>
          <p:nvPr/>
        </p:nvSpPr>
        <p:spPr>
          <a:xfrm>
            <a:off x="40621" y="0"/>
            <a:ext cx="1117821" cy="1056624"/>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Content Placeholder 4"/>
          <p:cNvSpPr>
            <a:spLocks noGrp="1"/>
          </p:cNvSpPr>
          <p:nvPr>
            <p:ph sz="half" idx="1"/>
          </p:nvPr>
        </p:nvSpPr>
        <p:spPr>
          <a:xfrm>
            <a:off x="457200" y="1371600"/>
            <a:ext cx="5568696" cy="4343400"/>
          </a:xfrm>
        </p:spPr>
        <p:txBody>
          <a:bodyPr>
            <a:normAutofit/>
          </a:bodyPr>
          <a:lstStyle/>
          <a:p>
            <a:r>
              <a:rPr lang="en-US"/>
              <a:t>There are three approaches to setting goals:</a:t>
            </a:r>
          </a:p>
          <a:p>
            <a:pPr marL="834390" lvl="1" indent="-514350">
              <a:buFont typeface="+mj-lt"/>
              <a:buAutoNum type="arabicPeriod"/>
            </a:pPr>
            <a:r>
              <a:rPr lang="en-US"/>
              <a:t>Benchmarking</a:t>
            </a:r>
          </a:p>
          <a:p>
            <a:pPr marL="834390" lvl="1" indent="-514350">
              <a:buFont typeface="+mj-lt"/>
              <a:buAutoNum type="arabicPeriod"/>
            </a:pPr>
            <a:r>
              <a:rPr lang="en-US"/>
              <a:t>National norms for weekly ROI</a:t>
            </a:r>
          </a:p>
          <a:p>
            <a:pPr marL="834390" lvl="1" indent="-514350">
              <a:buFont typeface="+mj-lt"/>
              <a:buAutoNum type="arabicPeriod"/>
            </a:pPr>
            <a:r>
              <a:rPr lang="en-US"/>
              <a:t>Intra-individual framework</a:t>
            </a:r>
          </a:p>
          <a:p>
            <a:pPr marL="320040" lvl="1" indent="0">
              <a:buNone/>
            </a:pPr>
            <a:endParaRPr lang="en-US"/>
          </a:p>
          <a:p>
            <a:endParaRPr lang="en-US"/>
          </a:p>
        </p:txBody>
      </p:sp>
      <p:pic>
        <p:nvPicPr>
          <p:cNvPr id="6" name="Picture 5" descr="Overview of Academic Goal-Setting Strategies Info-graphic. Full 508 compliant PDF available on the NCII website. &#10;">
            <a:extLst>
              <a:ext uri="{FF2B5EF4-FFF2-40B4-BE49-F238E27FC236}">
                <a16:creationId xmlns:a16="http://schemas.microsoft.com/office/drawing/2014/main" id="{D326B754-3E70-88CB-87AB-7E477525CAD3}"/>
              </a:ext>
            </a:extLst>
          </p:cNvPr>
          <p:cNvPicPr>
            <a:picLocks noChangeAspect="1"/>
          </p:cNvPicPr>
          <p:nvPr/>
        </p:nvPicPr>
        <p:blipFill>
          <a:blip r:embed="rId5"/>
          <a:stretch>
            <a:fillRect/>
          </a:stretch>
        </p:blipFill>
        <p:spPr>
          <a:xfrm>
            <a:off x="6641806" y="1168392"/>
            <a:ext cx="4044422" cy="5218611"/>
          </a:xfrm>
          <a:prstGeom prst="rect">
            <a:avLst/>
          </a:prstGeom>
          <a:noFill/>
        </p:spPr>
      </p:pic>
      <p:sp>
        <p:nvSpPr>
          <p:cNvPr id="11" name="Text Placeholder 4">
            <a:extLst>
              <a:ext uri="{FF2B5EF4-FFF2-40B4-BE49-F238E27FC236}">
                <a16:creationId xmlns:a16="http://schemas.microsoft.com/office/drawing/2014/main" id="{CFB24989-54CE-4A95-837C-EB69EBA735FB}"/>
              </a:ext>
            </a:extLst>
          </p:cNvPr>
          <p:cNvSpPr>
            <a:spLocks noGrp="1"/>
          </p:cNvSpPr>
          <p:nvPr>
            <p:ph type="body" sz="quarter" idx="13"/>
          </p:nvPr>
        </p:nvSpPr>
        <p:spPr>
          <a:xfrm>
            <a:off x="457200" y="5751576"/>
            <a:ext cx="11274552" cy="192024"/>
          </a:xfrm>
        </p:spPr>
        <p:txBody>
          <a:bodyPr/>
          <a:lstStyle/>
          <a:p>
            <a:endParaRPr lang="en-US"/>
          </a:p>
        </p:txBody>
      </p:sp>
      <p:sp>
        <p:nvSpPr>
          <p:cNvPr id="4" name="Slide Number Placeholder 3"/>
          <p:cNvSpPr>
            <a:spLocks noGrp="1"/>
          </p:cNvSpPr>
          <p:nvPr>
            <p:ph type="sldNum" sz="quarter" idx="12"/>
          </p:nvPr>
        </p:nvSpPr>
        <p:spPr>
          <a:xfrm>
            <a:off x="11734800" y="6704112"/>
            <a:ext cx="157094" cy="153888"/>
          </a:xfrm>
        </p:spPr>
        <p:txBody>
          <a:bodyPr wrap="none"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DBB3109-6B36-4C42-ABE5-993D6B0A452A}"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600"/>
                </a:spcAft>
                <a:buClrTx/>
                <a:buSzTx/>
                <a:buFontTx/>
                <a:buNone/>
                <a:tabLst/>
                <a:defRPr/>
              </a:pPr>
              <a:t>25</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1595431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962" y="44768"/>
            <a:ext cx="11276076" cy="1280160"/>
          </a:xfrm>
        </p:spPr>
        <p:txBody>
          <a:bodyPr/>
          <a:lstStyle/>
          <a:p>
            <a:r>
              <a:rPr lang="en-US"/>
              <a:t>Getting Started with Progress Monitoring 3</a:t>
            </a:r>
          </a:p>
        </p:txBody>
      </p:sp>
      <p:sp>
        <p:nvSpPr>
          <p:cNvPr id="3" name="Content Placeholder 2">
            <a:extLst>
              <a:ext uri="{C183D7F6-B498-43B3-948B-1728B52AA6E4}">
                <adec:decorative xmlns:adec="http://schemas.microsoft.com/office/drawing/2017/decorative" val="1"/>
              </a:ext>
            </a:extLst>
          </p:cNvPr>
          <p:cNvSpPr>
            <a:spLocks noGrp="1"/>
          </p:cNvSpPr>
          <p:nvPr>
            <p:ph sz="quarter" idx="14"/>
          </p:nvPr>
        </p:nvSpPr>
        <p:spPr>
          <a:xfrm>
            <a:off x="2852775" y="1745136"/>
            <a:ext cx="2955936" cy="706633"/>
          </a:xfrm>
        </p:spPr>
        <p:txBody>
          <a:bodyPr>
            <a:noAutofit/>
          </a:bodyPr>
          <a:lstStyle/>
          <a:p>
            <a:pPr lvl="0"/>
            <a:r>
              <a:rPr lang="en-US"/>
              <a:t>Identify Target Behavior and Select Tool</a:t>
            </a:r>
          </a:p>
          <a:p>
            <a:pPr lvl="0" algn="ctr"/>
            <a:endParaRPr lang="en-US"/>
          </a:p>
        </p:txBody>
      </p:sp>
      <p:sp>
        <p:nvSpPr>
          <p:cNvPr id="2" name="Slide Number Placeholder 1">
            <a:extLst>
              <a:ext uri="{C183D7F6-B498-43B3-948B-1728B52AA6E4}">
                <adec:decorative xmlns:adec="http://schemas.microsoft.com/office/drawing/2017/decorative" val="1"/>
              </a:ext>
            </a:extLst>
          </p:cNvPr>
          <p:cNvSpPr>
            <a:spLocks noGrp="1"/>
          </p:cNvSpPr>
          <p:nvPr>
            <p:ph type="sldNum" sz="quarter" idx="12"/>
          </p:nvPr>
        </p:nvSpPr>
        <p:spPr/>
        <p:txBody>
          <a:bodyPr/>
          <a:lstStyle/>
          <a:p>
            <a:fld id="{99A20822-4A49-4D36-86E3-300BA48D3F00}" type="slidenum">
              <a:rPr lang="en-US" smtClean="0"/>
              <a:pPr/>
              <a:t>26</a:t>
            </a:fld>
            <a:endParaRPr lang="en-US"/>
          </a:p>
        </p:txBody>
      </p:sp>
      <p:sp>
        <p:nvSpPr>
          <p:cNvPr id="5" name="Content Placeholder 2">
            <a:extLst>
              <a:ext uri="{FF2B5EF4-FFF2-40B4-BE49-F238E27FC236}">
                <a16:creationId xmlns:a16="http://schemas.microsoft.com/office/drawing/2014/main" id="{D3E77552-05B2-E597-4796-AD14C7054B9E}"/>
              </a:ext>
            </a:extLst>
          </p:cNvPr>
          <p:cNvSpPr txBox="1">
            <a:spLocks/>
          </p:cNvSpPr>
          <p:nvPr/>
        </p:nvSpPr>
        <p:spPr>
          <a:xfrm>
            <a:off x="2852775" y="4171912"/>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Collect and Graph Data</a:t>
            </a:r>
          </a:p>
          <a:p>
            <a:pPr algn="ctr"/>
            <a:endParaRPr lang="en-US"/>
          </a:p>
        </p:txBody>
      </p:sp>
      <p:sp>
        <p:nvSpPr>
          <p:cNvPr id="6" name="Content Placeholder 2">
            <a:extLst>
              <a:ext uri="{FF2B5EF4-FFF2-40B4-BE49-F238E27FC236}">
                <a16:creationId xmlns:a16="http://schemas.microsoft.com/office/drawing/2014/main" id="{C36B188C-8218-ACD5-28DE-F44AA343CD05}"/>
              </a:ext>
              <a:ext uri="{C183D7F6-B498-43B3-948B-1728B52AA6E4}">
                <adec:decorative xmlns:adec="http://schemas.microsoft.com/office/drawing/2017/decorative" val="1"/>
              </a:ext>
            </a:extLst>
          </p:cNvPr>
          <p:cNvSpPr txBox="1">
            <a:spLocks/>
          </p:cNvSpPr>
          <p:nvPr/>
        </p:nvSpPr>
        <p:spPr>
          <a:xfrm>
            <a:off x="8121430" y="1889225"/>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Establish a Progress Monitoring Plan</a:t>
            </a:r>
          </a:p>
        </p:txBody>
      </p:sp>
      <p:sp>
        <p:nvSpPr>
          <p:cNvPr id="7" name="Content Placeholder 2">
            <a:extLst>
              <a:ext uri="{FF2B5EF4-FFF2-40B4-BE49-F238E27FC236}">
                <a16:creationId xmlns:a16="http://schemas.microsoft.com/office/drawing/2014/main" id="{BC19745D-B186-D9C3-3619-1B0DF8F57A91}"/>
              </a:ext>
              <a:ext uri="{C183D7F6-B498-43B3-948B-1728B52AA6E4}">
                <adec:decorative xmlns:adec="http://schemas.microsoft.com/office/drawing/2017/decorative" val="1"/>
              </a:ext>
            </a:extLst>
          </p:cNvPr>
          <p:cNvSpPr txBox="1">
            <a:spLocks/>
          </p:cNvSpPr>
          <p:nvPr/>
        </p:nvSpPr>
        <p:spPr>
          <a:xfrm>
            <a:off x="8059488" y="4115309"/>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Evaluate Student Responsiveness</a:t>
            </a:r>
          </a:p>
        </p:txBody>
      </p:sp>
      <p:sp>
        <p:nvSpPr>
          <p:cNvPr id="8" name="Oval 7">
            <a:extLst>
              <a:ext uri="{FF2B5EF4-FFF2-40B4-BE49-F238E27FC236}">
                <a16:creationId xmlns:a16="http://schemas.microsoft.com/office/drawing/2014/main" id="{B5BEEEF8-8942-CD0F-7CB4-DEF0D2FC3263}"/>
              </a:ext>
              <a:ext uri="{C183D7F6-B498-43B3-948B-1728B52AA6E4}">
                <adec:decorative xmlns:adec="http://schemas.microsoft.com/office/drawing/2017/decorative" val="1"/>
              </a:ext>
            </a:extLst>
          </p:cNvPr>
          <p:cNvSpPr/>
          <p:nvPr/>
        </p:nvSpPr>
        <p:spPr>
          <a:xfrm>
            <a:off x="933893" y="1554125"/>
            <a:ext cx="1640958" cy="1614376"/>
          </a:xfrm>
          <a:prstGeom prst="ellipse">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0" name="Graphic 9">
            <a:extLst>
              <a:ext uri="{FF2B5EF4-FFF2-40B4-BE49-F238E27FC236}">
                <a16:creationId xmlns:a16="http://schemas.microsoft.com/office/drawing/2014/main" id="{8FDCC82D-1B13-99AD-821C-73E67128B9F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9707" y="1802220"/>
            <a:ext cx="1109330" cy="1118190"/>
          </a:xfrm>
          <a:prstGeom prst="rect">
            <a:avLst/>
          </a:prstGeom>
        </p:spPr>
      </p:pic>
      <p:sp>
        <p:nvSpPr>
          <p:cNvPr id="12" name="Oval 11">
            <a:extLst>
              <a:ext uri="{FF2B5EF4-FFF2-40B4-BE49-F238E27FC236}">
                <a16:creationId xmlns:a16="http://schemas.microsoft.com/office/drawing/2014/main" id="{77DAA80D-C1DA-A1FB-FC99-BC3DF3B81CE4}"/>
              </a:ext>
              <a:ext uri="{C183D7F6-B498-43B3-948B-1728B52AA6E4}">
                <adec:decorative xmlns:adec="http://schemas.microsoft.com/office/drawing/2017/decorative" val="1"/>
              </a:ext>
            </a:extLst>
          </p:cNvPr>
          <p:cNvSpPr/>
          <p:nvPr/>
        </p:nvSpPr>
        <p:spPr>
          <a:xfrm>
            <a:off x="969334" y="3919869"/>
            <a:ext cx="1640958" cy="1614376"/>
          </a:xfrm>
          <a:prstGeom prst="ellipse">
            <a:avLst/>
          </a:prstGeom>
          <a:solidFill>
            <a:srgbClr val="F2C2B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4" name="Graphic 13">
            <a:extLst>
              <a:ext uri="{FF2B5EF4-FFF2-40B4-BE49-F238E27FC236}">
                <a16:creationId xmlns:a16="http://schemas.microsoft.com/office/drawing/2014/main" id="{22E9E018-F416-EBBE-B221-A53FF935C704}"/>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97173" y="4159103"/>
            <a:ext cx="1038446" cy="1020725"/>
          </a:xfrm>
          <a:prstGeom prst="rect">
            <a:avLst/>
          </a:prstGeom>
        </p:spPr>
      </p:pic>
      <p:sp>
        <p:nvSpPr>
          <p:cNvPr id="16" name="Oval 15">
            <a:extLst>
              <a:ext uri="{FF2B5EF4-FFF2-40B4-BE49-F238E27FC236}">
                <a16:creationId xmlns:a16="http://schemas.microsoft.com/office/drawing/2014/main" id="{27588BC0-F127-0773-D0C0-8A0B86609DC9}"/>
              </a:ext>
              <a:ext uri="{C183D7F6-B498-43B3-948B-1728B52AA6E4}">
                <adec:decorative xmlns:adec="http://schemas.microsoft.com/office/drawing/2017/decorative" val="1"/>
              </a:ext>
            </a:extLst>
          </p:cNvPr>
          <p:cNvSpPr/>
          <p:nvPr/>
        </p:nvSpPr>
        <p:spPr>
          <a:xfrm>
            <a:off x="6099543" y="1527543"/>
            <a:ext cx="1640958" cy="1614376"/>
          </a:xfrm>
          <a:prstGeom prst="ellipse">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7" name="Graphic 16">
            <a:extLst>
              <a:ext uri="{FF2B5EF4-FFF2-40B4-BE49-F238E27FC236}">
                <a16:creationId xmlns:a16="http://schemas.microsoft.com/office/drawing/2014/main" id="{FF79C5FD-EE7E-05A3-5D52-4B6270DA43D4}"/>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74219" y="1793358"/>
            <a:ext cx="1082748" cy="1082748"/>
          </a:xfrm>
          <a:prstGeom prst="rect">
            <a:avLst/>
          </a:prstGeom>
        </p:spPr>
      </p:pic>
      <p:sp>
        <p:nvSpPr>
          <p:cNvPr id="18" name="Oval 17">
            <a:extLst>
              <a:ext uri="{FF2B5EF4-FFF2-40B4-BE49-F238E27FC236}">
                <a16:creationId xmlns:a16="http://schemas.microsoft.com/office/drawing/2014/main" id="{3D682736-450B-2FAB-8023-B47D30665FC5}"/>
              </a:ext>
              <a:ext uri="{C183D7F6-B498-43B3-948B-1728B52AA6E4}">
                <adec:decorative xmlns:adec="http://schemas.microsoft.com/office/drawing/2017/decorative" val="1"/>
              </a:ext>
            </a:extLst>
          </p:cNvPr>
          <p:cNvSpPr/>
          <p:nvPr/>
        </p:nvSpPr>
        <p:spPr>
          <a:xfrm>
            <a:off x="6108402" y="3893287"/>
            <a:ext cx="1640958" cy="1614376"/>
          </a:xfrm>
          <a:prstGeom prst="ellipse">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9" name="Graphic 18">
            <a:extLst>
              <a:ext uri="{FF2B5EF4-FFF2-40B4-BE49-F238E27FC236}">
                <a16:creationId xmlns:a16="http://schemas.microsoft.com/office/drawing/2014/main" id="{F9BE5361-7691-A6C1-93AD-0D910E4E454A}"/>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45103" y="4132521"/>
            <a:ext cx="1056167" cy="1056167"/>
          </a:xfrm>
          <a:prstGeom prst="rect">
            <a:avLst/>
          </a:prstGeom>
        </p:spPr>
      </p:pic>
      <p:sp>
        <p:nvSpPr>
          <p:cNvPr id="13" name="Rectangle 12" descr="Red box around &quot;Collect and Graph&quot; indicating we will be examining this section next. ">
            <a:extLst>
              <a:ext uri="{FF2B5EF4-FFF2-40B4-BE49-F238E27FC236}">
                <a16:creationId xmlns:a16="http://schemas.microsoft.com/office/drawing/2014/main" id="{5C1B3FD5-363C-01EA-1B13-E65C7EA0C2F5}"/>
              </a:ext>
            </a:extLst>
          </p:cNvPr>
          <p:cNvSpPr/>
          <p:nvPr/>
        </p:nvSpPr>
        <p:spPr>
          <a:xfrm>
            <a:off x="769689" y="3586291"/>
            <a:ext cx="4939047" cy="2148625"/>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solidFill>
                <a:schemeClr val="tx1"/>
              </a:solidFill>
            </a:endParaRPr>
          </a:p>
        </p:txBody>
      </p:sp>
    </p:spTree>
    <p:extLst>
      <p:ext uri="{BB962C8B-B14F-4D97-AF65-F5344CB8AC3E}">
        <p14:creationId xmlns:p14="http://schemas.microsoft.com/office/powerpoint/2010/main" val="27590843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D0BF1-A9D6-BAFC-E50E-F5333716AF26}"/>
              </a:ext>
            </a:extLst>
          </p:cNvPr>
          <p:cNvSpPr>
            <a:spLocks noGrp="1"/>
          </p:cNvSpPr>
          <p:nvPr>
            <p:ph type="title"/>
          </p:nvPr>
        </p:nvSpPr>
        <p:spPr>
          <a:xfrm>
            <a:off x="457200" y="0"/>
            <a:ext cx="11276076" cy="1280160"/>
          </a:xfrm>
        </p:spPr>
        <p:txBody>
          <a:bodyPr anchor="ctr">
            <a:normAutofit/>
          </a:bodyPr>
          <a:lstStyle/>
          <a:p>
            <a:r>
              <a:rPr lang="en-US"/>
              <a:t>Why is Graphing Data Important?</a:t>
            </a:r>
          </a:p>
        </p:txBody>
      </p:sp>
      <p:sp>
        <p:nvSpPr>
          <p:cNvPr id="3" name="Content Placeholder 2">
            <a:extLst>
              <a:ext uri="{FF2B5EF4-FFF2-40B4-BE49-F238E27FC236}">
                <a16:creationId xmlns:a16="http://schemas.microsoft.com/office/drawing/2014/main" id="{EA57DDD2-33D9-314D-049D-27B23CDFC291}"/>
              </a:ext>
            </a:extLst>
          </p:cNvPr>
          <p:cNvSpPr>
            <a:spLocks noGrp="1"/>
          </p:cNvSpPr>
          <p:nvPr>
            <p:ph sz="quarter" idx="14"/>
          </p:nvPr>
        </p:nvSpPr>
        <p:spPr>
          <a:xfrm>
            <a:off x="457200" y="1371600"/>
            <a:ext cx="5568696" cy="4343400"/>
          </a:xfrm>
        </p:spPr>
        <p:txBody>
          <a:bodyPr>
            <a:normAutofit/>
          </a:bodyPr>
          <a:lstStyle/>
          <a:p>
            <a:pPr marL="342900" indent="-342900">
              <a:lnSpc>
                <a:spcPct val="115000"/>
              </a:lnSpc>
              <a:buClr>
                <a:srgbClr val="C25131"/>
              </a:buClr>
              <a:buFont typeface="Wingdings" panose="05000000000000000000" pitchFamily="2" charset="2"/>
              <a:buChar char="§"/>
            </a:pPr>
            <a:r>
              <a:rPr lang="en-US"/>
              <a:t>Allows for visual analysis using trend lines</a:t>
            </a:r>
          </a:p>
          <a:p>
            <a:pPr marL="342900" indent="-342900">
              <a:lnSpc>
                <a:spcPct val="115000"/>
              </a:lnSpc>
              <a:buClr>
                <a:srgbClr val="C25131"/>
              </a:buClr>
              <a:buFont typeface="Wingdings" panose="05000000000000000000" pitchFamily="2" charset="2"/>
              <a:buChar char="§"/>
            </a:pPr>
            <a:r>
              <a:rPr lang="en-US"/>
              <a:t>Quick and easy decision making</a:t>
            </a:r>
          </a:p>
          <a:p>
            <a:pPr marL="342900" indent="-342900">
              <a:lnSpc>
                <a:spcPct val="115000"/>
              </a:lnSpc>
              <a:buClr>
                <a:srgbClr val="C25131"/>
              </a:buClr>
              <a:buFont typeface="Wingdings" panose="05000000000000000000" pitchFamily="2" charset="2"/>
              <a:buChar char="§"/>
            </a:pPr>
            <a:r>
              <a:rPr lang="en-US"/>
              <a:t>Simplifies communication about student responsiveness</a:t>
            </a:r>
          </a:p>
          <a:p>
            <a:pPr marL="342900" indent="-342900">
              <a:lnSpc>
                <a:spcPct val="115000"/>
              </a:lnSpc>
              <a:buClr>
                <a:srgbClr val="C25131"/>
              </a:buClr>
              <a:buFont typeface="Wingdings" panose="05000000000000000000" pitchFamily="2" charset="2"/>
              <a:buChar char="§"/>
            </a:pPr>
            <a:r>
              <a:rPr lang="en-US"/>
              <a:t>Indicates possible data collection quality concerns</a:t>
            </a:r>
          </a:p>
        </p:txBody>
      </p:sp>
      <p:pic>
        <p:nvPicPr>
          <p:cNvPr id="6" name="Picture 5" descr="Business people in a meeting room pointing at a projection screen">
            <a:extLst>
              <a:ext uri="{FF2B5EF4-FFF2-40B4-BE49-F238E27FC236}">
                <a16:creationId xmlns:a16="http://schemas.microsoft.com/office/drawing/2014/main" id="{CB86930C-21F5-7A9A-7F5D-3AA27E01BD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417" b="-3"/>
          <a:stretch/>
        </p:blipFill>
        <p:spPr>
          <a:xfrm>
            <a:off x="6164580" y="1371600"/>
            <a:ext cx="5568696" cy="4343400"/>
          </a:xfrm>
          <a:prstGeom prst="rect">
            <a:avLst/>
          </a:prstGeom>
          <a:noFill/>
        </p:spPr>
      </p:pic>
      <p:sp>
        <p:nvSpPr>
          <p:cNvPr id="11" name="Text Placeholder 4">
            <a:extLst>
              <a:ext uri="{FF2B5EF4-FFF2-40B4-BE49-F238E27FC236}">
                <a16:creationId xmlns:a16="http://schemas.microsoft.com/office/drawing/2014/main" id="{A7C66D66-0141-6687-1265-6FA051C9CC8E}"/>
              </a:ext>
            </a:extLst>
          </p:cNvPr>
          <p:cNvSpPr>
            <a:spLocks noGrp="1"/>
          </p:cNvSpPr>
          <p:nvPr>
            <p:ph type="body" sz="quarter" idx="13"/>
          </p:nvPr>
        </p:nvSpPr>
        <p:spPr>
          <a:xfrm>
            <a:off x="457200" y="5751576"/>
            <a:ext cx="11274552" cy="192024"/>
          </a:xfrm>
        </p:spPr>
        <p:txBody>
          <a:bodyPr/>
          <a:lstStyle/>
          <a:p>
            <a:endParaRPr lang="en-US"/>
          </a:p>
        </p:txBody>
      </p:sp>
      <p:sp>
        <p:nvSpPr>
          <p:cNvPr id="4" name="Slide Number Placeholder 3">
            <a:extLst>
              <a:ext uri="{FF2B5EF4-FFF2-40B4-BE49-F238E27FC236}">
                <a16:creationId xmlns:a16="http://schemas.microsoft.com/office/drawing/2014/main" id="{BB5CAAFF-2843-6B3F-4729-40C9173FE65F}"/>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A1A8B8B9-B651-4439-A868-E8F04EF81465}" type="slidenum">
              <a:rPr lang="en-US" smtClean="0"/>
              <a:pPr>
                <a:spcAft>
                  <a:spcPts val="600"/>
                </a:spcAft>
              </a:pPr>
              <a:t>27</a:t>
            </a:fld>
            <a:endParaRPr lang="en-US"/>
          </a:p>
        </p:txBody>
      </p:sp>
    </p:spTree>
    <p:extLst>
      <p:ext uri="{BB962C8B-B14F-4D97-AF65-F5344CB8AC3E}">
        <p14:creationId xmlns:p14="http://schemas.microsoft.com/office/powerpoint/2010/main" val="2338895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F5C0D-CB95-5F91-4B26-8152D2E88B1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921AC4F-834B-B226-2E7E-68F107BA7D98}"/>
              </a:ext>
            </a:extLst>
          </p:cNvPr>
          <p:cNvSpPr>
            <a:spLocks noGrp="1"/>
          </p:cNvSpPr>
          <p:nvPr>
            <p:ph type="title"/>
          </p:nvPr>
        </p:nvSpPr>
        <p:spPr/>
        <p:txBody>
          <a:bodyPr/>
          <a:lstStyle/>
          <a:p>
            <a:r>
              <a:rPr lang="en-US"/>
              <a:t>Parts of the Graph</a:t>
            </a:r>
          </a:p>
        </p:txBody>
      </p:sp>
      <p:pic>
        <p:nvPicPr>
          <p:cNvPr id="5" name="Picture 4" descr="A graph with a green line, red line, and blue data points. The green line (goal line) has a steeper slope than the red line (trend line) indicating that the student is not on track to meet their goal with the current intervention. ">
            <a:extLst>
              <a:ext uri="{FF2B5EF4-FFF2-40B4-BE49-F238E27FC236}">
                <a16:creationId xmlns:a16="http://schemas.microsoft.com/office/drawing/2014/main" id="{8D285CED-AA7F-EC7D-BF6D-154835BFBDCE}"/>
              </a:ext>
            </a:extLst>
          </p:cNvPr>
          <p:cNvPicPr>
            <a:picLocks noChangeAspect="1"/>
          </p:cNvPicPr>
          <p:nvPr/>
        </p:nvPicPr>
        <p:blipFill rotWithShape="1">
          <a:blip r:embed="rId3"/>
          <a:srcRect t="17172"/>
          <a:stretch/>
        </p:blipFill>
        <p:spPr>
          <a:xfrm>
            <a:off x="1337066" y="1030807"/>
            <a:ext cx="8483951" cy="5050684"/>
          </a:xfrm>
          <a:prstGeom prst="rect">
            <a:avLst/>
          </a:prstGeom>
        </p:spPr>
      </p:pic>
      <p:cxnSp>
        <p:nvCxnSpPr>
          <p:cNvPr id="15" name="Straight Connector 14" descr="vertical dashed black line representing a phase line on the graph">
            <a:extLst>
              <a:ext uri="{FF2B5EF4-FFF2-40B4-BE49-F238E27FC236}">
                <a16:creationId xmlns:a16="http://schemas.microsoft.com/office/drawing/2014/main" id="{BBE076F9-D7E1-6CC6-98BE-3C7B6697D7A2}"/>
              </a:ext>
            </a:extLst>
          </p:cNvPr>
          <p:cNvCxnSpPr/>
          <p:nvPr/>
        </p:nvCxnSpPr>
        <p:spPr>
          <a:xfrm flipV="1">
            <a:off x="2883169" y="1201594"/>
            <a:ext cx="0" cy="4314786"/>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Star: 5 Points 6" descr="Red star representing the baseline">
            <a:extLst>
              <a:ext uri="{FF2B5EF4-FFF2-40B4-BE49-F238E27FC236}">
                <a16:creationId xmlns:a16="http://schemas.microsoft.com/office/drawing/2014/main" id="{CC28CD0C-7E81-1CCC-8C9B-5F5A87E2539A}"/>
              </a:ext>
            </a:extLst>
          </p:cNvPr>
          <p:cNvSpPr/>
          <p:nvPr/>
        </p:nvSpPr>
        <p:spPr>
          <a:xfrm>
            <a:off x="2682973" y="4013668"/>
            <a:ext cx="400393" cy="396016"/>
          </a:xfrm>
          <a:prstGeom prst="star5">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0" name="Star: 5 Points 9" descr="green star on graph representing the goal">
            <a:extLst>
              <a:ext uri="{FF2B5EF4-FFF2-40B4-BE49-F238E27FC236}">
                <a16:creationId xmlns:a16="http://schemas.microsoft.com/office/drawing/2014/main" id="{6A40E2A6-25AC-FA91-B108-36509D02D43F}"/>
              </a:ext>
            </a:extLst>
          </p:cNvPr>
          <p:cNvSpPr/>
          <p:nvPr/>
        </p:nvSpPr>
        <p:spPr>
          <a:xfrm>
            <a:off x="8574479" y="1295150"/>
            <a:ext cx="400393" cy="396016"/>
          </a:xfrm>
          <a:prstGeom prst="star5">
            <a:avLst/>
          </a:prstGeom>
          <a:solidFill>
            <a:srgbClr val="00B050"/>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 name="Rectangle: Rounded Corners 7">
            <a:extLst>
              <a:ext uri="{FF2B5EF4-FFF2-40B4-BE49-F238E27FC236}">
                <a16:creationId xmlns:a16="http://schemas.microsoft.com/office/drawing/2014/main" id="{A4CB315C-AF79-1D6B-E516-0E91BE84E486}"/>
              </a:ext>
            </a:extLst>
          </p:cNvPr>
          <p:cNvSpPr/>
          <p:nvPr/>
        </p:nvSpPr>
        <p:spPr>
          <a:xfrm>
            <a:off x="9097117" y="1244312"/>
            <a:ext cx="1447800" cy="497692"/>
          </a:xfrm>
          <a:prstGeom prst="roundRect">
            <a:avLst/>
          </a:prstGeom>
          <a:solidFill>
            <a:schemeClr val="tx1">
              <a:lumMod val="10000"/>
              <a:lumOff val="9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Goal</a:t>
            </a:r>
            <a:endParaRPr lang="en-US" sz="1400">
              <a:solidFill>
                <a:schemeClr val="tx1"/>
              </a:solidFill>
            </a:endParaRPr>
          </a:p>
        </p:txBody>
      </p:sp>
      <p:sp>
        <p:nvSpPr>
          <p:cNvPr id="9" name="Rectangle: Rounded Corners 8">
            <a:extLst>
              <a:ext uri="{FF2B5EF4-FFF2-40B4-BE49-F238E27FC236}">
                <a16:creationId xmlns:a16="http://schemas.microsoft.com/office/drawing/2014/main" id="{D052A6D4-90E5-BEB6-DEF8-64739AE97EE8}"/>
              </a:ext>
            </a:extLst>
          </p:cNvPr>
          <p:cNvSpPr/>
          <p:nvPr/>
        </p:nvSpPr>
        <p:spPr>
          <a:xfrm>
            <a:off x="2943160" y="1946294"/>
            <a:ext cx="1639752" cy="618976"/>
          </a:xfrm>
          <a:prstGeom prst="roundRect">
            <a:avLst/>
          </a:prstGeom>
          <a:solidFill>
            <a:schemeClr val="tx1">
              <a:lumMod val="10000"/>
              <a:lumOff val="9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Phase line</a:t>
            </a:r>
            <a:endParaRPr lang="en-US" sz="1400">
              <a:solidFill>
                <a:schemeClr val="tx1"/>
              </a:solidFill>
            </a:endParaRPr>
          </a:p>
        </p:txBody>
      </p:sp>
      <p:sp>
        <p:nvSpPr>
          <p:cNvPr id="11" name="Rectangle: Rounded Corners 10">
            <a:extLst>
              <a:ext uri="{FF2B5EF4-FFF2-40B4-BE49-F238E27FC236}">
                <a16:creationId xmlns:a16="http://schemas.microsoft.com/office/drawing/2014/main" id="{3D5BC037-06D3-171D-10E1-0CF66C36824F}"/>
              </a:ext>
            </a:extLst>
          </p:cNvPr>
          <p:cNvSpPr/>
          <p:nvPr/>
        </p:nvSpPr>
        <p:spPr>
          <a:xfrm>
            <a:off x="7335120" y="2810024"/>
            <a:ext cx="1639752" cy="618976"/>
          </a:xfrm>
          <a:prstGeom prst="roundRect">
            <a:avLst/>
          </a:prstGeom>
          <a:solidFill>
            <a:schemeClr val="tx1">
              <a:lumMod val="10000"/>
              <a:lumOff val="9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Trend line</a:t>
            </a:r>
            <a:endParaRPr lang="en-US" sz="1400">
              <a:solidFill>
                <a:schemeClr val="tx1"/>
              </a:solidFill>
            </a:endParaRPr>
          </a:p>
        </p:txBody>
      </p:sp>
      <p:sp>
        <p:nvSpPr>
          <p:cNvPr id="12" name="Rectangle: Rounded Corners 11">
            <a:extLst>
              <a:ext uri="{FF2B5EF4-FFF2-40B4-BE49-F238E27FC236}">
                <a16:creationId xmlns:a16="http://schemas.microsoft.com/office/drawing/2014/main" id="{0463CF3E-D58C-584A-5AD9-86AEED034590}"/>
              </a:ext>
            </a:extLst>
          </p:cNvPr>
          <p:cNvSpPr/>
          <p:nvPr/>
        </p:nvSpPr>
        <p:spPr>
          <a:xfrm>
            <a:off x="4511710" y="3908041"/>
            <a:ext cx="2134661" cy="618976"/>
          </a:xfrm>
          <a:prstGeom prst="roundRect">
            <a:avLst/>
          </a:prstGeom>
          <a:solidFill>
            <a:schemeClr val="tx1">
              <a:lumMod val="10000"/>
              <a:lumOff val="9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PM data points</a:t>
            </a:r>
            <a:endParaRPr lang="en-US" sz="1400">
              <a:solidFill>
                <a:schemeClr val="tx1"/>
              </a:solidFill>
            </a:endParaRPr>
          </a:p>
        </p:txBody>
      </p:sp>
      <p:sp>
        <p:nvSpPr>
          <p:cNvPr id="13" name="Rectangle: Rounded Corners 12">
            <a:extLst>
              <a:ext uri="{FF2B5EF4-FFF2-40B4-BE49-F238E27FC236}">
                <a16:creationId xmlns:a16="http://schemas.microsoft.com/office/drawing/2014/main" id="{FAFC31E0-4FC5-3CB1-0B8B-3E47D390CDA0}"/>
              </a:ext>
            </a:extLst>
          </p:cNvPr>
          <p:cNvSpPr/>
          <p:nvPr/>
        </p:nvSpPr>
        <p:spPr>
          <a:xfrm>
            <a:off x="5310701" y="1589311"/>
            <a:ext cx="1639752" cy="618976"/>
          </a:xfrm>
          <a:prstGeom prst="roundRect">
            <a:avLst/>
          </a:prstGeom>
          <a:solidFill>
            <a:schemeClr val="tx1">
              <a:lumMod val="10000"/>
              <a:lumOff val="9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Goal line</a:t>
            </a:r>
            <a:endParaRPr lang="en-US" sz="1400">
              <a:solidFill>
                <a:schemeClr val="tx1"/>
              </a:solidFill>
            </a:endParaRPr>
          </a:p>
        </p:txBody>
      </p:sp>
      <p:sp>
        <p:nvSpPr>
          <p:cNvPr id="16" name="Rectangle: Rounded Corners 15">
            <a:extLst>
              <a:ext uri="{FF2B5EF4-FFF2-40B4-BE49-F238E27FC236}">
                <a16:creationId xmlns:a16="http://schemas.microsoft.com/office/drawing/2014/main" id="{5BF3178D-EDF1-2AD2-C3E0-FE0A1F01DA50}"/>
              </a:ext>
            </a:extLst>
          </p:cNvPr>
          <p:cNvSpPr/>
          <p:nvPr/>
        </p:nvSpPr>
        <p:spPr>
          <a:xfrm>
            <a:off x="2263490" y="4584679"/>
            <a:ext cx="1639752" cy="618976"/>
          </a:xfrm>
          <a:prstGeom prst="roundRect">
            <a:avLst/>
          </a:prstGeom>
          <a:solidFill>
            <a:schemeClr val="tx1">
              <a:lumMod val="10000"/>
              <a:lumOff val="9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Baseline</a:t>
            </a:r>
            <a:endParaRPr lang="en-US" sz="1400">
              <a:solidFill>
                <a:schemeClr val="tx1"/>
              </a:solidFill>
            </a:endParaRPr>
          </a:p>
        </p:txBody>
      </p:sp>
      <p:sp>
        <p:nvSpPr>
          <p:cNvPr id="2" name="Slide Number Placeholder 1">
            <a:extLst>
              <a:ext uri="{FF2B5EF4-FFF2-40B4-BE49-F238E27FC236}">
                <a16:creationId xmlns:a16="http://schemas.microsoft.com/office/drawing/2014/main" id="{972FE8D0-A660-495E-A438-152940B61B5C}"/>
              </a:ext>
            </a:extLst>
          </p:cNvPr>
          <p:cNvSpPr>
            <a:spLocks noGrp="1"/>
          </p:cNvSpPr>
          <p:nvPr>
            <p:ph type="sldNum" sz="quarter" idx="12"/>
          </p:nvPr>
        </p:nvSpPr>
        <p:spPr/>
        <p:txBody>
          <a:bodyPr/>
          <a:lstStyle/>
          <a:p>
            <a:fld id="{99A20822-4A49-4D36-86E3-300BA48D3F00}" type="slidenum">
              <a:rPr lang="en-US" smtClean="0"/>
              <a:pPr/>
              <a:t>28</a:t>
            </a:fld>
            <a:endParaRPr lang="en-US"/>
          </a:p>
        </p:txBody>
      </p:sp>
    </p:spTree>
    <p:extLst>
      <p:ext uri="{BB962C8B-B14F-4D97-AF65-F5344CB8AC3E}">
        <p14:creationId xmlns:p14="http://schemas.microsoft.com/office/powerpoint/2010/main" val="3552159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AD0EF-7912-1AA1-81BB-61808AA39588}"/>
              </a:ext>
            </a:extLst>
          </p:cNvPr>
          <p:cNvSpPr>
            <a:spLocks noGrp="1"/>
          </p:cNvSpPr>
          <p:nvPr>
            <p:ph type="title"/>
          </p:nvPr>
        </p:nvSpPr>
        <p:spPr/>
        <p:txBody>
          <a:bodyPr/>
          <a:lstStyle/>
          <a:p>
            <a:r>
              <a:rPr lang="en-US"/>
              <a:t>Data Quality Considerations</a:t>
            </a:r>
          </a:p>
        </p:txBody>
      </p:sp>
      <p:graphicFrame>
        <p:nvGraphicFramePr>
          <p:cNvPr id="6" name="Content Placeholder 5" descr="Smart art listing: &#10;-Inconsistent Assessment Administration (Changes to the Environment, Incorrect or Variable Instructions, Inappropriate Assistance, Altered Assessment Protocols)&#10;-Errors in Scoring Assessments&#10;-Data Entry Errors&#10;">
            <a:extLst>
              <a:ext uri="{FF2B5EF4-FFF2-40B4-BE49-F238E27FC236}">
                <a16:creationId xmlns:a16="http://schemas.microsoft.com/office/drawing/2014/main" id="{06E6F7C5-FDD0-0163-900D-5981A98B46B9}"/>
              </a:ext>
            </a:extLst>
          </p:cNvPr>
          <p:cNvGraphicFramePr>
            <a:graphicFrameLocks noGrp="1"/>
          </p:cNvGraphicFramePr>
          <p:nvPr>
            <p:ph sz="quarter" idx="14"/>
            <p:extLst>
              <p:ext uri="{D42A27DB-BD31-4B8C-83A1-F6EECF244321}">
                <p14:modId xmlns:p14="http://schemas.microsoft.com/office/powerpoint/2010/main" val="3967470491"/>
              </p:ext>
            </p:extLst>
          </p:nvPr>
        </p:nvGraphicFramePr>
        <p:xfrm>
          <a:off x="457200" y="1204856"/>
          <a:ext cx="5638799" cy="4510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A teacher giving a high five to a child&#10;&#10;">
            <a:extLst>
              <a:ext uri="{FF2B5EF4-FFF2-40B4-BE49-F238E27FC236}">
                <a16:creationId xmlns:a16="http://schemas.microsoft.com/office/drawing/2014/main" id="{8F936F20-DAFE-9DB4-7166-E811640725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42582" y="1944588"/>
            <a:ext cx="4569714" cy="3046476"/>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925479D0-43C3-9373-304B-F96670326042}"/>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BB5DC54D-8870-867C-E2BA-715BCE2E33BF}"/>
              </a:ext>
            </a:extLst>
          </p:cNvPr>
          <p:cNvSpPr>
            <a:spLocks noGrp="1"/>
          </p:cNvSpPr>
          <p:nvPr>
            <p:ph type="sldNum" sz="quarter" idx="12"/>
          </p:nvPr>
        </p:nvSpPr>
        <p:spPr/>
        <p:txBody>
          <a:bodyPr/>
          <a:lstStyle/>
          <a:p>
            <a:fld id="{99A20822-4A49-4D36-86E3-300BA48D3F00}" type="slidenum">
              <a:rPr lang="en-US" smtClean="0"/>
              <a:t>29</a:t>
            </a:fld>
            <a:endParaRPr lang="en-US"/>
          </a:p>
        </p:txBody>
      </p:sp>
    </p:spTree>
    <p:extLst>
      <p:ext uri="{BB962C8B-B14F-4D97-AF65-F5344CB8AC3E}">
        <p14:creationId xmlns:p14="http://schemas.microsoft.com/office/powerpoint/2010/main" val="2486144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Workbook</a:t>
            </a:r>
          </a:p>
        </p:txBody>
      </p:sp>
      <p:sp>
        <p:nvSpPr>
          <p:cNvPr id="3" name="Content Placeholder 2"/>
          <p:cNvSpPr>
            <a:spLocks noGrp="1"/>
          </p:cNvSpPr>
          <p:nvPr>
            <p:ph sz="quarter" idx="14"/>
          </p:nvPr>
        </p:nvSpPr>
        <p:spPr>
          <a:xfrm>
            <a:off x="381000" y="1962990"/>
            <a:ext cx="6672943" cy="4343400"/>
          </a:xfrm>
        </p:spPr>
        <p:txBody>
          <a:bodyPr>
            <a:normAutofit/>
          </a:bodyPr>
          <a:lstStyle/>
          <a:p>
            <a:pPr lvl="0"/>
            <a:r>
              <a:rPr lang="en-US"/>
              <a:t>This training is complemented by a workbook designed for note-taking, reflections, and activities. Keep an eye out for the workbook icon throughout the session, signaling moments for additional participation in the workbook.</a:t>
            </a:r>
          </a:p>
          <a:p>
            <a:pPr lvl="1"/>
            <a:endParaRPr lang="en-US"/>
          </a:p>
        </p:txBody>
      </p:sp>
      <p:pic>
        <p:nvPicPr>
          <p:cNvPr id="6" name="Graphic 5" descr="Red book indicating workbook activity">
            <a:extLst>
              <a:ext uri="{FF2B5EF4-FFF2-40B4-BE49-F238E27FC236}">
                <a16:creationId xmlns:a16="http://schemas.microsoft.com/office/drawing/2014/main" id="{94488DE4-2A82-A3AE-F205-37F22485CCB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65231" y="1524316"/>
            <a:ext cx="3809367" cy="3809367"/>
          </a:xfrm>
          <a:prstGeom prst="rect">
            <a:avLst/>
          </a:prstGeom>
        </p:spPr>
      </p:pic>
      <p:sp>
        <p:nvSpPr>
          <p:cNvPr id="2" name="Slide Number Placeholder 1"/>
          <p:cNvSpPr>
            <a:spLocks noGrp="1"/>
          </p:cNvSpPr>
          <p:nvPr>
            <p:ph type="sldNum" sz="quarter" idx="12"/>
          </p:nvPr>
        </p:nvSpPr>
        <p:spPr/>
        <p:txBody>
          <a:bodyPr/>
          <a:lstStyle/>
          <a:p>
            <a:fld id="{99A20822-4A49-4D36-86E3-300BA48D3F00}" type="slidenum">
              <a:rPr lang="en-US" smtClean="0"/>
              <a:pPr/>
              <a:t>3</a:t>
            </a:fld>
            <a:endParaRPr lang="en-US"/>
          </a:p>
        </p:txBody>
      </p:sp>
    </p:spTree>
    <p:extLst>
      <p:ext uri="{BB962C8B-B14F-4D97-AF65-F5344CB8AC3E}">
        <p14:creationId xmlns:p14="http://schemas.microsoft.com/office/powerpoint/2010/main" val="23022588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962" y="-62556"/>
            <a:ext cx="11276076" cy="1280160"/>
          </a:xfrm>
        </p:spPr>
        <p:txBody>
          <a:bodyPr/>
          <a:lstStyle/>
          <a:p>
            <a:r>
              <a:rPr lang="en-US"/>
              <a:t>Getting Started with Progress Monitoring 4</a:t>
            </a:r>
          </a:p>
        </p:txBody>
      </p:sp>
      <p:sp>
        <p:nvSpPr>
          <p:cNvPr id="3" name="Content Placeholder 2">
            <a:extLst>
              <a:ext uri="{C183D7F6-B498-43B3-948B-1728B52AA6E4}">
                <adec:decorative xmlns:adec="http://schemas.microsoft.com/office/drawing/2017/decorative" val="1"/>
              </a:ext>
            </a:extLst>
          </p:cNvPr>
          <p:cNvSpPr>
            <a:spLocks noGrp="1"/>
          </p:cNvSpPr>
          <p:nvPr>
            <p:ph sz="quarter" idx="14"/>
          </p:nvPr>
        </p:nvSpPr>
        <p:spPr>
          <a:xfrm>
            <a:off x="2852775" y="1745136"/>
            <a:ext cx="2955936" cy="706633"/>
          </a:xfrm>
        </p:spPr>
        <p:txBody>
          <a:bodyPr>
            <a:noAutofit/>
          </a:bodyPr>
          <a:lstStyle/>
          <a:p>
            <a:pPr lvl="0"/>
            <a:r>
              <a:rPr lang="en-US"/>
              <a:t>Identify Target Behavior and Select Tool</a:t>
            </a:r>
          </a:p>
          <a:p>
            <a:pPr lvl="0" algn="ctr"/>
            <a:endParaRPr lang="en-US"/>
          </a:p>
        </p:txBody>
      </p:sp>
      <p:sp>
        <p:nvSpPr>
          <p:cNvPr id="5" name="Content Placeholder 2">
            <a:extLst>
              <a:ext uri="{FF2B5EF4-FFF2-40B4-BE49-F238E27FC236}">
                <a16:creationId xmlns:a16="http://schemas.microsoft.com/office/drawing/2014/main" id="{D3E77552-05B2-E597-4796-AD14C7054B9E}"/>
              </a:ext>
              <a:ext uri="{C183D7F6-B498-43B3-948B-1728B52AA6E4}">
                <adec:decorative xmlns:adec="http://schemas.microsoft.com/office/drawing/2017/decorative" val="1"/>
              </a:ext>
            </a:extLst>
          </p:cNvPr>
          <p:cNvSpPr txBox="1">
            <a:spLocks/>
          </p:cNvSpPr>
          <p:nvPr/>
        </p:nvSpPr>
        <p:spPr>
          <a:xfrm>
            <a:off x="2852775" y="4171912"/>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Collect and Graph Data</a:t>
            </a:r>
          </a:p>
          <a:p>
            <a:pPr algn="ctr"/>
            <a:endParaRPr lang="en-US"/>
          </a:p>
        </p:txBody>
      </p:sp>
      <p:sp>
        <p:nvSpPr>
          <p:cNvPr id="6" name="Content Placeholder 2">
            <a:extLst>
              <a:ext uri="{FF2B5EF4-FFF2-40B4-BE49-F238E27FC236}">
                <a16:creationId xmlns:a16="http://schemas.microsoft.com/office/drawing/2014/main" id="{C36B188C-8218-ACD5-28DE-F44AA343CD05}"/>
              </a:ext>
              <a:ext uri="{C183D7F6-B498-43B3-948B-1728B52AA6E4}">
                <adec:decorative xmlns:adec="http://schemas.microsoft.com/office/drawing/2017/decorative" val="1"/>
              </a:ext>
            </a:extLst>
          </p:cNvPr>
          <p:cNvSpPr txBox="1">
            <a:spLocks/>
          </p:cNvSpPr>
          <p:nvPr/>
        </p:nvSpPr>
        <p:spPr>
          <a:xfrm>
            <a:off x="8121430" y="1986690"/>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Establish a Progress Monitoring Plan</a:t>
            </a:r>
          </a:p>
        </p:txBody>
      </p:sp>
      <p:sp>
        <p:nvSpPr>
          <p:cNvPr id="7" name="Content Placeholder 2">
            <a:extLst>
              <a:ext uri="{FF2B5EF4-FFF2-40B4-BE49-F238E27FC236}">
                <a16:creationId xmlns:a16="http://schemas.microsoft.com/office/drawing/2014/main" id="{BC19745D-B186-D9C3-3619-1B0DF8F57A91}"/>
              </a:ext>
            </a:extLst>
          </p:cNvPr>
          <p:cNvSpPr txBox="1">
            <a:spLocks/>
          </p:cNvSpPr>
          <p:nvPr/>
        </p:nvSpPr>
        <p:spPr>
          <a:xfrm>
            <a:off x="8059488" y="4115309"/>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Evaluate Student Responsiveness</a:t>
            </a:r>
          </a:p>
        </p:txBody>
      </p:sp>
      <p:sp>
        <p:nvSpPr>
          <p:cNvPr id="8" name="Oval 7">
            <a:extLst>
              <a:ext uri="{FF2B5EF4-FFF2-40B4-BE49-F238E27FC236}">
                <a16:creationId xmlns:a16="http://schemas.microsoft.com/office/drawing/2014/main" id="{0A554037-E494-F30C-6E18-40029BB84627}"/>
              </a:ext>
              <a:ext uri="{C183D7F6-B498-43B3-948B-1728B52AA6E4}">
                <adec:decorative xmlns:adec="http://schemas.microsoft.com/office/drawing/2017/decorative" val="1"/>
              </a:ext>
            </a:extLst>
          </p:cNvPr>
          <p:cNvSpPr/>
          <p:nvPr/>
        </p:nvSpPr>
        <p:spPr>
          <a:xfrm>
            <a:off x="933893" y="1554125"/>
            <a:ext cx="1640958" cy="1614376"/>
          </a:xfrm>
          <a:prstGeom prst="ellipse">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solidFill>
                <a:schemeClr val="tx1"/>
              </a:solidFill>
            </a:endParaRPr>
          </a:p>
        </p:txBody>
      </p:sp>
      <p:pic>
        <p:nvPicPr>
          <p:cNvPr id="10" name="Graphic 2">
            <a:extLst>
              <a:ext uri="{FF2B5EF4-FFF2-40B4-BE49-F238E27FC236}">
                <a16:creationId xmlns:a16="http://schemas.microsoft.com/office/drawing/2014/main" id="{B2433D58-569B-D6FF-93CC-32DB447160C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9707" y="1802220"/>
            <a:ext cx="1109330" cy="1118190"/>
          </a:xfrm>
          <a:prstGeom prst="rect">
            <a:avLst/>
          </a:prstGeom>
        </p:spPr>
      </p:pic>
      <p:sp>
        <p:nvSpPr>
          <p:cNvPr id="12" name="Oval 11">
            <a:extLst>
              <a:ext uri="{FF2B5EF4-FFF2-40B4-BE49-F238E27FC236}">
                <a16:creationId xmlns:a16="http://schemas.microsoft.com/office/drawing/2014/main" id="{7CB24F90-B073-4112-C324-981AD2C3D202}"/>
              </a:ext>
              <a:ext uri="{C183D7F6-B498-43B3-948B-1728B52AA6E4}">
                <adec:decorative xmlns:adec="http://schemas.microsoft.com/office/drawing/2017/decorative" val="1"/>
              </a:ext>
            </a:extLst>
          </p:cNvPr>
          <p:cNvSpPr/>
          <p:nvPr/>
        </p:nvSpPr>
        <p:spPr>
          <a:xfrm>
            <a:off x="969334" y="3919869"/>
            <a:ext cx="1640958" cy="1614376"/>
          </a:xfrm>
          <a:prstGeom prst="ellipse">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solidFill>
                <a:schemeClr val="tx1"/>
              </a:solidFill>
            </a:endParaRPr>
          </a:p>
        </p:txBody>
      </p:sp>
      <p:pic>
        <p:nvPicPr>
          <p:cNvPr id="14" name="Graphic 4">
            <a:extLst>
              <a:ext uri="{FF2B5EF4-FFF2-40B4-BE49-F238E27FC236}">
                <a16:creationId xmlns:a16="http://schemas.microsoft.com/office/drawing/2014/main" id="{7A6ADE72-7797-4C13-A2E0-7F7B85DD7525}"/>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6033" y="4212266"/>
            <a:ext cx="1038446" cy="1020725"/>
          </a:xfrm>
          <a:prstGeom prst="rect">
            <a:avLst/>
          </a:prstGeom>
        </p:spPr>
      </p:pic>
      <p:sp>
        <p:nvSpPr>
          <p:cNvPr id="16" name="Oval 15">
            <a:extLst>
              <a:ext uri="{FF2B5EF4-FFF2-40B4-BE49-F238E27FC236}">
                <a16:creationId xmlns:a16="http://schemas.microsoft.com/office/drawing/2014/main" id="{387B1AE2-CF4B-4B1A-698F-80187318249D}"/>
              </a:ext>
              <a:ext uri="{C183D7F6-B498-43B3-948B-1728B52AA6E4}">
                <adec:decorative xmlns:adec="http://schemas.microsoft.com/office/drawing/2017/decorative" val="1"/>
              </a:ext>
            </a:extLst>
          </p:cNvPr>
          <p:cNvSpPr/>
          <p:nvPr/>
        </p:nvSpPr>
        <p:spPr>
          <a:xfrm>
            <a:off x="6099543" y="1527543"/>
            <a:ext cx="1640958" cy="1614376"/>
          </a:xfrm>
          <a:prstGeom prst="ellipse">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solidFill>
                <a:schemeClr val="tx1"/>
              </a:solidFill>
            </a:endParaRPr>
          </a:p>
        </p:txBody>
      </p:sp>
      <p:pic>
        <p:nvPicPr>
          <p:cNvPr id="17" name="Graphic 6">
            <a:extLst>
              <a:ext uri="{FF2B5EF4-FFF2-40B4-BE49-F238E27FC236}">
                <a16:creationId xmlns:a16="http://schemas.microsoft.com/office/drawing/2014/main" id="{F632D1DC-366F-F870-B00B-2E9F9496F7D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74219" y="1793358"/>
            <a:ext cx="1082748" cy="1082748"/>
          </a:xfrm>
          <a:prstGeom prst="rect">
            <a:avLst/>
          </a:prstGeom>
        </p:spPr>
      </p:pic>
      <p:sp>
        <p:nvSpPr>
          <p:cNvPr id="18" name="Oval 17">
            <a:extLst>
              <a:ext uri="{FF2B5EF4-FFF2-40B4-BE49-F238E27FC236}">
                <a16:creationId xmlns:a16="http://schemas.microsoft.com/office/drawing/2014/main" id="{4C267364-88A0-A3D6-9C90-1902457338EE}"/>
              </a:ext>
              <a:ext uri="{C183D7F6-B498-43B3-948B-1728B52AA6E4}">
                <adec:decorative xmlns:adec="http://schemas.microsoft.com/office/drawing/2017/decorative" val="1"/>
              </a:ext>
            </a:extLst>
          </p:cNvPr>
          <p:cNvSpPr/>
          <p:nvPr/>
        </p:nvSpPr>
        <p:spPr>
          <a:xfrm>
            <a:off x="6108402" y="3893287"/>
            <a:ext cx="1640958" cy="1614376"/>
          </a:xfrm>
          <a:prstGeom prst="ellipse">
            <a:avLst/>
          </a:prstGeom>
          <a:solidFill>
            <a:schemeClr val="bg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solidFill>
                <a:schemeClr val="tx1"/>
              </a:solidFill>
            </a:endParaRPr>
          </a:p>
        </p:txBody>
      </p:sp>
      <p:pic>
        <p:nvPicPr>
          <p:cNvPr id="19" name="Graphic 8">
            <a:extLst>
              <a:ext uri="{FF2B5EF4-FFF2-40B4-BE49-F238E27FC236}">
                <a16:creationId xmlns:a16="http://schemas.microsoft.com/office/drawing/2014/main" id="{BC7156FC-6D27-460B-A41D-3278C9A1FBE5}"/>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45103" y="4132521"/>
            <a:ext cx="1056167" cy="1056167"/>
          </a:xfrm>
          <a:prstGeom prst="rect">
            <a:avLst/>
          </a:prstGeom>
        </p:spPr>
      </p:pic>
      <p:sp>
        <p:nvSpPr>
          <p:cNvPr id="9" name="Rectangle 8" descr="Red box around &quot;Evaluate Student Responsiveness&quot; indicating we will be examining this section next. ">
            <a:extLst>
              <a:ext uri="{FF2B5EF4-FFF2-40B4-BE49-F238E27FC236}">
                <a16:creationId xmlns:a16="http://schemas.microsoft.com/office/drawing/2014/main" id="{850E3E7B-222A-2468-391D-DA04707A165C}"/>
              </a:ext>
            </a:extLst>
          </p:cNvPr>
          <p:cNvSpPr/>
          <p:nvPr/>
        </p:nvSpPr>
        <p:spPr>
          <a:xfrm>
            <a:off x="5891386" y="3591034"/>
            <a:ext cx="4939047" cy="2148625"/>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solidFill>
                <a:schemeClr val="tx1"/>
              </a:solidFill>
            </a:endParaRPr>
          </a:p>
        </p:txBody>
      </p:sp>
      <p:sp>
        <p:nvSpPr>
          <p:cNvPr id="2" name="Slide Number Placeholder 1">
            <a:extLst>
              <a:ext uri="{C183D7F6-B498-43B3-948B-1728B52AA6E4}">
                <adec:decorative xmlns:adec="http://schemas.microsoft.com/office/drawing/2017/decorative" val="0"/>
              </a:ext>
            </a:extLst>
          </p:cNvPr>
          <p:cNvSpPr>
            <a:spLocks noGrp="1"/>
          </p:cNvSpPr>
          <p:nvPr>
            <p:ph type="sldNum" sz="quarter" idx="12"/>
          </p:nvPr>
        </p:nvSpPr>
        <p:spPr/>
        <p:txBody>
          <a:bodyPr/>
          <a:lstStyle/>
          <a:p>
            <a:fld id="{99A20822-4A49-4D36-86E3-300BA48D3F00}" type="slidenum">
              <a:rPr lang="en-US" smtClean="0"/>
              <a:pPr/>
              <a:t>30</a:t>
            </a:fld>
            <a:endParaRPr lang="en-US"/>
          </a:p>
        </p:txBody>
      </p:sp>
    </p:spTree>
    <p:extLst>
      <p:ext uri="{BB962C8B-B14F-4D97-AF65-F5344CB8AC3E}">
        <p14:creationId xmlns:p14="http://schemas.microsoft.com/office/powerpoint/2010/main" val="74991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21D857CD-4E2F-D07C-68D6-12295D33EDAD}"/>
              </a:ext>
            </a:extLst>
          </p:cNvPr>
          <p:cNvSpPr>
            <a:spLocks noGrp="1"/>
          </p:cNvSpPr>
          <p:nvPr>
            <p:ph type="title"/>
          </p:nvPr>
        </p:nvSpPr>
        <p:spPr/>
        <p:txBody>
          <a:bodyPr/>
          <a:lstStyle/>
          <a:p>
            <a:r>
              <a:rPr lang="en-US"/>
              <a:t>Interpreting Progress Monitoring Graphs</a:t>
            </a:r>
          </a:p>
        </p:txBody>
      </p:sp>
      <p:sp>
        <p:nvSpPr>
          <p:cNvPr id="10" name="Content Placeholder 9">
            <a:extLst>
              <a:ext uri="{FF2B5EF4-FFF2-40B4-BE49-F238E27FC236}">
                <a16:creationId xmlns:a16="http://schemas.microsoft.com/office/drawing/2014/main" id="{364F5FE7-FAF0-5F29-A83E-DAFF22A6254B}"/>
              </a:ext>
            </a:extLst>
          </p:cNvPr>
          <p:cNvSpPr>
            <a:spLocks noGrp="1"/>
          </p:cNvSpPr>
          <p:nvPr>
            <p:ph sz="quarter" idx="14"/>
          </p:nvPr>
        </p:nvSpPr>
        <p:spPr/>
        <p:txBody>
          <a:bodyPr/>
          <a:lstStyle/>
          <a:p>
            <a:pPr lvl="1"/>
            <a:r>
              <a:rPr lang="en-US" sz="2800"/>
              <a:t>Use graphed data to make timely decisions about student responsiveness.</a:t>
            </a:r>
          </a:p>
          <a:p>
            <a:pPr lvl="1"/>
            <a:r>
              <a:rPr lang="en-US" sz="2800"/>
              <a:t>If a student is not responding adequately, it is time to make a change to the intervention.</a:t>
            </a:r>
          </a:p>
          <a:p>
            <a:endParaRPr lang="en-US" sz="2800"/>
          </a:p>
          <a:p>
            <a:endParaRPr lang="en-US"/>
          </a:p>
        </p:txBody>
      </p:sp>
      <p:graphicFrame>
        <p:nvGraphicFramePr>
          <p:cNvPr id="4" name="Content Placeholder 3" descr="Example graph of student responsiveness. A red line shows varying student data points and the green line shows a positive slope to represent the goal. ">
            <a:extLst>
              <a:ext uri="{FF2B5EF4-FFF2-40B4-BE49-F238E27FC236}">
                <a16:creationId xmlns:a16="http://schemas.microsoft.com/office/drawing/2014/main" id="{0492426F-EE7D-48B7-80E7-2900064080E8}"/>
              </a:ext>
            </a:extLst>
          </p:cNvPr>
          <p:cNvGraphicFramePr>
            <a:graphicFrameLocks noGrp="1"/>
          </p:cNvGraphicFramePr>
          <p:nvPr>
            <p:ph sz="quarter" idx="15"/>
            <p:extLst>
              <p:ext uri="{D42A27DB-BD31-4B8C-83A1-F6EECF244321}">
                <p14:modId xmlns:p14="http://schemas.microsoft.com/office/powerpoint/2010/main" val="855285728"/>
              </p:ext>
            </p:extLst>
          </p:nvPr>
        </p:nvGraphicFramePr>
        <p:xfrm>
          <a:off x="6025896" y="1371600"/>
          <a:ext cx="5707317" cy="418951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8">
            <a:extLst>
              <a:ext uri="{FF2B5EF4-FFF2-40B4-BE49-F238E27FC236}">
                <a16:creationId xmlns:a16="http://schemas.microsoft.com/office/drawing/2014/main" id="{E7FBC441-867F-12EF-3D61-FC3E63C8B63F}"/>
              </a:ext>
            </a:extLst>
          </p:cNvPr>
          <p:cNvSpPr>
            <a:spLocks noGrp="1"/>
          </p:cNvSpPr>
          <p:nvPr>
            <p:ph type="body" sz="quarter" idx="13"/>
          </p:nvPr>
        </p:nvSpPr>
        <p:spPr/>
        <p:txBody>
          <a:bodyPr/>
          <a:lstStyle/>
          <a:p>
            <a:endParaRPr lang="en-US"/>
          </a:p>
        </p:txBody>
      </p:sp>
      <p:sp>
        <p:nvSpPr>
          <p:cNvPr id="7" name="Slide Number Placeholder 6">
            <a:extLst>
              <a:ext uri="{FF2B5EF4-FFF2-40B4-BE49-F238E27FC236}">
                <a16:creationId xmlns:a16="http://schemas.microsoft.com/office/drawing/2014/main" id="{D9B182AF-BE20-F1A7-751E-9C5F01288157}"/>
              </a:ext>
            </a:extLst>
          </p:cNvPr>
          <p:cNvSpPr>
            <a:spLocks noGrp="1"/>
          </p:cNvSpPr>
          <p:nvPr>
            <p:ph type="sldNum" sz="quarter" idx="12"/>
          </p:nvPr>
        </p:nvSpPr>
        <p:spPr/>
        <p:txBody>
          <a:bodyPr/>
          <a:lstStyle/>
          <a:p>
            <a:fld id="{99A20822-4A49-4D36-86E3-300BA48D3F00}" type="slidenum">
              <a:rPr lang="en-US" smtClean="0"/>
              <a:t>31</a:t>
            </a:fld>
            <a:endParaRPr lang="en-US"/>
          </a:p>
        </p:txBody>
      </p:sp>
    </p:spTree>
    <p:extLst>
      <p:ext uri="{BB962C8B-B14F-4D97-AF65-F5344CB8AC3E}">
        <p14:creationId xmlns:p14="http://schemas.microsoft.com/office/powerpoint/2010/main" val="39705936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048D5-0FF9-F666-666D-B2412AFEC5C5}"/>
              </a:ext>
            </a:extLst>
          </p:cNvPr>
          <p:cNvSpPr>
            <a:spLocks noGrp="1"/>
          </p:cNvSpPr>
          <p:nvPr>
            <p:ph type="title"/>
          </p:nvPr>
        </p:nvSpPr>
        <p:spPr/>
        <p:txBody>
          <a:bodyPr/>
          <a:lstStyle/>
          <a:p>
            <a:pPr algn="ctr"/>
            <a:r>
              <a:rPr lang="en-US"/>
              <a:t>Decision Rules for Analyzing </a:t>
            </a:r>
            <a:br>
              <a:rPr lang="en-US"/>
            </a:br>
            <a:r>
              <a:rPr lang="en-US"/>
              <a:t>Progress Monitoring Data</a:t>
            </a:r>
          </a:p>
        </p:txBody>
      </p:sp>
      <p:sp>
        <p:nvSpPr>
          <p:cNvPr id="5" name="Rectangle: Rounded Corners 4">
            <a:extLst>
              <a:ext uri="{FF2B5EF4-FFF2-40B4-BE49-F238E27FC236}">
                <a16:creationId xmlns:a16="http://schemas.microsoft.com/office/drawing/2014/main" id="{F687EEF7-2DC9-99E6-8E8A-5EFBC3AA5835}"/>
              </a:ext>
            </a:extLst>
          </p:cNvPr>
          <p:cNvSpPr/>
          <p:nvPr/>
        </p:nvSpPr>
        <p:spPr>
          <a:xfrm>
            <a:off x="2781099" y="1752909"/>
            <a:ext cx="6356788" cy="1065229"/>
          </a:xfrm>
          <a:prstGeom prst="roundRect">
            <a:avLst/>
          </a:prstGeom>
          <a:solidFill>
            <a:schemeClr val="bg2"/>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rPr>
              <a:t>4 Point Rule</a:t>
            </a:r>
          </a:p>
        </p:txBody>
      </p:sp>
      <p:sp>
        <p:nvSpPr>
          <p:cNvPr id="6" name="Rectangle: Rounded Corners 5">
            <a:extLst>
              <a:ext uri="{FF2B5EF4-FFF2-40B4-BE49-F238E27FC236}">
                <a16:creationId xmlns:a16="http://schemas.microsoft.com/office/drawing/2014/main" id="{2530E159-ECD9-72EA-F4EA-49405C97B9D8}"/>
              </a:ext>
            </a:extLst>
          </p:cNvPr>
          <p:cNvSpPr/>
          <p:nvPr/>
        </p:nvSpPr>
        <p:spPr>
          <a:xfrm>
            <a:off x="2781099" y="3160789"/>
            <a:ext cx="6356788" cy="1065229"/>
          </a:xfrm>
          <a:prstGeom prst="roundRect">
            <a:avLst/>
          </a:prstGeom>
          <a:solidFill>
            <a:schemeClr val="bg2"/>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rPr>
              <a:t>Trend Line Analysis</a:t>
            </a:r>
          </a:p>
        </p:txBody>
      </p:sp>
      <p:pic>
        <p:nvPicPr>
          <p:cNvPr id="8" name="Graphic 7">
            <a:extLst>
              <a:ext uri="{FF2B5EF4-FFF2-40B4-BE49-F238E27FC236}">
                <a16:creationId xmlns:a16="http://schemas.microsoft.com/office/drawing/2014/main" id="{7F0B289A-2600-4907-C775-6FA28998C04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67510" y="1856603"/>
            <a:ext cx="914400" cy="914400"/>
          </a:xfrm>
          <a:prstGeom prst="rect">
            <a:avLst/>
          </a:prstGeom>
        </p:spPr>
      </p:pic>
      <p:pic>
        <p:nvPicPr>
          <p:cNvPr id="10" name="Graphic 9">
            <a:extLst>
              <a:ext uri="{FF2B5EF4-FFF2-40B4-BE49-F238E27FC236}">
                <a16:creationId xmlns:a16="http://schemas.microsoft.com/office/drawing/2014/main" id="{4A0B54A0-E3B4-5E01-1120-4FC77E92FFF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67511" y="3297945"/>
            <a:ext cx="914400" cy="914400"/>
          </a:xfrm>
          <a:prstGeom prst="rect">
            <a:avLst/>
          </a:prstGeom>
        </p:spPr>
      </p:pic>
      <p:sp>
        <p:nvSpPr>
          <p:cNvPr id="3" name="Rectangle: Rounded Corners 2">
            <a:extLst>
              <a:ext uri="{FF2B5EF4-FFF2-40B4-BE49-F238E27FC236}">
                <a16:creationId xmlns:a16="http://schemas.microsoft.com/office/drawing/2014/main" id="{ED63B2AB-5BD3-299A-4F04-553C8755580E}"/>
              </a:ext>
            </a:extLst>
          </p:cNvPr>
          <p:cNvSpPr/>
          <p:nvPr/>
        </p:nvSpPr>
        <p:spPr>
          <a:xfrm>
            <a:off x="2781099" y="4568669"/>
            <a:ext cx="6356788" cy="1065229"/>
          </a:xfrm>
          <a:prstGeom prst="roundRect">
            <a:avLst/>
          </a:prstGeom>
          <a:solidFill>
            <a:schemeClr val="bg2"/>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rPr>
              <a:t>Median of Last Three Points</a:t>
            </a:r>
          </a:p>
        </p:txBody>
      </p:sp>
      <p:pic>
        <p:nvPicPr>
          <p:cNvPr id="7" name="Graphic 6">
            <a:extLst>
              <a:ext uri="{FF2B5EF4-FFF2-40B4-BE49-F238E27FC236}">
                <a16:creationId xmlns:a16="http://schemas.microsoft.com/office/drawing/2014/main" id="{7B647963-921A-4133-9F22-08298CECD95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67510" y="4671168"/>
            <a:ext cx="914400" cy="914400"/>
          </a:xfrm>
          <a:prstGeom prst="rect">
            <a:avLst/>
          </a:prstGeom>
        </p:spPr>
      </p:pic>
      <p:sp>
        <p:nvSpPr>
          <p:cNvPr id="4" name="Slide Number Placeholder 3">
            <a:extLst>
              <a:ext uri="{FF2B5EF4-FFF2-40B4-BE49-F238E27FC236}">
                <a16:creationId xmlns:a16="http://schemas.microsoft.com/office/drawing/2014/main" id="{C0E77C5F-3B0B-0073-3B05-EDD362EC1153}"/>
              </a:ext>
            </a:extLst>
          </p:cNvPr>
          <p:cNvSpPr>
            <a:spLocks noGrp="1"/>
          </p:cNvSpPr>
          <p:nvPr>
            <p:ph type="sldNum" sz="quarter" idx="12"/>
          </p:nvPr>
        </p:nvSpPr>
        <p:spPr/>
        <p:txBody>
          <a:bodyPr/>
          <a:lstStyle/>
          <a:p>
            <a:fld id="{A1A8B8B9-B651-4439-A868-E8F04EF81465}" type="slidenum">
              <a:rPr lang="en-US" smtClean="0">
                <a:solidFill>
                  <a:srgbClr val="1F497D">
                    <a:lumMod val="75000"/>
                  </a:srgbClr>
                </a:solidFill>
              </a:rPr>
              <a:pPr/>
              <a:t>32</a:t>
            </a:fld>
            <a:endParaRPr lang="en-US">
              <a:solidFill>
                <a:srgbClr val="1F497D">
                  <a:lumMod val="75000"/>
                </a:srgbClr>
              </a:solidFill>
            </a:endParaRPr>
          </a:p>
        </p:txBody>
      </p:sp>
    </p:spTree>
    <p:extLst>
      <p:ext uri="{BB962C8B-B14F-4D97-AF65-F5344CB8AC3E}">
        <p14:creationId xmlns:p14="http://schemas.microsoft.com/office/powerpoint/2010/main" val="10836137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A146-37F6-F141-00F9-927F6CE8F632}"/>
              </a:ext>
            </a:extLst>
          </p:cNvPr>
          <p:cNvSpPr>
            <a:spLocks noGrp="1"/>
          </p:cNvSpPr>
          <p:nvPr>
            <p:ph type="title"/>
          </p:nvPr>
        </p:nvSpPr>
        <p:spPr>
          <a:xfrm>
            <a:off x="457200" y="0"/>
            <a:ext cx="11276076" cy="1280160"/>
          </a:xfrm>
        </p:spPr>
        <p:txBody>
          <a:bodyPr anchor="ctr">
            <a:normAutofit/>
          </a:bodyPr>
          <a:lstStyle/>
          <a:p>
            <a:pPr algn="ctr"/>
            <a:r>
              <a:rPr lang="en-US"/>
              <a:t>Example: Four-Point Analysis Method</a:t>
            </a:r>
          </a:p>
        </p:txBody>
      </p:sp>
      <p:pic>
        <p:nvPicPr>
          <p:cNvPr id="6" name="Picture 5" descr="A graph with a red line and blue dots. The line is above each data point, indicating a change to the intervention may be needed. ">
            <a:extLst>
              <a:ext uri="{FF2B5EF4-FFF2-40B4-BE49-F238E27FC236}">
                <a16:creationId xmlns:a16="http://schemas.microsoft.com/office/drawing/2014/main" id="{B072116D-C2E4-AED7-8D32-0E65DCFE96A6}"/>
              </a:ext>
            </a:extLst>
          </p:cNvPr>
          <p:cNvPicPr>
            <a:picLocks noChangeAspect="1"/>
          </p:cNvPicPr>
          <p:nvPr/>
        </p:nvPicPr>
        <p:blipFill>
          <a:blip r:embed="rId3"/>
          <a:stretch>
            <a:fillRect/>
          </a:stretch>
        </p:blipFill>
        <p:spPr>
          <a:xfrm>
            <a:off x="526775" y="1371599"/>
            <a:ext cx="11136926" cy="4343400"/>
          </a:xfrm>
          <a:prstGeom prst="rect">
            <a:avLst/>
          </a:prstGeom>
          <a:noFill/>
        </p:spPr>
      </p:pic>
      <p:sp>
        <p:nvSpPr>
          <p:cNvPr id="7" name="Thought Bubble: Cloud 6">
            <a:extLst>
              <a:ext uri="{FF2B5EF4-FFF2-40B4-BE49-F238E27FC236}">
                <a16:creationId xmlns:a16="http://schemas.microsoft.com/office/drawing/2014/main" id="{4BFAB3C1-16DA-8ECC-8B1C-A98938AD453E}"/>
              </a:ext>
            </a:extLst>
          </p:cNvPr>
          <p:cNvSpPr/>
          <p:nvPr/>
        </p:nvSpPr>
        <p:spPr>
          <a:xfrm>
            <a:off x="2956817" y="1942714"/>
            <a:ext cx="4671588" cy="1699788"/>
          </a:xfrm>
          <a:prstGeom prst="cloudCallout">
            <a:avLst/>
          </a:prstGeom>
          <a:solidFill>
            <a:schemeClr val="bg2"/>
          </a:solidFill>
          <a:ln w="952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Based on the four most recent data points, what analysis or decision should be made about this student’s progress?</a:t>
            </a:r>
          </a:p>
        </p:txBody>
      </p:sp>
      <p:sp>
        <p:nvSpPr>
          <p:cNvPr id="4" name="Slide Number Placeholder 3">
            <a:extLst>
              <a:ext uri="{FF2B5EF4-FFF2-40B4-BE49-F238E27FC236}">
                <a16:creationId xmlns:a16="http://schemas.microsoft.com/office/drawing/2014/main" id="{2B86C2AE-C70A-98EB-336C-CB0674DC188A}"/>
              </a:ext>
            </a:extLst>
          </p:cNvPr>
          <p:cNvSpPr>
            <a:spLocks noGrp="1"/>
          </p:cNvSpPr>
          <p:nvPr>
            <p:ph type="sldNum" sz="quarter" idx="12"/>
          </p:nvPr>
        </p:nvSpPr>
        <p:spPr>
          <a:xfrm>
            <a:off x="11673507" y="6507316"/>
            <a:ext cx="209459" cy="153888"/>
          </a:xfrm>
        </p:spPr>
        <p:txBody>
          <a:bodyPr wrap="none" anchor="b">
            <a:normAutofit/>
          </a:bodyPr>
          <a:lstStyle/>
          <a:p>
            <a:pPr>
              <a:spcAft>
                <a:spcPts val="600"/>
              </a:spcAft>
            </a:pPr>
            <a:fld id="{A1A8B8B9-B651-4439-A868-E8F04EF81465}" type="slidenum">
              <a:rPr lang="en-US" smtClean="0"/>
              <a:pPr>
                <a:spcAft>
                  <a:spcPts val="600"/>
                </a:spcAft>
              </a:pPr>
              <a:t>33</a:t>
            </a:fld>
            <a:endParaRPr lang="en-US"/>
          </a:p>
        </p:txBody>
      </p:sp>
    </p:spTree>
    <p:extLst>
      <p:ext uri="{BB962C8B-B14F-4D97-AF65-F5344CB8AC3E}">
        <p14:creationId xmlns:p14="http://schemas.microsoft.com/office/powerpoint/2010/main" val="42905793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61285-9242-5B4C-AF74-B5354773A4C2}"/>
              </a:ext>
            </a:extLst>
          </p:cNvPr>
          <p:cNvSpPr>
            <a:spLocks noGrp="1"/>
          </p:cNvSpPr>
          <p:nvPr>
            <p:ph type="title"/>
          </p:nvPr>
        </p:nvSpPr>
        <p:spPr>
          <a:xfrm>
            <a:off x="457200" y="0"/>
            <a:ext cx="11276076" cy="1280160"/>
          </a:xfrm>
        </p:spPr>
        <p:txBody>
          <a:bodyPr anchor="ctr">
            <a:normAutofit/>
          </a:bodyPr>
          <a:lstStyle/>
          <a:p>
            <a:pPr algn="ctr"/>
            <a:r>
              <a:rPr lang="en-US"/>
              <a:t>Example: Trend Line Analysis</a:t>
            </a:r>
          </a:p>
        </p:txBody>
      </p:sp>
      <p:pic>
        <p:nvPicPr>
          <p:cNvPr id="6" name="Picture 5" descr="A graph with a red line and blue dots. The line is above each data point, but the gap is becoming smaller overtime. &#10;">
            <a:extLst>
              <a:ext uri="{FF2B5EF4-FFF2-40B4-BE49-F238E27FC236}">
                <a16:creationId xmlns:a16="http://schemas.microsoft.com/office/drawing/2014/main" id="{E67B44B1-2CC1-D2CC-6E13-DE2F0860835B}"/>
              </a:ext>
            </a:extLst>
          </p:cNvPr>
          <p:cNvPicPr>
            <a:picLocks noChangeAspect="1"/>
          </p:cNvPicPr>
          <p:nvPr/>
        </p:nvPicPr>
        <p:blipFill>
          <a:blip r:embed="rId3"/>
          <a:stretch>
            <a:fillRect/>
          </a:stretch>
        </p:blipFill>
        <p:spPr>
          <a:xfrm>
            <a:off x="1687397" y="1371599"/>
            <a:ext cx="9640851" cy="4343400"/>
          </a:xfrm>
          <a:prstGeom prst="rect">
            <a:avLst/>
          </a:prstGeom>
          <a:noFill/>
        </p:spPr>
      </p:pic>
      <p:sp>
        <p:nvSpPr>
          <p:cNvPr id="4" name="Slide Number Placeholder 3">
            <a:extLst>
              <a:ext uri="{FF2B5EF4-FFF2-40B4-BE49-F238E27FC236}">
                <a16:creationId xmlns:a16="http://schemas.microsoft.com/office/drawing/2014/main" id="{5BBE964C-C236-DF84-FAE3-946D1ACEAD4F}"/>
              </a:ext>
            </a:extLst>
          </p:cNvPr>
          <p:cNvSpPr>
            <a:spLocks noGrp="1"/>
          </p:cNvSpPr>
          <p:nvPr>
            <p:ph type="sldNum" sz="quarter" idx="12"/>
          </p:nvPr>
        </p:nvSpPr>
        <p:spPr>
          <a:xfrm>
            <a:off x="11673507" y="6507316"/>
            <a:ext cx="209459" cy="153888"/>
          </a:xfrm>
        </p:spPr>
        <p:txBody>
          <a:bodyPr wrap="none" anchor="b">
            <a:normAutofit/>
          </a:bodyPr>
          <a:lstStyle/>
          <a:p>
            <a:pPr>
              <a:spcAft>
                <a:spcPts val="600"/>
              </a:spcAft>
            </a:pPr>
            <a:fld id="{A1A8B8B9-B651-4439-A868-E8F04EF81465}" type="slidenum">
              <a:rPr lang="en-US" smtClean="0">
                <a:solidFill>
                  <a:srgbClr val="1F497D">
                    <a:lumMod val="75000"/>
                  </a:srgbClr>
                </a:solidFill>
              </a:rPr>
              <a:pPr>
                <a:spcAft>
                  <a:spcPts val="600"/>
                </a:spcAft>
              </a:pPr>
              <a:t>34</a:t>
            </a:fld>
            <a:endParaRPr lang="en-US">
              <a:solidFill>
                <a:srgbClr val="1F497D">
                  <a:lumMod val="75000"/>
                </a:srgbClr>
              </a:solidFill>
            </a:endParaRPr>
          </a:p>
        </p:txBody>
      </p:sp>
    </p:spTree>
    <p:extLst>
      <p:ext uri="{BB962C8B-B14F-4D97-AF65-F5344CB8AC3E}">
        <p14:creationId xmlns:p14="http://schemas.microsoft.com/office/powerpoint/2010/main" val="7610167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3167D6-72A3-83EA-6F00-28B386D365F0}"/>
              </a:ext>
            </a:extLst>
          </p:cNvPr>
          <p:cNvSpPr>
            <a:spLocks noGrp="1"/>
          </p:cNvSpPr>
          <p:nvPr>
            <p:ph type="title"/>
          </p:nvPr>
        </p:nvSpPr>
        <p:spPr/>
        <p:txBody>
          <a:bodyPr/>
          <a:lstStyle/>
          <a:p>
            <a:r>
              <a:rPr lang="en-US"/>
              <a:t>Example: Median of Last Three Data Points</a:t>
            </a:r>
          </a:p>
        </p:txBody>
      </p:sp>
      <p:graphicFrame>
        <p:nvGraphicFramePr>
          <p:cNvPr id="9" name="Content Placeholder 8" descr="Graph showing a green goal line and red student data points. The median of the last three data points is above the goal line. &#10;">
            <a:extLst>
              <a:ext uri="{FF2B5EF4-FFF2-40B4-BE49-F238E27FC236}">
                <a16:creationId xmlns:a16="http://schemas.microsoft.com/office/drawing/2014/main" id="{0492426F-EE7D-48B7-80E7-2900064080E8}"/>
              </a:ext>
            </a:extLst>
          </p:cNvPr>
          <p:cNvGraphicFramePr>
            <a:graphicFrameLocks noGrp="1"/>
          </p:cNvGraphicFramePr>
          <p:nvPr>
            <p:ph sz="quarter" idx="14"/>
            <p:extLst>
              <p:ext uri="{D42A27DB-BD31-4B8C-83A1-F6EECF244321}">
                <p14:modId xmlns:p14="http://schemas.microsoft.com/office/powerpoint/2010/main" val="4164803439"/>
              </p:ext>
            </p:extLst>
          </p:nvPr>
        </p:nvGraphicFramePr>
        <p:xfrm>
          <a:off x="457200" y="1371600"/>
          <a:ext cx="11274425"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5">
            <a:extLst>
              <a:ext uri="{FF2B5EF4-FFF2-40B4-BE49-F238E27FC236}">
                <a16:creationId xmlns:a16="http://schemas.microsoft.com/office/drawing/2014/main" id="{8BC77C4C-28F7-73AE-E339-944A02DFC548}"/>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B1F6C3CA-F165-3825-0976-194AF650B61D}"/>
              </a:ext>
            </a:extLst>
          </p:cNvPr>
          <p:cNvSpPr>
            <a:spLocks noGrp="1"/>
          </p:cNvSpPr>
          <p:nvPr>
            <p:ph type="sldNum" sz="quarter" idx="12"/>
          </p:nvPr>
        </p:nvSpPr>
        <p:spPr/>
        <p:txBody>
          <a:bodyPr/>
          <a:lstStyle/>
          <a:p>
            <a:fld id="{A1A8B8B9-B651-4439-A868-E8F04EF81465}" type="slidenum">
              <a:rPr lang="en-US" smtClean="0">
                <a:solidFill>
                  <a:srgbClr val="1F497D">
                    <a:lumMod val="75000"/>
                  </a:srgbClr>
                </a:solidFill>
              </a:rPr>
              <a:pPr/>
              <a:t>35</a:t>
            </a:fld>
            <a:endParaRPr lang="en-US">
              <a:solidFill>
                <a:srgbClr val="1F497D">
                  <a:lumMod val="75000"/>
                </a:srgbClr>
              </a:solidFill>
            </a:endParaRPr>
          </a:p>
        </p:txBody>
      </p:sp>
    </p:spTree>
    <p:extLst>
      <p:ext uri="{BB962C8B-B14F-4D97-AF65-F5344CB8AC3E}">
        <p14:creationId xmlns:p14="http://schemas.microsoft.com/office/powerpoint/2010/main" val="776991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96EC736-193A-B797-75D1-4437D859C806}"/>
              </a:ext>
            </a:extLst>
          </p:cNvPr>
          <p:cNvSpPr>
            <a:spLocks noGrp="1"/>
          </p:cNvSpPr>
          <p:nvPr>
            <p:ph type="title"/>
          </p:nvPr>
        </p:nvSpPr>
        <p:spPr/>
        <p:txBody>
          <a:bodyPr/>
          <a:lstStyle/>
          <a:p>
            <a:r>
              <a:rPr lang="en-US"/>
              <a:t>Conclusion</a:t>
            </a:r>
          </a:p>
        </p:txBody>
      </p:sp>
      <p:sp>
        <p:nvSpPr>
          <p:cNvPr id="7" name="Text Placeholder 6">
            <a:extLst>
              <a:ext uri="{FF2B5EF4-FFF2-40B4-BE49-F238E27FC236}">
                <a16:creationId xmlns:a16="http://schemas.microsoft.com/office/drawing/2014/main" id="{D4DC5DD5-36E6-126D-38D9-EB4EE0D9A172}"/>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2F8CE9A2-2B10-5D34-F152-092139D43401}"/>
              </a:ext>
            </a:extLst>
          </p:cNvPr>
          <p:cNvSpPr>
            <a:spLocks noGrp="1"/>
          </p:cNvSpPr>
          <p:nvPr>
            <p:ph type="sldNum" sz="quarter" idx="15"/>
          </p:nvPr>
        </p:nvSpPr>
        <p:spPr/>
        <p:txBody>
          <a:bodyPr/>
          <a:lstStyle/>
          <a:p>
            <a:fld id="{99A20822-4A49-4D36-86E3-300BA48D3F00}" type="slidenum">
              <a:rPr lang="en-US" smtClean="0"/>
              <a:t>36</a:t>
            </a:fld>
            <a:endParaRPr lang="en-US"/>
          </a:p>
        </p:txBody>
      </p:sp>
    </p:spTree>
    <p:extLst>
      <p:ext uri="{BB962C8B-B14F-4D97-AF65-F5344CB8AC3E}">
        <p14:creationId xmlns:p14="http://schemas.microsoft.com/office/powerpoint/2010/main" val="36319956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16090-49E9-F8A7-2217-CC9A887C2D25}"/>
              </a:ext>
            </a:extLst>
          </p:cNvPr>
          <p:cNvSpPr>
            <a:spLocks noGrp="1"/>
          </p:cNvSpPr>
          <p:nvPr>
            <p:ph type="title"/>
          </p:nvPr>
        </p:nvSpPr>
        <p:spPr/>
        <p:txBody>
          <a:bodyPr/>
          <a:lstStyle/>
          <a:p>
            <a:r>
              <a:rPr lang="en-US"/>
              <a:t>Common Challenges with Academic Progress Monitoring</a:t>
            </a:r>
          </a:p>
        </p:txBody>
      </p:sp>
      <p:graphicFrame>
        <p:nvGraphicFramePr>
          <p:cNvPr id="6" name="Content Placeholder 5" descr="Smart art listing: &#10;The assessment is not aligned with the content of the intervention.&#10;The level of the assessment is too difficult or too easy for the student.&#10;The goal for student progress is inappropriate.&#10;Lack of clarity about the logistics of collecting progress monitoring data (i.e., who, what, when, where).&#10;The assessment is not administered in a consistent way. &#10;Data are not collected frequently enough to allow for timely decisions.">
            <a:extLst>
              <a:ext uri="{FF2B5EF4-FFF2-40B4-BE49-F238E27FC236}">
                <a16:creationId xmlns:a16="http://schemas.microsoft.com/office/drawing/2014/main" id="{23B2E704-DD74-F566-0F65-416B46B8041D}"/>
              </a:ext>
            </a:extLst>
          </p:cNvPr>
          <p:cNvGraphicFramePr>
            <a:graphicFrameLocks noGrp="1"/>
          </p:cNvGraphicFramePr>
          <p:nvPr>
            <p:ph sz="quarter" idx="15"/>
            <p:extLst>
              <p:ext uri="{D42A27DB-BD31-4B8C-83A1-F6EECF244321}">
                <p14:modId xmlns:p14="http://schemas.microsoft.com/office/powerpoint/2010/main" val="571577440"/>
              </p:ext>
            </p:extLst>
          </p:nvPr>
        </p:nvGraphicFramePr>
        <p:xfrm>
          <a:off x="457200" y="1371600"/>
          <a:ext cx="11274425"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359F398E-C83C-FE4E-2A68-7B84E81E355F}"/>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EB23D37B-AD3A-93AC-7083-D7045C3362E6}"/>
              </a:ext>
            </a:extLst>
          </p:cNvPr>
          <p:cNvSpPr>
            <a:spLocks noGrp="1"/>
          </p:cNvSpPr>
          <p:nvPr>
            <p:ph type="sldNum" sz="quarter" idx="14"/>
          </p:nvPr>
        </p:nvSpPr>
        <p:spPr/>
        <p:txBody>
          <a:bodyPr/>
          <a:lstStyle/>
          <a:p>
            <a:fld id="{99A20822-4A49-4D36-86E3-300BA48D3F00}" type="slidenum">
              <a:rPr lang="en-US" smtClean="0"/>
              <a:pPr/>
              <a:t>37</a:t>
            </a:fld>
            <a:endParaRPr lang="en-US"/>
          </a:p>
        </p:txBody>
      </p:sp>
    </p:spTree>
    <p:extLst>
      <p:ext uri="{BB962C8B-B14F-4D97-AF65-F5344CB8AC3E}">
        <p14:creationId xmlns:p14="http://schemas.microsoft.com/office/powerpoint/2010/main" val="28269523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175B3-F2FF-F645-AC54-156163220AC0}"/>
              </a:ext>
            </a:extLst>
          </p:cNvPr>
          <p:cNvSpPr>
            <a:spLocks noGrp="1"/>
          </p:cNvSpPr>
          <p:nvPr>
            <p:ph type="title"/>
          </p:nvPr>
        </p:nvSpPr>
        <p:spPr/>
        <p:txBody>
          <a:bodyPr/>
          <a:lstStyle/>
          <a:p>
            <a:r>
              <a:rPr lang="en-US"/>
              <a:t>What’s Next in the DBI Process? </a:t>
            </a:r>
          </a:p>
        </p:txBody>
      </p:sp>
      <p:sp>
        <p:nvSpPr>
          <p:cNvPr id="9" name="Content Placeholder 8">
            <a:extLst>
              <a:ext uri="{FF2B5EF4-FFF2-40B4-BE49-F238E27FC236}">
                <a16:creationId xmlns:a16="http://schemas.microsoft.com/office/drawing/2014/main" id="{03EF2B7D-F49C-50CC-A58E-E977C61A8FB9}"/>
              </a:ext>
            </a:extLst>
          </p:cNvPr>
          <p:cNvSpPr>
            <a:spLocks noGrp="1"/>
          </p:cNvSpPr>
          <p:nvPr>
            <p:ph sz="quarter" idx="14"/>
          </p:nvPr>
        </p:nvSpPr>
        <p:spPr>
          <a:xfrm>
            <a:off x="703780" y="1398518"/>
            <a:ext cx="5964148" cy="4268912"/>
          </a:xfrm>
        </p:spPr>
        <p:txBody>
          <a:bodyPr/>
          <a:lstStyle/>
          <a:p>
            <a:r>
              <a:rPr lang="en-US"/>
              <a:t>If the student is not responsive, use diagnostic data to develop a hypothesis about why the student has not yet made adequate progress in the intervention.</a:t>
            </a:r>
          </a:p>
        </p:txBody>
      </p:sp>
      <p:pic>
        <p:nvPicPr>
          <p:cNvPr id="10" name="Content Placeholder 5" descr="A diagram of Data-Based Individualization process&#10;Step 1: Validated Intervention Program &#10;Step 2: Progress Monitor&#10;Step 3: Diagnostic Data&#10;Step 4: Intervention Adaptation&#10;Step 5: Progress Monitor&#10;Open configuration options&#10;&#10;There is a box around Step 3 and an arrow pointing to &quot;nonresponsive.&quot; ">
            <a:extLst>
              <a:ext uri="{FF2B5EF4-FFF2-40B4-BE49-F238E27FC236}">
                <a16:creationId xmlns:a16="http://schemas.microsoft.com/office/drawing/2014/main" id="{3706C730-DB6B-E476-7740-C9853F57E48E}"/>
              </a:ext>
            </a:extLst>
          </p:cNvPr>
          <p:cNvPicPr>
            <a:picLocks noChangeAspect="1"/>
          </p:cNvPicPr>
          <p:nvPr/>
        </p:nvPicPr>
        <p:blipFill>
          <a:blip r:embed="rId3"/>
          <a:stretch>
            <a:fillRect/>
          </a:stretch>
        </p:blipFill>
        <p:spPr>
          <a:xfrm>
            <a:off x="8034758" y="1408176"/>
            <a:ext cx="2461293" cy="4343400"/>
          </a:xfrm>
          <a:prstGeom prst="rect">
            <a:avLst/>
          </a:prstGeom>
          <a:ln>
            <a:noFill/>
          </a:ln>
        </p:spPr>
      </p:pic>
      <p:sp>
        <p:nvSpPr>
          <p:cNvPr id="11" name="Arrow: Right 10" descr="Arrow pointing to &quot;nonresponsive&quot; ">
            <a:extLst>
              <a:ext uri="{FF2B5EF4-FFF2-40B4-BE49-F238E27FC236}">
                <a16:creationId xmlns:a16="http://schemas.microsoft.com/office/drawing/2014/main" id="{E68F8FA4-CD34-BBC8-8EFB-F882FED076E4}"/>
              </a:ext>
            </a:extLst>
          </p:cNvPr>
          <p:cNvSpPr/>
          <p:nvPr/>
        </p:nvSpPr>
        <p:spPr>
          <a:xfrm>
            <a:off x="6298058" y="2512237"/>
            <a:ext cx="1736700" cy="708917"/>
          </a:xfrm>
          <a:prstGeom prst="rightArrow">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2" name="Rectangle 11" descr="Red box around diagnostic data on the DBI process graphic">
            <a:extLst>
              <a:ext uri="{FF2B5EF4-FFF2-40B4-BE49-F238E27FC236}">
                <a16:creationId xmlns:a16="http://schemas.microsoft.com/office/drawing/2014/main" id="{C4F4E0C4-781B-C87D-B53A-E9304E3BDE34}"/>
              </a:ext>
            </a:extLst>
          </p:cNvPr>
          <p:cNvSpPr/>
          <p:nvPr/>
        </p:nvSpPr>
        <p:spPr>
          <a:xfrm>
            <a:off x="8620018" y="3221154"/>
            <a:ext cx="1500027" cy="796042"/>
          </a:xfrm>
          <a:prstGeom prst="rect">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solidFill>
                <a:schemeClr val="tx1"/>
              </a:solidFill>
            </a:endParaRPr>
          </a:p>
        </p:txBody>
      </p:sp>
      <p:sp>
        <p:nvSpPr>
          <p:cNvPr id="8" name="Text Placeholder 7">
            <a:extLst>
              <a:ext uri="{FF2B5EF4-FFF2-40B4-BE49-F238E27FC236}">
                <a16:creationId xmlns:a16="http://schemas.microsoft.com/office/drawing/2014/main" id="{B7CB2625-B961-C8E6-A65E-45352EFB5C3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09775E46-95C6-22AF-1D57-C59A44BD88E4}"/>
              </a:ext>
            </a:extLst>
          </p:cNvPr>
          <p:cNvSpPr>
            <a:spLocks noGrp="1"/>
          </p:cNvSpPr>
          <p:nvPr>
            <p:ph type="sldNum" sz="quarter" idx="12"/>
          </p:nvPr>
        </p:nvSpPr>
        <p:spPr/>
        <p:txBody>
          <a:bodyPr/>
          <a:lstStyle/>
          <a:p>
            <a:fld id="{99A20822-4A49-4D36-86E3-300BA48D3F00}" type="slidenum">
              <a:rPr lang="en-US" smtClean="0"/>
              <a:t>38</a:t>
            </a:fld>
            <a:endParaRPr lang="en-US"/>
          </a:p>
        </p:txBody>
      </p:sp>
    </p:spTree>
    <p:extLst>
      <p:ext uri="{BB962C8B-B14F-4D97-AF65-F5344CB8AC3E}">
        <p14:creationId xmlns:p14="http://schemas.microsoft.com/office/powerpoint/2010/main" val="29418591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7245AC-DF80-53BE-5C96-FC53E5C65DB9}"/>
              </a:ext>
            </a:extLst>
          </p:cNvPr>
          <p:cNvSpPr>
            <a:spLocks noGrp="1"/>
          </p:cNvSpPr>
          <p:nvPr>
            <p:ph type="title"/>
          </p:nvPr>
        </p:nvSpPr>
        <p:spPr/>
        <p:txBody>
          <a:bodyPr/>
          <a:lstStyle/>
          <a:p>
            <a:r>
              <a:rPr lang="en-US"/>
              <a:t>In Summary</a:t>
            </a:r>
          </a:p>
        </p:txBody>
      </p:sp>
      <p:sp>
        <p:nvSpPr>
          <p:cNvPr id="7" name="Content Placeholder 6">
            <a:extLst>
              <a:ext uri="{FF2B5EF4-FFF2-40B4-BE49-F238E27FC236}">
                <a16:creationId xmlns:a16="http://schemas.microsoft.com/office/drawing/2014/main" id="{032ACC3E-6978-86FD-D22F-246922A31432}"/>
              </a:ext>
            </a:extLst>
          </p:cNvPr>
          <p:cNvSpPr>
            <a:spLocks noGrp="1"/>
          </p:cNvSpPr>
          <p:nvPr>
            <p:ph sz="quarter" idx="15"/>
          </p:nvPr>
        </p:nvSpPr>
        <p:spPr/>
        <p:txBody>
          <a:bodyPr>
            <a:normAutofit lnSpcReduction="10000"/>
          </a:bodyPr>
          <a:lstStyle/>
          <a:p>
            <a:r>
              <a:rPr lang="en-US"/>
              <a:t>In the DBI process, progress monitoring is an important step in determining whether an intervention is working for an individual student</a:t>
            </a:r>
          </a:p>
          <a:p>
            <a:r>
              <a:rPr lang="en-US"/>
              <a:t>Progress monitoring has four main steps:</a:t>
            </a:r>
          </a:p>
          <a:p>
            <a:pPr lvl="1"/>
            <a:r>
              <a:rPr lang="en-US"/>
              <a:t>Identifying the target behavior and selecting a tool</a:t>
            </a:r>
          </a:p>
          <a:p>
            <a:pPr lvl="1"/>
            <a:r>
              <a:rPr lang="en-US"/>
              <a:t>Establishing a progress monitoring plan </a:t>
            </a:r>
          </a:p>
          <a:p>
            <a:pPr lvl="1"/>
            <a:r>
              <a:rPr lang="en-US"/>
              <a:t>Collecting and graphing data</a:t>
            </a:r>
          </a:p>
          <a:p>
            <a:pPr lvl="1"/>
            <a:r>
              <a:rPr lang="en-US"/>
              <a:t>Evaluating student responsiveness </a:t>
            </a:r>
          </a:p>
          <a:p>
            <a:r>
              <a:rPr lang="en-US"/>
              <a:t>In the next sessions, we’ll discuss each of these steps in detail </a:t>
            </a:r>
          </a:p>
          <a:p>
            <a:pPr lvl="1"/>
            <a:endParaRPr lang="en-US"/>
          </a:p>
        </p:txBody>
      </p:sp>
      <p:sp>
        <p:nvSpPr>
          <p:cNvPr id="6" name="Text Placeholder 5">
            <a:extLst>
              <a:ext uri="{FF2B5EF4-FFF2-40B4-BE49-F238E27FC236}">
                <a16:creationId xmlns:a16="http://schemas.microsoft.com/office/drawing/2014/main" id="{05DE8045-2804-48D9-62FA-E8473E70DA49}"/>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FC47312D-5DA2-761D-AAE0-75582B8F0E8E}"/>
              </a:ext>
            </a:extLst>
          </p:cNvPr>
          <p:cNvSpPr>
            <a:spLocks noGrp="1"/>
          </p:cNvSpPr>
          <p:nvPr>
            <p:ph type="sldNum" sz="quarter" idx="14"/>
          </p:nvPr>
        </p:nvSpPr>
        <p:spPr/>
        <p:txBody>
          <a:bodyPr/>
          <a:lstStyle/>
          <a:p>
            <a:fld id="{99A20822-4A49-4D36-86E3-300BA48D3F00}" type="slidenum">
              <a:rPr lang="en-US" smtClean="0"/>
              <a:pPr/>
              <a:t>39</a:t>
            </a:fld>
            <a:endParaRPr lang="en-US"/>
          </a:p>
        </p:txBody>
      </p:sp>
    </p:spTree>
    <p:extLst>
      <p:ext uri="{BB962C8B-B14F-4D97-AF65-F5344CB8AC3E}">
        <p14:creationId xmlns:p14="http://schemas.microsoft.com/office/powerpoint/2010/main" val="2894741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What is Progress Monitoring?</a:t>
            </a:r>
          </a:p>
        </p:txBody>
      </p:sp>
      <p:sp>
        <p:nvSpPr>
          <p:cNvPr id="3" name="Content Placeholder 2"/>
          <p:cNvSpPr>
            <a:spLocks noGrp="1"/>
          </p:cNvSpPr>
          <p:nvPr>
            <p:ph sz="quarter" idx="14"/>
          </p:nvPr>
        </p:nvSpPr>
        <p:spPr>
          <a:xfrm>
            <a:off x="1211510" y="1447286"/>
            <a:ext cx="9767455" cy="4343400"/>
          </a:xfrm>
        </p:spPr>
        <p:txBody>
          <a:bodyPr vert="horz" lIns="0" tIns="0" rIns="0" bIns="0" rtlCol="0" anchor="t">
            <a:normAutofit/>
          </a:bodyPr>
          <a:lstStyle/>
          <a:p>
            <a:pPr algn="ctr"/>
            <a:r>
              <a:rPr lang="en-US"/>
              <a:t>Progress monitoring is repeated measurement of student performance over the course of intervention to index/quantify responsiveness to instruction or intervention and to thus determine, on an ongoing basis, when adjustments to the program are needed to improve performance.</a:t>
            </a:r>
          </a:p>
          <a:p>
            <a:pPr algn="ctr"/>
            <a:r>
              <a:rPr lang="en-US"/>
              <a:t>(National Center on Intensive Intervention, 2017)</a:t>
            </a:r>
          </a:p>
        </p:txBody>
      </p:sp>
      <p:pic>
        <p:nvPicPr>
          <p:cNvPr id="5" name="Picture 4" descr="A person holding a pencil up a graph">
            <a:extLst>
              <a:ext uri="{FF2B5EF4-FFF2-40B4-BE49-F238E27FC236}">
                <a16:creationId xmlns:a16="http://schemas.microsoft.com/office/drawing/2014/main" id="{B94B4008-1C87-17CF-71B0-195C9DD244F4}"/>
              </a:ext>
            </a:extLst>
          </p:cNvPr>
          <p:cNvPicPr>
            <a:picLocks noChangeAspect="1"/>
          </p:cNvPicPr>
          <p:nvPr/>
        </p:nvPicPr>
        <p:blipFill rotWithShape="1">
          <a:blip r:embed="rId3"/>
          <a:srcRect t="26606" b="12304"/>
          <a:stretch/>
        </p:blipFill>
        <p:spPr>
          <a:xfrm>
            <a:off x="4252806" y="4357617"/>
            <a:ext cx="3310468" cy="2024914"/>
          </a:xfrm>
          <a:prstGeom prst="rect">
            <a:avLst/>
          </a:prstGeom>
        </p:spPr>
      </p:pic>
      <p:sp>
        <p:nvSpPr>
          <p:cNvPr id="2" name="Slide Number Placeholder 1"/>
          <p:cNvSpPr>
            <a:spLocks noGrp="1"/>
          </p:cNvSpPr>
          <p:nvPr>
            <p:ph type="sldNum" sz="quarter" idx="12"/>
          </p:nvPr>
        </p:nvSpPr>
        <p:spPr/>
        <p:txBody>
          <a:bodyPr/>
          <a:lstStyle/>
          <a:p>
            <a:fld id="{99A20822-4A49-4D36-86E3-300BA48D3F00}" type="slidenum">
              <a:rPr lang="en-US" smtClean="0"/>
              <a:pPr/>
              <a:t>4</a:t>
            </a:fld>
            <a:endParaRPr lang="en-US"/>
          </a:p>
        </p:txBody>
      </p:sp>
    </p:spTree>
    <p:extLst>
      <p:ext uri="{BB962C8B-B14F-4D97-AF65-F5344CB8AC3E}">
        <p14:creationId xmlns:p14="http://schemas.microsoft.com/office/powerpoint/2010/main" val="3623164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7245AC-DF80-53BE-5C96-FC53E5C65DB9}"/>
              </a:ext>
            </a:extLst>
          </p:cNvPr>
          <p:cNvSpPr>
            <a:spLocks noGrp="1"/>
          </p:cNvSpPr>
          <p:nvPr>
            <p:ph type="title"/>
          </p:nvPr>
        </p:nvSpPr>
        <p:spPr/>
        <p:txBody>
          <a:bodyPr/>
          <a:lstStyle/>
          <a:p>
            <a:r>
              <a:rPr lang="en-US"/>
              <a:t>Summary Questions</a:t>
            </a:r>
          </a:p>
        </p:txBody>
      </p:sp>
      <p:pic>
        <p:nvPicPr>
          <p:cNvPr id="8" name="Graphic 7" descr="Red book indicating workbook activity">
            <a:extLst>
              <a:ext uri="{FF2B5EF4-FFF2-40B4-BE49-F238E27FC236}">
                <a16:creationId xmlns:a16="http://schemas.microsoft.com/office/drawing/2014/main" id="{D555C4A6-B627-E72B-2B56-FC91EE2B73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4796" y="256602"/>
            <a:ext cx="766956" cy="766956"/>
          </a:xfrm>
          <a:prstGeom prst="rect">
            <a:avLst/>
          </a:prstGeom>
        </p:spPr>
      </p:pic>
      <p:sp>
        <p:nvSpPr>
          <p:cNvPr id="7" name="Content Placeholder 6">
            <a:extLst>
              <a:ext uri="{FF2B5EF4-FFF2-40B4-BE49-F238E27FC236}">
                <a16:creationId xmlns:a16="http://schemas.microsoft.com/office/drawing/2014/main" id="{032ACC3E-6978-86FD-D22F-246922A31432}"/>
              </a:ext>
            </a:extLst>
          </p:cNvPr>
          <p:cNvSpPr>
            <a:spLocks noGrp="1"/>
          </p:cNvSpPr>
          <p:nvPr>
            <p:ph sz="quarter" idx="15"/>
          </p:nvPr>
        </p:nvSpPr>
        <p:spPr/>
        <p:txBody>
          <a:bodyPr/>
          <a:lstStyle/>
          <a:p>
            <a:pPr marL="514350" indent="-514350" fontAlgn="base">
              <a:lnSpc>
                <a:spcPct val="150000"/>
              </a:lnSpc>
              <a:spcBef>
                <a:spcPts val="0"/>
              </a:spcBef>
              <a:buFont typeface="+mj-lt"/>
              <a:buAutoNum type="arabicPeriod"/>
            </a:pPr>
            <a:r>
              <a:rPr lang="en-US">
                <a:effectLst/>
              </a:rPr>
              <a:t>What are the different types of educational assessment and how are they distinct?  </a:t>
            </a:r>
          </a:p>
          <a:p>
            <a:pPr marL="514350" indent="-514350" fontAlgn="base">
              <a:lnSpc>
                <a:spcPct val="150000"/>
              </a:lnSpc>
              <a:spcBef>
                <a:spcPts val="0"/>
              </a:spcBef>
              <a:buFont typeface="+mj-lt"/>
              <a:buAutoNum type="arabicPeriod"/>
            </a:pPr>
            <a:r>
              <a:rPr lang="en-US">
                <a:effectLst/>
              </a:rPr>
              <a:t>What type of assessment is progress monitoring?</a:t>
            </a:r>
          </a:p>
          <a:p>
            <a:pPr marL="514350" indent="-514350" fontAlgn="base">
              <a:lnSpc>
                <a:spcPct val="150000"/>
              </a:lnSpc>
              <a:spcBef>
                <a:spcPts val="0"/>
              </a:spcBef>
              <a:buFont typeface="+mj-lt"/>
              <a:buAutoNum type="arabicPeriod"/>
            </a:pPr>
            <a:r>
              <a:rPr lang="en-US">
                <a:effectLst/>
              </a:rPr>
              <a:t>What are the key characteristics of a progress monitoring measure?  </a:t>
            </a:r>
            <a:endParaRPr lang="en-US">
              <a:solidFill>
                <a:srgbClr val="4D4D4F"/>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p>
            <a:pPr marL="514350" indent="-514350" fontAlgn="base">
              <a:lnSpc>
                <a:spcPct val="150000"/>
              </a:lnSpc>
              <a:spcBef>
                <a:spcPts val="0"/>
              </a:spcBef>
              <a:buFont typeface="+mj-lt"/>
              <a:buAutoNum type="arabicPeriod"/>
            </a:pPr>
            <a:r>
              <a:rPr lang="en-US">
                <a:effectLst/>
              </a:rPr>
              <a:t>Why is it important to graph progress monitoring data? </a:t>
            </a:r>
          </a:p>
          <a:p>
            <a:pPr marL="514350" indent="-514350" fontAlgn="base">
              <a:lnSpc>
                <a:spcPct val="150000"/>
              </a:lnSpc>
              <a:spcBef>
                <a:spcPts val="0"/>
              </a:spcBef>
              <a:buFont typeface="+mj-lt"/>
              <a:buAutoNum type="arabicPeriod"/>
            </a:pPr>
            <a:r>
              <a:rPr lang="en-US">
                <a:effectLst/>
              </a:rPr>
              <a:t>What role does progress monitoring play within the DBI process?  </a:t>
            </a:r>
            <a:endParaRPr lang="en-US">
              <a:solidFill>
                <a:srgbClr val="4D4D4F"/>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p>
            <a:pPr marL="0" fontAlgn="base">
              <a:lnSpc>
                <a:spcPct val="115000"/>
              </a:lnSpc>
              <a:spcBef>
                <a:spcPts val="0"/>
              </a:spcBef>
            </a:pPr>
            <a:endParaRPr lang="en-US" sz="1200">
              <a:solidFill>
                <a:srgbClr val="4D4D4F"/>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p>
            <a:pPr marL="0" fontAlgn="base">
              <a:lnSpc>
                <a:spcPct val="115000"/>
              </a:lnSpc>
              <a:spcBef>
                <a:spcPts val="0"/>
              </a:spcBef>
            </a:pPr>
            <a:endParaRPr lang="en-US" sz="1600">
              <a:solidFill>
                <a:srgbClr val="4D4D4F"/>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p>
            <a:pPr marL="0" marR="0" fontAlgn="base">
              <a:lnSpc>
                <a:spcPct val="115000"/>
              </a:lnSpc>
              <a:spcBef>
                <a:spcPts val="0"/>
              </a:spcBef>
              <a:spcAft>
                <a:spcPts val="0"/>
              </a:spcAft>
            </a:pPr>
            <a:endParaRPr lang="en-US" sz="2000">
              <a:solidFill>
                <a:srgbClr val="4D4D4F"/>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p>
            <a:endParaRPr lang="en-US"/>
          </a:p>
        </p:txBody>
      </p:sp>
      <p:sp>
        <p:nvSpPr>
          <p:cNvPr id="6" name="Text Placeholder 5">
            <a:extLst>
              <a:ext uri="{FF2B5EF4-FFF2-40B4-BE49-F238E27FC236}">
                <a16:creationId xmlns:a16="http://schemas.microsoft.com/office/drawing/2014/main" id="{05DE8045-2804-48D9-62FA-E8473E70DA49}"/>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FC47312D-5DA2-761D-AAE0-75582B8F0E8E}"/>
              </a:ext>
            </a:extLst>
          </p:cNvPr>
          <p:cNvSpPr>
            <a:spLocks noGrp="1"/>
          </p:cNvSpPr>
          <p:nvPr>
            <p:ph type="sldNum" sz="quarter" idx="14"/>
          </p:nvPr>
        </p:nvSpPr>
        <p:spPr/>
        <p:txBody>
          <a:bodyPr/>
          <a:lstStyle/>
          <a:p>
            <a:fld id="{99A20822-4A49-4D36-86E3-300BA48D3F00}" type="slidenum">
              <a:rPr lang="en-US" smtClean="0"/>
              <a:pPr/>
              <a:t>40</a:t>
            </a:fld>
            <a:endParaRPr lang="en-US"/>
          </a:p>
        </p:txBody>
      </p:sp>
    </p:spTree>
    <p:extLst>
      <p:ext uri="{BB962C8B-B14F-4D97-AF65-F5344CB8AC3E}">
        <p14:creationId xmlns:p14="http://schemas.microsoft.com/office/powerpoint/2010/main" val="4783234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DB660-67E6-4745-BFB7-DEF022085A58}"/>
              </a:ext>
            </a:extLst>
          </p:cNvPr>
          <p:cNvSpPr>
            <a:spLocks noGrp="1"/>
          </p:cNvSpPr>
          <p:nvPr>
            <p:ph type="title"/>
          </p:nvPr>
        </p:nvSpPr>
        <p:spPr/>
        <p:txBody>
          <a:bodyPr/>
          <a:lstStyle/>
          <a:p>
            <a:r>
              <a:rPr lang="en-US"/>
              <a:t>NCII Disclaimer</a:t>
            </a:r>
          </a:p>
        </p:txBody>
      </p:sp>
      <p:sp>
        <p:nvSpPr>
          <p:cNvPr id="4" name="Content Placeholder 3">
            <a:extLst>
              <a:ext uri="{FF2B5EF4-FFF2-40B4-BE49-F238E27FC236}">
                <a16:creationId xmlns:a16="http://schemas.microsoft.com/office/drawing/2014/main" id="{93DF720A-42CD-4D6C-9829-3C8E0BDF3060}"/>
              </a:ext>
            </a:extLst>
          </p:cNvPr>
          <p:cNvSpPr>
            <a:spLocks noGrp="1"/>
          </p:cNvSpPr>
          <p:nvPr>
            <p:ph sz="quarter" idx="14"/>
          </p:nvPr>
        </p:nvSpPr>
        <p:spPr/>
        <p:txBody>
          <a:bodyPr/>
          <a:lstStyle/>
          <a:p>
            <a:pPr>
              <a:spcBef>
                <a:spcPts val="0"/>
              </a:spcBef>
              <a:buClr>
                <a:schemeClr val="accent1"/>
              </a:buClr>
            </a:pPr>
            <a:r>
              <a:rPr lang="en-US"/>
              <a:t>This presentation was produced under the U.S. Department of Education, Office of Special Education Programs, Award No. H326Q260001. Celia Rosenquist serves as the project officer. The views expressed herein do not necessarily represent the positions or policies of the U.S. Department of Education. No official endorsement by the U.S. Department of Education of any product, commodity, service, or enterprise mentioned in this resource is intended or should be inferred.</a:t>
            </a:r>
          </a:p>
        </p:txBody>
      </p:sp>
      <p:sp>
        <p:nvSpPr>
          <p:cNvPr id="3" name="Slide Number Placeholder 2">
            <a:extLst>
              <a:ext uri="{FF2B5EF4-FFF2-40B4-BE49-F238E27FC236}">
                <a16:creationId xmlns:a16="http://schemas.microsoft.com/office/drawing/2014/main" id="{7B3DB965-7A83-4BCB-A5A0-49043992CA2A}"/>
              </a:ext>
            </a:extLst>
          </p:cNvPr>
          <p:cNvSpPr>
            <a:spLocks noGrp="1"/>
          </p:cNvSpPr>
          <p:nvPr>
            <p:ph type="sldNum" sz="quarter" idx="12"/>
          </p:nvPr>
        </p:nvSpPr>
        <p:spPr/>
        <p:txBody>
          <a:bodyPr/>
          <a:lstStyle/>
          <a:p>
            <a:fld id="{99A20822-4A49-4D36-86E3-300BA48D3F00}" type="slidenum">
              <a:rPr lang="en-US" smtClean="0"/>
              <a:t>41</a:t>
            </a:fld>
            <a:endParaRPr lang="en-US"/>
          </a:p>
        </p:txBody>
      </p:sp>
    </p:spTree>
    <p:extLst>
      <p:ext uri="{BB962C8B-B14F-4D97-AF65-F5344CB8AC3E}">
        <p14:creationId xmlns:p14="http://schemas.microsoft.com/office/powerpoint/2010/main" val="27416166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A0064369-10A3-4C10-B79E-0416C6A742B2}"/>
              </a:ext>
              <a:ext uri="{C183D7F6-B498-43B3-948B-1728B52AA6E4}">
                <adec:decorative xmlns:adec="http://schemas.microsoft.com/office/drawing/2017/decorative" val="1"/>
              </a:ext>
            </a:extLst>
          </p:cNvPr>
          <p:cNvPicPr>
            <a:picLocks noGrp="1" noChangeAspect="1"/>
          </p:cNvPicPr>
          <p:nvPr>
            <p:ph type="pic" sz="quarter" idx="4294967295"/>
          </p:nvPr>
        </p:nvPicPr>
        <p:blipFill rotWithShape="1">
          <a:blip r:embed="rId3" cstate="print">
            <a:extLst>
              <a:ext uri="{BEBA8EAE-BF5A-486C-A8C5-ECC9F3942E4B}">
                <a14:imgProps xmlns:a14="http://schemas.microsoft.com/office/drawing/2010/main">
                  <a14:imgLayer r:embed="rId4">
                    <a14:imgEffect>
                      <a14:saturation sat="50000"/>
                    </a14:imgEffect>
                    <a14:imgEffect>
                      <a14:brightnessContrast bright="-10000" contrast="60000"/>
                    </a14:imgEffect>
                  </a14:imgLayer>
                </a14:imgProps>
              </a:ext>
              <a:ext uri="{28A0092B-C50C-407E-A947-70E740481C1C}">
                <a14:useLocalDpi xmlns:a14="http://schemas.microsoft.com/office/drawing/2010/main" val="0"/>
              </a:ext>
            </a:extLst>
          </a:blip>
          <a:srcRect t="247" b="247"/>
          <a:stretch/>
        </p:blipFill>
        <p:spPr>
          <a:xfrm>
            <a:off x="730250" y="1096963"/>
            <a:ext cx="10533063" cy="2514600"/>
          </a:xfrm>
          <a:effectLst/>
        </p:spPr>
      </p:pic>
      <p:sp>
        <p:nvSpPr>
          <p:cNvPr id="9" name="Text Placeholder 8">
            <a:extLst>
              <a:ext uri="{FF2B5EF4-FFF2-40B4-BE49-F238E27FC236}">
                <a16:creationId xmlns:a16="http://schemas.microsoft.com/office/drawing/2014/main" id="{62D91556-B89F-47FF-890A-092B3E8979B5}"/>
              </a:ext>
              <a:ext uri="{C183D7F6-B498-43B3-948B-1728B52AA6E4}">
                <adec:decorative xmlns:adec="http://schemas.microsoft.com/office/drawing/2017/decorative" val="1"/>
              </a:ext>
            </a:extLst>
          </p:cNvPr>
          <p:cNvSpPr>
            <a:spLocks noGrp="1"/>
          </p:cNvSpPr>
          <p:nvPr>
            <p:ph type="body" sz="quarter" idx="23"/>
          </p:nvPr>
        </p:nvSpPr>
        <p:spPr>
          <a:xfrm>
            <a:off x="729742" y="1096963"/>
            <a:ext cx="10533888" cy="2514600"/>
          </a:xfrm>
          <a:solidFill>
            <a:schemeClr val="bg2">
              <a:lumMod val="50000"/>
              <a:alpha val="85000"/>
            </a:schemeClr>
          </a:solidFill>
        </p:spPr>
        <p:txBody>
          <a:bodyPr/>
          <a:lstStyle/>
          <a:p>
            <a:endParaRPr lang="en-US"/>
          </a:p>
        </p:txBody>
      </p:sp>
      <p:sp>
        <p:nvSpPr>
          <p:cNvPr id="5" name="Slide Number Placeholder 4">
            <a:extLst>
              <a:ext uri="{FF2B5EF4-FFF2-40B4-BE49-F238E27FC236}">
                <a16:creationId xmlns:a16="http://schemas.microsoft.com/office/drawing/2014/main" id="{3D4798B2-C908-4741-98DD-8E6626574CFB}"/>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42</a:t>
            </a:fld>
            <a:endParaRPr lang="en-US"/>
          </a:p>
        </p:txBody>
      </p:sp>
      <p:sp>
        <p:nvSpPr>
          <p:cNvPr id="2" name="Title 1">
            <a:extLst>
              <a:ext uri="{FF2B5EF4-FFF2-40B4-BE49-F238E27FC236}">
                <a16:creationId xmlns:a16="http://schemas.microsoft.com/office/drawing/2014/main" id="{90170C1C-3A67-193E-3A35-8BA9163C5CAD}"/>
              </a:ext>
            </a:extLst>
          </p:cNvPr>
          <p:cNvSpPr>
            <a:spLocks noGrp="1"/>
          </p:cNvSpPr>
          <p:nvPr>
            <p:ph type="title" idx="4294967295"/>
          </p:nvPr>
        </p:nvSpPr>
        <p:spPr>
          <a:xfrm>
            <a:off x="457200" y="-1280160"/>
            <a:ext cx="11276076" cy="1280160"/>
          </a:xfrm>
        </p:spPr>
        <p:txBody>
          <a:bodyPr vert="horz" lIns="0" tIns="0" rIns="0" bIns="0" rtlCol="0" anchor="b" anchorCtr="0">
            <a:normAutofit/>
          </a:bodyPr>
          <a:lstStyle/>
          <a:p>
            <a:r>
              <a:rPr lang="en-US"/>
              <a:t>Contact Us at ncii@air.org</a:t>
            </a:r>
          </a:p>
        </p:txBody>
      </p:sp>
    </p:spTree>
    <p:extLst>
      <p:ext uri="{BB962C8B-B14F-4D97-AF65-F5344CB8AC3E}">
        <p14:creationId xmlns:p14="http://schemas.microsoft.com/office/powerpoint/2010/main" val="816987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Types of Assessment</a:t>
            </a:r>
          </a:p>
        </p:txBody>
      </p:sp>
      <p:graphicFrame>
        <p:nvGraphicFramePr>
          <p:cNvPr id="21" name="Content Placeholder 20"/>
          <p:cNvGraphicFramePr>
            <a:graphicFrameLocks noGrp="1"/>
          </p:cNvGraphicFramePr>
          <p:nvPr>
            <p:ph sz="quarter" idx="17"/>
            <p:extLst>
              <p:ext uri="{D42A27DB-BD31-4B8C-83A1-F6EECF244321}">
                <p14:modId xmlns:p14="http://schemas.microsoft.com/office/powerpoint/2010/main" val="634651730"/>
              </p:ext>
            </p:extLst>
          </p:nvPr>
        </p:nvGraphicFramePr>
        <p:xfrm>
          <a:off x="2252340" y="1700702"/>
          <a:ext cx="7685796" cy="3044878"/>
        </p:xfrm>
        <a:graphic>
          <a:graphicData uri="http://schemas.openxmlformats.org/drawingml/2006/table">
            <a:tbl>
              <a:tblPr firstRow="1">
                <a:tableStyleId>{5C22544A-7EE6-4342-B048-85BDC9FD1C3A}</a:tableStyleId>
              </a:tblPr>
              <a:tblGrid>
                <a:gridCol w="1817206">
                  <a:extLst>
                    <a:ext uri="{9D8B030D-6E8A-4147-A177-3AD203B41FA5}">
                      <a16:colId xmlns:a16="http://schemas.microsoft.com/office/drawing/2014/main" val="1319116825"/>
                    </a:ext>
                  </a:extLst>
                </a:gridCol>
                <a:gridCol w="1556393">
                  <a:extLst>
                    <a:ext uri="{9D8B030D-6E8A-4147-A177-3AD203B41FA5}">
                      <a16:colId xmlns:a16="http://schemas.microsoft.com/office/drawing/2014/main" val="20003"/>
                    </a:ext>
                  </a:extLst>
                </a:gridCol>
                <a:gridCol w="4312197">
                  <a:extLst>
                    <a:ext uri="{9D8B030D-6E8A-4147-A177-3AD203B41FA5}">
                      <a16:colId xmlns:a16="http://schemas.microsoft.com/office/drawing/2014/main" val="20004"/>
                    </a:ext>
                  </a:extLst>
                </a:gridCol>
              </a:tblGrid>
              <a:tr h="549382">
                <a:tc>
                  <a:txBody>
                    <a:bodyPr/>
                    <a:lstStyle/>
                    <a:p>
                      <a:pPr algn="ctr"/>
                      <a:r>
                        <a:rPr lang="en-US" sz="2400"/>
                        <a:t>Type</a:t>
                      </a:r>
                    </a:p>
                  </a:txBody>
                  <a:tcPr>
                    <a:solidFill>
                      <a:srgbClr val="C25131">
                        <a:alpha val="89804"/>
                      </a:srgbClr>
                    </a:solidFill>
                  </a:tcPr>
                </a:tc>
                <a:tc>
                  <a:txBody>
                    <a:bodyPr/>
                    <a:lstStyle/>
                    <a:p>
                      <a:pPr algn="ctr"/>
                      <a:r>
                        <a:rPr lang="en-US" sz="2400"/>
                        <a:t>When?</a:t>
                      </a:r>
                    </a:p>
                  </a:txBody>
                  <a:tcPr>
                    <a:solidFill>
                      <a:srgbClr val="C25131">
                        <a:alpha val="89804"/>
                      </a:srgbClr>
                    </a:solidFill>
                  </a:tcPr>
                </a:tc>
                <a:tc>
                  <a:txBody>
                    <a:bodyPr/>
                    <a:lstStyle/>
                    <a:p>
                      <a:pPr algn="ctr"/>
                      <a:r>
                        <a:rPr lang="en-US" sz="2400"/>
                        <a:t>Why?</a:t>
                      </a:r>
                    </a:p>
                  </a:txBody>
                  <a:tcPr>
                    <a:solidFill>
                      <a:srgbClr val="C25131">
                        <a:alpha val="89804"/>
                      </a:srgbClr>
                    </a:solidFill>
                  </a:tcPr>
                </a:tc>
                <a:extLst>
                  <a:ext uri="{0D108BD9-81ED-4DB2-BD59-A6C34878D82A}">
                    <a16:rowId xmlns:a16="http://schemas.microsoft.com/office/drawing/2014/main" val="10000"/>
                  </a:ext>
                </a:extLst>
              </a:tr>
              <a:tr h="831832">
                <a:tc>
                  <a:txBody>
                    <a:bodyPr/>
                    <a:lstStyle/>
                    <a:p>
                      <a:r>
                        <a:rPr lang="en-US" sz="2400"/>
                        <a:t>Summative</a:t>
                      </a:r>
                    </a:p>
                  </a:txBody>
                  <a:tcPr>
                    <a:solidFill>
                      <a:srgbClr val="C25131">
                        <a:alpha val="20000"/>
                      </a:srgbClr>
                    </a:solidFill>
                  </a:tcPr>
                </a:tc>
                <a:tc>
                  <a:txBody>
                    <a:bodyPr/>
                    <a:lstStyle/>
                    <a:p>
                      <a:r>
                        <a:rPr lang="en-US" sz="2400"/>
                        <a:t>After</a:t>
                      </a:r>
                    </a:p>
                  </a:txBody>
                  <a:tcPr>
                    <a:solidFill>
                      <a:srgbClr val="C25131">
                        <a:alpha val="20000"/>
                      </a:srgbClr>
                    </a:solidFill>
                  </a:tcPr>
                </a:tc>
                <a:tc>
                  <a:txBody>
                    <a:bodyPr/>
                    <a:lstStyle/>
                    <a:p>
                      <a:r>
                        <a:rPr lang="en-US" sz="2400"/>
                        <a:t>Assessment </a:t>
                      </a:r>
                      <a:r>
                        <a:rPr lang="en-US" sz="2400" b="1"/>
                        <a:t>of </a:t>
                      </a:r>
                      <a:r>
                        <a:rPr lang="en-US" sz="2400" b="0"/>
                        <a:t>learning</a:t>
                      </a:r>
                      <a:endParaRPr lang="en-US" sz="2400"/>
                    </a:p>
                  </a:txBody>
                  <a:tcPr>
                    <a:solidFill>
                      <a:srgbClr val="C25131">
                        <a:alpha val="20000"/>
                      </a:srgbClr>
                    </a:solidFill>
                  </a:tcPr>
                </a:tc>
                <a:extLst>
                  <a:ext uri="{0D108BD9-81ED-4DB2-BD59-A6C34878D82A}">
                    <a16:rowId xmlns:a16="http://schemas.microsoft.com/office/drawing/2014/main" val="10001"/>
                  </a:ext>
                </a:extLst>
              </a:tr>
              <a:tr h="831832">
                <a:tc>
                  <a:txBody>
                    <a:bodyPr/>
                    <a:lstStyle/>
                    <a:p>
                      <a:r>
                        <a:rPr lang="en-US" sz="2400"/>
                        <a:t>Diagnostic</a:t>
                      </a:r>
                    </a:p>
                  </a:txBody>
                  <a:tcPr>
                    <a:solidFill>
                      <a:srgbClr val="C25131">
                        <a:alpha val="20000"/>
                      </a:srgbClr>
                    </a:solidFill>
                  </a:tcPr>
                </a:tc>
                <a:tc>
                  <a:txBody>
                    <a:bodyPr/>
                    <a:lstStyle/>
                    <a:p>
                      <a:r>
                        <a:rPr lang="en-US" sz="2400"/>
                        <a:t>Before</a:t>
                      </a:r>
                    </a:p>
                  </a:txBody>
                  <a:tcPr>
                    <a:solidFill>
                      <a:srgbClr val="C25131">
                        <a:alpha val="20000"/>
                      </a:srgbClr>
                    </a:solidFill>
                  </a:tcPr>
                </a:tc>
                <a:tc>
                  <a:txBody>
                    <a:bodyPr/>
                    <a:lstStyle/>
                    <a:p>
                      <a:r>
                        <a:rPr lang="en-US" sz="2400"/>
                        <a:t>Identify skill strengths and weaknesses</a:t>
                      </a:r>
                    </a:p>
                  </a:txBody>
                  <a:tcPr>
                    <a:solidFill>
                      <a:srgbClr val="C25131">
                        <a:alpha val="20000"/>
                      </a:srgbClr>
                    </a:solidFill>
                  </a:tcPr>
                </a:tc>
                <a:extLst>
                  <a:ext uri="{0D108BD9-81ED-4DB2-BD59-A6C34878D82A}">
                    <a16:rowId xmlns:a16="http://schemas.microsoft.com/office/drawing/2014/main" val="10002"/>
                  </a:ext>
                </a:extLst>
              </a:tr>
              <a:tr h="831832">
                <a:tc>
                  <a:txBody>
                    <a:bodyPr/>
                    <a:lstStyle/>
                    <a:p>
                      <a:r>
                        <a:rPr lang="en-US" sz="2400"/>
                        <a:t>Formative</a:t>
                      </a:r>
                    </a:p>
                  </a:txBody>
                  <a:tcPr>
                    <a:solidFill>
                      <a:srgbClr val="C25131">
                        <a:alpha val="20000"/>
                      </a:srgbClr>
                    </a:solidFill>
                  </a:tcPr>
                </a:tc>
                <a:tc>
                  <a:txBody>
                    <a:bodyPr/>
                    <a:lstStyle/>
                    <a:p>
                      <a:r>
                        <a:rPr lang="en-US" sz="2400"/>
                        <a:t>During</a:t>
                      </a:r>
                    </a:p>
                  </a:txBody>
                  <a:tcPr>
                    <a:solidFill>
                      <a:srgbClr val="C25131">
                        <a:alpha val="20000"/>
                      </a:srgbClr>
                    </a:solidFill>
                  </a:tcPr>
                </a:tc>
                <a:tc>
                  <a:txBody>
                    <a:bodyPr/>
                    <a:lstStyle/>
                    <a:p>
                      <a:r>
                        <a:rPr lang="en-US" sz="2400"/>
                        <a:t>Assessment </a:t>
                      </a:r>
                      <a:r>
                        <a:rPr lang="en-US" sz="2400" b="1"/>
                        <a:t>for</a:t>
                      </a:r>
                      <a:r>
                        <a:rPr lang="en-US" sz="2400" b="0"/>
                        <a:t> learning</a:t>
                      </a:r>
                      <a:endParaRPr lang="en-US" sz="2400"/>
                    </a:p>
                  </a:txBody>
                  <a:tcPr>
                    <a:solidFill>
                      <a:srgbClr val="C25131">
                        <a:alpha val="20000"/>
                      </a:srgbClr>
                    </a:solidFill>
                  </a:tcPr>
                </a:tc>
                <a:extLst>
                  <a:ext uri="{0D108BD9-81ED-4DB2-BD59-A6C34878D82A}">
                    <a16:rowId xmlns:a16="http://schemas.microsoft.com/office/drawing/2014/main" val="10003"/>
                  </a:ext>
                </a:extLst>
              </a:tr>
            </a:tbl>
          </a:graphicData>
        </a:graphic>
      </p:graphicFrame>
      <p:sp>
        <p:nvSpPr>
          <p:cNvPr id="6" name="Slide Number Placeholder 5"/>
          <p:cNvSpPr>
            <a:spLocks noGrp="1"/>
          </p:cNvSpPr>
          <p:nvPr>
            <p:ph type="sldNum" sz="quarter" idx="12"/>
          </p:nvPr>
        </p:nvSpPr>
        <p:spPr/>
        <p:txBody>
          <a:bodyPr/>
          <a:lstStyle/>
          <a:p>
            <a:fld id="{99A20822-4A49-4D36-86E3-300BA48D3F00}" type="slidenum">
              <a:rPr lang="en-US" smtClean="0"/>
              <a:pPr/>
              <a:t>5</a:t>
            </a:fld>
            <a:endParaRPr lang="en-US"/>
          </a:p>
        </p:txBody>
      </p:sp>
    </p:spTree>
    <p:extLst>
      <p:ext uri="{BB962C8B-B14F-4D97-AF65-F5344CB8AC3E}">
        <p14:creationId xmlns:p14="http://schemas.microsoft.com/office/powerpoint/2010/main" val="3386532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Formative and Summative Assessments</a:t>
            </a:r>
          </a:p>
        </p:txBody>
      </p:sp>
      <p:sp>
        <p:nvSpPr>
          <p:cNvPr id="6" name="Content Placeholder 5">
            <a:extLst>
              <a:ext uri="{FF2B5EF4-FFF2-40B4-BE49-F238E27FC236}">
                <a16:creationId xmlns:a16="http://schemas.microsoft.com/office/drawing/2014/main" id="{943790AA-F78D-48FF-4E3E-40B7C9BBA659}"/>
              </a:ext>
            </a:extLst>
          </p:cNvPr>
          <p:cNvSpPr>
            <a:spLocks noGrp="1"/>
          </p:cNvSpPr>
          <p:nvPr>
            <p:ph sz="quarter" idx="14"/>
          </p:nvPr>
        </p:nvSpPr>
        <p:spPr/>
        <p:txBody>
          <a:bodyPr/>
          <a:lstStyle/>
          <a:p>
            <a:r>
              <a:rPr lang="en-US"/>
              <a:t> </a:t>
            </a:r>
          </a:p>
        </p:txBody>
      </p:sp>
      <p:pic>
        <p:nvPicPr>
          <p:cNvPr id="8" name="Picture 7" descr="A chef holding a ladle in a large pot">
            <a:extLst>
              <a:ext uri="{FF2B5EF4-FFF2-40B4-BE49-F238E27FC236}">
                <a16:creationId xmlns:a16="http://schemas.microsoft.com/office/drawing/2014/main" id="{86EA9E75-1D57-95BA-FC55-DDEAD49D898C}"/>
              </a:ext>
            </a:extLst>
          </p:cNvPr>
          <p:cNvPicPr>
            <a:picLocks noChangeAspect="1"/>
          </p:cNvPicPr>
          <p:nvPr/>
        </p:nvPicPr>
        <p:blipFill>
          <a:blip r:embed="rId3"/>
          <a:stretch>
            <a:fillRect/>
          </a:stretch>
        </p:blipFill>
        <p:spPr>
          <a:xfrm>
            <a:off x="650390" y="1999751"/>
            <a:ext cx="5200426" cy="3486649"/>
          </a:xfrm>
          <a:prstGeom prst="rect">
            <a:avLst/>
          </a:prstGeom>
        </p:spPr>
      </p:pic>
      <p:pic>
        <p:nvPicPr>
          <p:cNvPr id="10" name="Picture 9" descr="A person eating soup from a bowl">
            <a:extLst>
              <a:ext uri="{FF2B5EF4-FFF2-40B4-BE49-F238E27FC236}">
                <a16:creationId xmlns:a16="http://schemas.microsoft.com/office/drawing/2014/main" id="{BB106DA5-0D98-FB02-081F-F1C18CC1F2B6}"/>
              </a:ext>
            </a:extLst>
          </p:cNvPr>
          <p:cNvPicPr>
            <a:picLocks noChangeAspect="1"/>
          </p:cNvPicPr>
          <p:nvPr/>
        </p:nvPicPr>
        <p:blipFill>
          <a:blip r:embed="rId4"/>
          <a:stretch>
            <a:fillRect/>
          </a:stretch>
        </p:blipFill>
        <p:spPr>
          <a:xfrm>
            <a:off x="7003228" y="2080688"/>
            <a:ext cx="3948864" cy="3405712"/>
          </a:xfrm>
          <a:prstGeom prst="rect">
            <a:avLst/>
          </a:prstGeom>
        </p:spPr>
      </p:pic>
      <p:sp>
        <p:nvSpPr>
          <p:cNvPr id="2" name="Slide Number Placeholder 1"/>
          <p:cNvSpPr>
            <a:spLocks noGrp="1"/>
          </p:cNvSpPr>
          <p:nvPr>
            <p:ph type="sldNum" sz="quarter" idx="12"/>
          </p:nvPr>
        </p:nvSpPr>
        <p:spPr/>
        <p:txBody>
          <a:bodyPr/>
          <a:lstStyle/>
          <a:p>
            <a:fld id="{99A20822-4A49-4D36-86E3-300BA48D3F00}" type="slidenum">
              <a:rPr lang="en-US" smtClean="0"/>
              <a:pPr/>
              <a:t>6</a:t>
            </a:fld>
            <a:endParaRPr lang="en-US"/>
          </a:p>
        </p:txBody>
      </p:sp>
    </p:spTree>
    <p:extLst>
      <p:ext uri="{BB962C8B-B14F-4D97-AF65-F5344CB8AC3E}">
        <p14:creationId xmlns:p14="http://schemas.microsoft.com/office/powerpoint/2010/main" val="3625870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F5190D3-2840-3743-F045-043639B0803E}"/>
              </a:ext>
            </a:extLst>
          </p:cNvPr>
          <p:cNvSpPr>
            <a:spLocks noGrp="1"/>
          </p:cNvSpPr>
          <p:nvPr>
            <p:ph type="title"/>
          </p:nvPr>
        </p:nvSpPr>
        <p:spPr/>
        <p:txBody>
          <a:bodyPr/>
          <a:lstStyle/>
          <a:p>
            <a:r>
              <a:rPr lang="en-US"/>
              <a:t>Diagnostic Assessment</a:t>
            </a:r>
          </a:p>
        </p:txBody>
      </p:sp>
      <p:sp>
        <p:nvSpPr>
          <p:cNvPr id="12" name="Content Placeholder 11">
            <a:extLst>
              <a:ext uri="{FF2B5EF4-FFF2-40B4-BE49-F238E27FC236}">
                <a16:creationId xmlns:a16="http://schemas.microsoft.com/office/drawing/2014/main" id="{8305EA4F-6E02-F9BF-9C9E-9870F1E589B0}"/>
              </a:ext>
            </a:extLst>
          </p:cNvPr>
          <p:cNvSpPr>
            <a:spLocks noGrp="1"/>
          </p:cNvSpPr>
          <p:nvPr>
            <p:ph sz="quarter" idx="15"/>
          </p:nvPr>
        </p:nvSpPr>
        <p:spPr>
          <a:xfrm>
            <a:off x="457200" y="1371600"/>
            <a:ext cx="5481484" cy="4281948"/>
          </a:xfrm>
        </p:spPr>
        <p:txBody>
          <a:bodyPr/>
          <a:lstStyle/>
          <a:p>
            <a:r>
              <a:rPr lang="en-US"/>
              <a:t>Determine the student’s strengths and skill gaps.</a:t>
            </a:r>
          </a:p>
          <a:p>
            <a:r>
              <a:rPr lang="en-US"/>
              <a:t>Identify factors within the instruction, curriculum, and environment that impact learning.</a:t>
            </a:r>
          </a:p>
        </p:txBody>
      </p:sp>
      <p:pic>
        <p:nvPicPr>
          <p:cNvPr id="3" name="Picture 2" descr="A group of children raising their hands in a classroom">
            <a:extLst>
              <a:ext uri="{FF2B5EF4-FFF2-40B4-BE49-F238E27FC236}">
                <a16:creationId xmlns:a16="http://schemas.microsoft.com/office/drawing/2014/main" id="{178DE995-28CB-389B-8D14-96D7710BF16B}"/>
              </a:ext>
            </a:extLst>
          </p:cNvPr>
          <p:cNvPicPr>
            <a:picLocks noChangeAspect="1"/>
          </p:cNvPicPr>
          <p:nvPr/>
        </p:nvPicPr>
        <p:blipFill>
          <a:blip r:embed="rId3"/>
          <a:stretch>
            <a:fillRect/>
          </a:stretch>
        </p:blipFill>
        <p:spPr>
          <a:xfrm>
            <a:off x="6158901" y="1378188"/>
            <a:ext cx="5572851" cy="3710904"/>
          </a:xfrm>
          <a:prstGeom prst="rect">
            <a:avLst/>
          </a:prstGeom>
        </p:spPr>
      </p:pic>
      <p:sp>
        <p:nvSpPr>
          <p:cNvPr id="17" name="Text Placeholder 16">
            <a:extLst>
              <a:ext uri="{FF2B5EF4-FFF2-40B4-BE49-F238E27FC236}">
                <a16:creationId xmlns:a16="http://schemas.microsoft.com/office/drawing/2014/main" id="{6EF877BE-CAD4-3146-EA72-A9D227218F45}"/>
              </a:ext>
            </a:extLst>
          </p:cNvPr>
          <p:cNvSpPr>
            <a:spLocks noGrp="1"/>
          </p:cNvSpPr>
          <p:nvPr>
            <p:ph type="body" sz="quarter" idx="13"/>
          </p:nvPr>
        </p:nvSpPr>
        <p:spPr/>
        <p:txBody>
          <a:bodyPr/>
          <a:lstStyle/>
          <a:p>
            <a:endParaRPr lang="en-US"/>
          </a:p>
        </p:txBody>
      </p:sp>
      <p:sp>
        <p:nvSpPr>
          <p:cNvPr id="7" name="Slide Number Placeholder 6">
            <a:extLst>
              <a:ext uri="{FF2B5EF4-FFF2-40B4-BE49-F238E27FC236}">
                <a16:creationId xmlns:a16="http://schemas.microsoft.com/office/drawing/2014/main" id="{BFFEE216-880B-46ED-4813-18E9403D4100}"/>
              </a:ext>
            </a:extLst>
          </p:cNvPr>
          <p:cNvSpPr>
            <a:spLocks noGrp="1"/>
          </p:cNvSpPr>
          <p:nvPr>
            <p:ph type="sldNum" sz="quarter" idx="14"/>
          </p:nvPr>
        </p:nvSpPr>
        <p:spPr/>
        <p:txBody>
          <a:bodyPr/>
          <a:lstStyle/>
          <a:p>
            <a:fld id="{99A20822-4A49-4D36-86E3-300BA48D3F00}" type="slidenum">
              <a:rPr lang="en-US" smtClean="0"/>
              <a:t>7</a:t>
            </a:fld>
            <a:endParaRPr lang="en-US"/>
          </a:p>
        </p:txBody>
      </p:sp>
    </p:spTree>
    <p:extLst>
      <p:ext uri="{BB962C8B-B14F-4D97-AF65-F5344CB8AC3E}">
        <p14:creationId xmlns:p14="http://schemas.microsoft.com/office/powerpoint/2010/main" val="491133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16112"/>
            <a:ext cx="11276076" cy="1280160"/>
          </a:xfrm>
        </p:spPr>
        <p:txBody>
          <a:bodyPr/>
          <a:lstStyle/>
          <a:p>
            <a:r>
              <a:rPr lang="en-US"/>
              <a:t>Assessments in Your School</a:t>
            </a:r>
          </a:p>
        </p:txBody>
      </p:sp>
      <p:pic>
        <p:nvPicPr>
          <p:cNvPr id="11" name="Graphic 10" descr="Head with gears">
            <a:extLst>
              <a:ext uri="{FF2B5EF4-FFF2-40B4-BE49-F238E27FC236}">
                <a16:creationId xmlns:a16="http://schemas.microsoft.com/office/drawing/2014/main" id="{B07AF1EC-CB35-4559-9F9D-E0F99C5382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2679" y="181386"/>
            <a:ext cx="1214886" cy="1214886"/>
          </a:xfrm>
          <a:prstGeom prst="rect">
            <a:avLst/>
          </a:prstGeom>
        </p:spPr>
      </p:pic>
      <p:pic>
        <p:nvPicPr>
          <p:cNvPr id="7" name="Graphic 6" descr="Red book indicating workbook activity">
            <a:extLst>
              <a:ext uri="{FF2B5EF4-FFF2-40B4-BE49-F238E27FC236}">
                <a16:creationId xmlns:a16="http://schemas.microsoft.com/office/drawing/2014/main" id="{98E8B748-629C-C5C9-18F0-305B733542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93956" y="203348"/>
            <a:ext cx="966364" cy="966364"/>
          </a:xfrm>
          <a:prstGeom prst="rect">
            <a:avLst/>
          </a:prstGeom>
        </p:spPr>
      </p:pic>
      <p:sp>
        <p:nvSpPr>
          <p:cNvPr id="2" name="Content Placeholder 1"/>
          <p:cNvSpPr>
            <a:spLocks noGrp="1"/>
          </p:cNvSpPr>
          <p:nvPr>
            <p:ph sz="quarter" idx="15"/>
          </p:nvPr>
        </p:nvSpPr>
        <p:spPr>
          <a:xfrm>
            <a:off x="457200" y="1814791"/>
            <a:ext cx="11276076" cy="3754736"/>
          </a:xfrm>
        </p:spPr>
        <p:txBody>
          <a:bodyPr>
            <a:normAutofit/>
          </a:bodyPr>
          <a:lstStyle/>
          <a:p>
            <a:pPr>
              <a:spcAft>
                <a:spcPts val="1200"/>
              </a:spcAft>
            </a:pPr>
            <a:r>
              <a:rPr lang="en-US"/>
              <a:t>What summative, diagnostic, and formative assessments are used in your school?</a:t>
            </a:r>
          </a:p>
        </p:txBody>
      </p:sp>
      <p:graphicFrame>
        <p:nvGraphicFramePr>
          <p:cNvPr id="4" name="Table 3" descr="Summative, Diagnostic, and Formative">
            <a:extLst>
              <a:ext uri="{FF2B5EF4-FFF2-40B4-BE49-F238E27FC236}">
                <a16:creationId xmlns:a16="http://schemas.microsoft.com/office/drawing/2014/main" id="{2BDB44F4-0B33-EA89-BB7E-EEAB1FA78B1C}"/>
              </a:ext>
            </a:extLst>
          </p:cNvPr>
          <p:cNvGraphicFramePr>
            <a:graphicFrameLocks noGrp="1"/>
          </p:cNvGraphicFramePr>
          <p:nvPr>
            <p:extLst>
              <p:ext uri="{D42A27DB-BD31-4B8C-83A1-F6EECF244321}">
                <p14:modId xmlns:p14="http://schemas.microsoft.com/office/powerpoint/2010/main" val="2548392229"/>
              </p:ext>
            </p:extLst>
          </p:nvPr>
        </p:nvGraphicFramePr>
        <p:xfrm>
          <a:off x="2087565" y="3455515"/>
          <a:ext cx="8127999" cy="192024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395707362"/>
                    </a:ext>
                  </a:extLst>
                </a:gridCol>
                <a:gridCol w="2709333">
                  <a:extLst>
                    <a:ext uri="{9D8B030D-6E8A-4147-A177-3AD203B41FA5}">
                      <a16:colId xmlns:a16="http://schemas.microsoft.com/office/drawing/2014/main" val="3445875010"/>
                    </a:ext>
                  </a:extLst>
                </a:gridCol>
                <a:gridCol w="2709333">
                  <a:extLst>
                    <a:ext uri="{9D8B030D-6E8A-4147-A177-3AD203B41FA5}">
                      <a16:colId xmlns:a16="http://schemas.microsoft.com/office/drawing/2014/main" val="1937839467"/>
                    </a:ext>
                  </a:extLst>
                </a:gridCol>
              </a:tblGrid>
              <a:tr h="370840">
                <a:tc>
                  <a:txBody>
                    <a:bodyPr/>
                    <a:lstStyle/>
                    <a:p>
                      <a:pPr algn="ctr"/>
                      <a:r>
                        <a:rPr lang="en-US" sz="2400"/>
                        <a:t>Summative</a:t>
                      </a:r>
                    </a:p>
                  </a:txBody>
                  <a:tcPr/>
                </a:tc>
                <a:tc>
                  <a:txBody>
                    <a:bodyPr/>
                    <a:lstStyle/>
                    <a:p>
                      <a:pPr algn="ctr"/>
                      <a:r>
                        <a:rPr lang="en-US" sz="2400"/>
                        <a:t>Diagnostic</a:t>
                      </a:r>
                    </a:p>
                  </a:txBody>
                  <a:tcPr/>
                </a:tc>
                <a:tc>
                  <a:txBody>
                    <a:bodyPr/>
                    <a:lstStyle/>
                    <a:p>
                      <a:pPr algn="ctr"/>
                      <a:r>
                        <a:rPr lang="en-US" sz="2400"/>
                        <a:t>Formative</a:t>
                      </a:r>
                    </a:p>
                  </a:txBody>
                  <a:tcPr/>
                </a:tc>
                <a:extLst>
                  <a:ext uri="{0D108BD9-81ED-4DB2-BD59-A6C34878D82A}">
                    <a16:rowId xmlns:a16="http://schemas.microsoft.com/office/drawing/2014/main" val="1024551973"/>
                  </a:ext>
                </a:extLst>
              </a:tr>
              <a:tr h="370840">
                <a:tc>
                  <a:txBody>
                    <a:bodyPr/>
                    <a:lstStyle/>
                    <a:p>
                      <a:endParaRPr lang="en-US" sz="1800"/>
                    </a:p>
                    <a:p>
                      <a:endParaRPr lang="en-US" sz="1800"/>
                    </a:p>
                    <a:p>
                      <a:endParaRPr lang="en-US" sz="1800"/>
                    </a:p>
                    <a:p>
                      <a:endParaRPr lang="en-US" sz="1800"/>
                    </a:p>
                    <a:p>
                      <a:endParaRPr lang="en-US" sz="1800"/>
                    </a:p>
                  </a:txBody>
                  <a:tcPr/>
                </a:tc>
                <a:tc>
                  <a:txBody>
                    <a:bodyPr/>
                    <a:lstStyle/>
                    <a:p>
                      <a:endParaRPr lang="en-US" sz="1800"/>
                    </a:p>
                    <a:p>
                      <a:endParaRPr lang="en-US" sz="1800"/>
                    </a:p>
                  </a:txBody>
                  <a:tcPr/>
                </a:tc>
                <a:tc>
                  <a:txBody>
                    <a:bodyPr/>
                    <a:lstStyle/>
                    <a:p>
                      <a:endParaRPr lang="en-US" sz="1800"/>
                    </a:p>
                  </a:txBody>
                  <a:tcPr/>
                </a:tc>
                <a:extLst>
                  <a:ext uri="{0D108BD9-81ED-4DB2-BD59-A6C34878D82A}">
                    <a16:rowId xmlns:a16="http://schemas.microsoft.com/office/drawing/2014/main" val="949121178"/>
                  </a:ext>
                </a:extLst>
              </a:tr>
            </a:tbl>
          </a:graphicData>
        </a:graphic>
      </p:graphicFrame>
      <p:sp>
        <p:nvSpPr>
          <p:cNvPr id="6" name="Slide Number Placeholder 5"/>
          <p:cNvSpPr>
            <a:spLocks noGrp="1"/>
          </p:cNvSpPr>
          <p:nvPr>
            <p:ph type="sldNum" sz="quarter" idx="14"/>
          </p:nvPr>
        </p:nvSpPr>
        <p:spPr/>
        <p:txBody>
          <a:bodyPr/>
          <a:lstStyle/>
          <a:p>
            <a:fld id="{99A20822-4A49-4D36-86E3-300BA48D3F00}" type="slidenum">
              <a:rPr lang="en-US" smtClean="0"/>
              <a:pPr/>
              <a:t>8</a:t>
            </a:fld>
            <a:endParaRPr lang="en-US"/>
          </a:p>
        </p:txBody>
      </p:sp>
    </p:spTree>
    <p:extLst>
      <p:ext uri="{BB962C8B-B14F-4D97-AF65-F5344CB8AC3E}">
        <p14:creationId xmlns:p14="http://schemas.microsoft.com/office/powerpoint/2010/main" val="1613613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137622" y="-139848"/>
            <a:ext cx="12054378" cy="1280160"/>
          </a:xfrm>
        </p:spPr>
        <p:txBody>
          <a:bodyPr/>
          <a:lstStyle/>
          <a:p>
            <a:r>
              <a:rPr lang="en-US"/>
              <a:t>How are Progress Monitoring and Screening Related?</a:t>
            </a:r>
          </a:p>
        </p:txBody>
      </p:sp>
      <p:sp>
        <p:nvSpPr>
          <p:cNvPr id="2" name="Oval 1" descr="Ven diagram comparing and contrasting screening and progress monitoring">
            <a:extLst>
              <a:ext uri="{FF2B5EF4-FFF2-40B4-BE49-F238E27FC236}">
                <a16:creationId xmlns:a16="http://schemas.microsoft.com/office/drawing/2014/main" id="{67B38D52-2668-78F9-8467-91576707925D}"/>
              </a:ext>
            </a:extLst>
          </p:cNvPr>
          <p:cNvSpPr/>
          <p:nvPr/>
        </p:nvSpPr>
        <p:spPr>
          <a:xfrm>
            <a:off x="4638303" y="1095956"/>
            <a:ext cx="5288843" cy="488927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6" name="Oval 5" descr="Ven diagram comparing and contrasting screening and progress monitoring">
            <a:extLst>
              <a:ext uri="{FF2B5EF4-FFF2-40B4-BE49-F238E27FC236}">
                <a16:creationId xmlns:a16="http://schemas.microsoft.com/office/drawing/2014/main" id="{FC090C58-E9DE-FE70-0CCC-95C5F4CD68EF}"/>
              </a:ext>
            </a:extLst>
          </p:cNvPr>
          <p:cNvSpPr/>
          <p:nvPr/>
        </p:nvSpPr>
        <p:spPr>
          <a:xfrm>
            <a:off x="1963469" y="1140312"/>
            <a:ext cx="5288843" cy="488927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0" name="Content Placeholder 1">
            <a:extLst>
              <a:ext uri="{FF2B5EF4-FFF2-40B4-BE49-F238E27FC236}">
                <a16:creationId xmlns:a16="http://schemas.microsoft.com/office/drawing/2014/main" id="{FDB3E617-63A3-113B-8DD8-7C1FD36FC813}"/>
              </a:ext>
            </a:extLst>
          </p:cNvPr>
          <p:cNvSpPr txBox="1">
            <a:spLocks/>
          </p:cNvSpPr>
          <p:nvPr/>
        </p:nvSpPr>
        <p:spPr>
          <a:xfrm>
            <a:off x="1582770" y="1902290"/>
            <a:ext cx="4726355" cy="710640"/>
          </a:xfrm>
          <a:prstGeom prst="rect">
            <a:avLst/>
          </a:prstGeom>
          <a:ln>
            <a:noFill/>
          </a:ln>
        </p:spPr>
        <p:txBody>
          <a:bodyPr vert="horz" lIns="0" tIns="0" rIns="0" bIns="0" rtlCol="0">
            <a:noAutofit/>
          </a:bodyPr>
          <a:lstStyle>
            <a:lvl1pPr marL="320040" marR="0" indent="-320040" algn="l" defTabSz="685800" rtl="0" eaLnBrk="1" fontAlgn="auto" latinLnBrk="0" hangingPunct="1">
              <a:lnSpc>
                <a:spcPct val="125000"/>
              </a:lnSpc>
              <a:spcBef>
                <a:spcPts val="6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Font typeface="Wingdings" panose="05000000000000000000" pitchFamily="2" charset="2"/>
              <a:buNone/>
            </a:pPr>
            <a:r>
              <a:rPr lang="en-US" sz="2400" b="1" i="1"/>
              <a:t>Screening</a:t>
            </a:r>
          </a:p>
        </p:txBody>
      </p:sp>
      <p:sp>
        <p:nvSpPr>
          <p:cNvPr id="12" name="Content Placeholder 1">
            <a:extLst>
              <a:ext uri="{FF2B5EF4-FFF2-40B4-BE49-F238E27FC236}">
                <a16:creationId xmlns:a16="http://schemas.microsoft.com/office/drawing/2014/main" id="{697F8B0C-C0DF-7484-387E-95B132394359}"/>
              </a:ext>
            </a:extLst>
          </p:cNvPr>
          <p:cNvSpPr txBox="1">
            <a:spLocks/>
          </p:cNvSpPr>
          <p:nvPr/>
        </p:nvSpPr>
        <p:spPr>
          <a:xfrm>
            <a:off x="2573515" y="2502906"/>
            <a:ext cx="1708011" cy="2150118"/>
          </a:xfrm>
          <a:prstGeom prst="rect">
            <a:avLst/>
          </a:prstGeom>
          <a:ln>
            <a:noFill/>
          </a:ln>
        </p:spPr>
        <p:txBody>
          <a:bodyPr vert="horz" lIns="0" tIns="0" rIns="0" bIns="0" rtlCol="0">
            <a:noAutofit/>
          </a:bodyPr>
          <a:lstStyle>
            <a:lvl1pPr marL="320040" marR="0" indent="-320040" algn="l" defTabSz="685800" rtl="0" eaLnBrk="1" fontAlgn="auto" latinLnBrk="0" hangingPunct="1">
              <a:lnSpc>
                <a:spcPct val="125000"/>
              </a:lnSpc>
              <a:spcBef>
                <a:spcPts val="6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US" sz="2000"/>
              <a:t>All students</a:t>
            </a:r>
          </a:p>
          <a:p>
            <a:pPr>
              <a:lnSpc>
                <a:spcPct val="100000"/>
              </a:lnSpc>
            </a:pPr>
            <a:r>
              <a:rPr lang="en-US" sz="2000"/>
              <a:t>Three times per year</a:t>
            </a:r>
          </a:p>
          <a:p>
            <a:pPr>
              <a:lnSpc>
                <a:spcPct val="100000"/>
              </a:lnSpc>
            </a:pPr>
            <a:r>
              <a:rPr lang="en-US" sz="2000"/>
              <a:t>Grade-level</a:t>
            </a:r>
          </a:p>
          <a:p>
            <a:pPr>
              <a:lnSpc>
                <a:spcPct val="100000"/>
              </a:lnSpc>
            </a:pPr>
            <a:r>
              <a:rPr lang="en-US" sz="2000"/>
              <a:t>Risk status</a:t>
            </a:r>
          </a:p>
        </p:txBody>
      </p:sp>
      <p:sp>
        <p:nvSpPr>
          <p:cNvPr id="8" name="Content Placeholder 1">
            <a:extLst>
              <a:ext uri="{FF2B5EF4-FFF2-40B4-BE49-F238E27FC236}">
                <a16:creationId xmlns:a16="http://schemas.microsoft.com/office/drawing/2014/main" id="{E6812366-AB31-1BB5-C9E1-4BE900D661E6}"/>
              </a:ext>
            </a:extLst>
          </p:cNvPr>
          <p:cNvSpPr txBox="1">
            <a:spLocks/>
          </p:cNvSpPr>
          <p:nvPr/>
        </p:nvSpPr>
        <p:spPr>
          <a:xfrm>
            <a:off x="7310691" y="1583420"/>
            <a:ext cx="4726355" cy="710640"/>
          </a:xfrm>
          <a:prstGeom prst="rect">
            <a:avLst/>
          </a:prstGeom>
          <a:ln>
            <a:noFill/>
          </a:ln>
        </p:spPr>
        <p:txBody>
          <a:bodyPr vert="horz" lIns="0" tIns="0" rIns="0" bIns="0" rtlCol="0">
            <a:noAutofit/>
          </a:bodyPr>
          <a:lstStyle>
            <a:lvl1pPr marL="320040" marR="0" indent="-320040" algn="l" defTabSz="685800" rtl="0" eaLnBrk="1" fontAlgn="auto" latinLnBrk="0" hangingPunct="1">
              <a:lnSpc>
                <a:spcPct val="125000"/>
              </a:lnSpc>
              <a:spcBef>
                <a:spcPts val="6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Font typeface="Wingdings" panose="05000000000000000000" pitchFamily="2" charset="2"/>
              <a:buNone/>
            </a:pPr>
            <a:r>
              <a:rPr lang="en-US" sz="2400" b="1" i="1"/>
              <a:t>Progress </a:t>
            </a:r>
          </a:p>
          <a:p>
            <a:pPr marL="0" indent="0">
              <a:lnSpc>
                <a:spcPct val="100000"/>
              </a:lnSpc>
              <a:spcBef>
                <a:spcPts val="0"/>
              </a:spcBef>
              <a:buFont typeface="Wingdings" panose="05000000000000000000" pitchFamily="2" charset="2"/>
              <a:buNone/>
            </a:pPr>
            <a:r>
              <a:rPr lang="en-US" sz="2400" b="1" i="1"/>
              <a:t>Monitoring</a:t>
            </a:r>
          </a:p>
        </p:txBody>
      </p:sp>
      <p:sp>
        <p:nvSpPr>
          <p:cNvPr id="7" name="Content Placeholder 1">
            <a:extLst>
              <a:ext uri="{FF2B5EF4-FFF2-40B4-BE49-F238E27FC236}">
                <a16:creationId xmlns:a16="http://schemas.microsoft.com/office/drawing/2014/main" id="{DB7799EC-7F8E-C316-B5B3-7757DFE83579}"/>
              </a:ext>
            </a:extLst>
          </p:cNvPr>
          <p:cNvSpPr txBox="1">
            <a:spLocks/>
          </p:cNvSpPr>
          <p:nvPr/>
        </p:nvSpPr>
        <p:spPr>
          <a:xfrm>
            <a:off x="7464310" y="2376116"/>
            <a:ext cx="2106059" cy="4140431"/>
          </a:xfrm>
          <a:prstGeom prst="rect">
            <a:avLst/>
          </a:prstGeom>
          <a:ln>
            <a:noFill/>
          </a:ln>
        </p:spPr>
        <p:txBody>
          <a:bodyPr vert="horz" lIns="0" tIns="0" rIns="0" bIns="0" rtlCol="0">
            <a:noAutofit/>
          </a:bodyPr>
          <a:lstStyle>
            <a:lvl1pPr marL="320040" marR="0" indent="-320040" algn="l" defTabSz="685800" rtl="0" eaLnBrk="1" fontAlgn="auto" latinLnBrk="0" hangingPunct="1">
              <a:lnSpc>
                <a:spcPct val="125000"/>
              </a:lnSpc>
              <a:spcBef>
                <a:spcPts val="6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US" sz="2000"/>
              <a:t>Grade-level or skill level</a:t>
            </a:r>
          </a:p>
          <a:p>
            <a:pPr>
              <a:lnSpc>
                <a:spcPct val="100000"/>
              </a:lnSpc>
            </a:pPr>
            <a:r>
              <a:rPr lang="en-US" sz="2000"/>
              <a:t>Rate of growth</a:t>
            </a:r>
          </a:p>
          <a:p>
            <a:pPr>
              <a:lnSpc>
                <a:spcPct val="100000"/>
              </a:lnSpc>
            </a:pPr>
            <a:r>
              <a:rPr lang="en-US" sz="2000"/>
              <a:t>At-risk students (tier 2 , tier 3)</a:t>
            </a:r>
          </a:p>
          <a:p>
            <a:pPr>
              <a:lnSpc>
                <a:spcPct val="100000"/>
              </a:lnSpc>
            </a:pPr>
            <a:r>
              <a:rPr lang="en-US" sz="2000"/>
              <a:t>Monthly, biweekly, or weekly, daily (behavior)</a:t>
            </a:r>
          </a:p>
        </p:txBody>
      </p:sp>
      <p:sp>
        <p:nvSpPr>
          <p:cNvPr id="13" name="Content Placeholder 1">
            <a:extLst>
              <a:ext uri="{FF2B5EF4-FFF2-40B4-BE49-F238E27FC236}">
                <a16:creationId xmlns:a16="http://schemas.microsoft.com/office/drawing/2014/main" id="{36C5F49D-6EE5-5AAF-ADC1-2626EA48C2D2}"/>
              </a:ext>
            </a:extLst>
          </p:cNvPr>
          <p:cNvSpPr txBox="1">
            <a:spLocks/>
          </p:cNvSpPr>
          <p:nvPr/>
        </p:nvSpPr>
        <p:spPr>
          <a:xfrm>
            <a:off x="5128067" y="2294060"/>
            <a:ext cx="1561757" cy="3017839"/>
          </a:xfrm>
          <a:prstGeom prst="rect">
            <a:avLst/>
          </a:prstGeom>
          <a:ln>
            <a:noFill/>
          </a:ln>
        </p:spPr>
        <p:txBody>
          <a:bodyPr vert="horz" lIns="0" tIns="0" rIns="0" bIns="0" rtlCol="0">
            <a:noAutofit/>
          </a:bodyPr>
          <a:lstStyle>
            <a:lvl1pPr marL="320040" marR="0" indent="-320040" algn="l" defTabSz="685800" rtl="0" eaLnBrk="1" fontAlgn="auto" latinLnBrk="0" hangingPunct="1">
              <a:lnSpc>
                <a:spcPct val="125000"/>
              </a:lnSpc>
              <a:spcBef>
                <a:spcPts val="6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2000"/>
              <a:t>Both:</a:t>
            </a:r>
          </a:p>
          <a:p>
            <a:pPr>
              <a:lnSpc>
                <a:spcPct val="100000"/>
              </a:lnSpc>
            </a:pPr>
            <a:r>
              <a:rPr lang="en-US" sz="2000"/>
              <a:t>Formative</a:t>
            </a:r>
          </a:p>
          <a:p>
            <a:pPr>
              <a:lnSpc>
                <a:spcPct val="100000"/>
              </a:lnSpc>
            </a:pPr>
            <a:r>
              <a:rPr lang="en-US" sz="2000"/>
              <a:t>Same tool (often)</a:t>
            </a:r>
          </a:p>
          <a:p>
            <a:pPr>
              <a:lnSpc>
                <a:spcPct val="100000"/>
              </a:lnSpc>
            </a:pPr>
            <a:r>
              <a:rPr lang="en-US" sz="2000"/>
              <a:t>Valid and reliable</a:t>
            </a:r>
          </a:p>
        </p:txBody>
      </p:sp>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9</a:t>
            </a:fld>
            <a:endParaRPr lang="en-US"/>
          </a:p>
        </p:txBody>
      </p:sp>
    </p:spTree>
    <p:extLst>
      <p:ext uri="{BB962C8B-B14F-4D97-AF65-F5344CB8AC3E}">
        <p14:creationId xmlns:p14="http://schemas.microsoft.com/office/powerpoint/2010/main" val="3449182540"/>
      </p:ext>
    </p:extLst>
  </p:cSld>
  <p:clrMapOvr>
    <a:masterClrMapping/>
  </p:clrMapOvr>
</p:sld>
</file>

<file path=ppt/theme/theme1.xml><?xml version="1.0" encoding="utf-8"?>
<a:theme xmlns:a="http://schemas.openxmlformats.org/drawingml/2006/main" name="2018 NCII PPT">
  <a:themeElements>
    <a:clrScheme name="NCII PPT">
      <a:dk1>
        <a:srgbClr val="262626"/>
      </a:dk1>
      <a:lt1>
        <a:srgbClr val="FFFFFF"/>
      </a:lt1>
      <a:dk2>
        <a:srgbClr val="4D4D4F"/>
      </a:dk2>
      <a:lt2>
        <a:srgbClr val="F9EDEA"/>
      </a:lt2>
      <a:accent1>
        <a:srgbClr val="C25131"/>
      </a:accent1>
      <a:accent2>
        <a:srgbClr val="447939"/>
      </a:accent2>
      <a:accent3>
        <a:srgbClr val="2C517C"/>
      </a:accent3>
      <a:accent4>
        <a:srgbClr val="10719C"/>
      </a:accent4>
      <a:accent5>
        <a:srgbClr val="912B2A"/>
      </a:accent5>
      <a:accent6>
        <a:srgbClr val="672E6B"/>
      </a:accent6>
      <a:hlink>
        <a:srgbClr val="10719C"/>
      </a:hlink>
      <a:folHlink>
        <a:srgbClr val="800080"/>
      </a:folHlink>
    </a:clrScheme>
    <a:fontScheme name="2021 AIR Calibri">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II-PPT-030322 (003)  -  Read-Only" id="{32A1683D-2244-4DA6-B29E-24E8CCDEBBC7}" vid="{DF7FF3D6-8B87-445B-82B9-D95991B548EF}"/>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A0D7E67984EF4ABEBACF74A4B1D294" ma:contentTypeVersion="18" ma:contentTypeDescription="Create a new document." ma:contentTypeScope="" ma:versionID="617e9a2e27362d20360b138b2149f575">
  <xsd:schema xmlns:xsd="http://www.w3.org/2001/XMLSchema" xmlns:xs="http://www.w3.org/2001/XMLSchema" xmlns:p="http://schemas.microsoft.com/office/2006/metadata/properties" xmlns:ns2="8ef39c64-a023-403b-b100-a285cfd6ef74" xmlns:ns3="89a51b02-0933-47a0-85eb-c3aa1e4e384a" targetNamespace="http://schemas.microsoft.com/office/2006/metadata/properties" ma:root="true" ma:fieldsID="9036fe3bf7a8134689ba1ccc5ba36990" ns2:_="" ns3:_="">
    <xsd:import namespace="8ef39c64-a023-403b-b100-a285cfd6ef74"/>
    <xsd:import namespace="89a51b02-0933-47a0-85eb-c3aa1e4e384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f39c64-a023-403b-b100-a285cfd6ef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a51b02-0933-47a0-85eb-c3aa1e4e384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032057c-f782-4aa0-839e-eb6adbb354a7}" ma:internalName="TaxCatchAll" ma:showField="CatchAllData" ma:web="89a51b02-0933-47a0-85eb-c3aa1e4e38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ef39c64-a023-403b-b100-a285cfd6ef74">
      <Terms xmlns="http://schemas.microsoft.com/office/infopath/2007/PartnerControls"/>
    </lcf76f155ced4ddcb4097134ff3c332f>
    <TaxCatchAll xmlns="89a51b02-0933-47a0-85eb-c3aa1e4e384a" xsi:nil="true"/>
    <SharedWithUsers xmlns="89a51b02-0933-47a0-85eb-c3aa1e4e384a">
      <UserInfo>
        <DisplayName>Potter, Jon</DisplayName>
        <AccountId>137</AccountId>
        <AccountType/>
      </UserInfo>
      <UserInfo>
        <DisplayName>Harlacher, Jason</DisplayName>
        <AccountId>37</AccountId>
        <AccountType/>
      </UserInfo>
      <UserInfo>
        <DisplayName>Stai, Cory</DisplayName>
        <AccountId>260</AccountId>
        <AccountType/>
      </UserInfo>
      <UserInfo>
        <DisplayName>Weingarten, Zachary</DisplayName>
        <AccountId>16</AccountId>
        <AccountType/>
      </UserInfo>
      <UserInfo>
        <DisplayName>Allen, Kyle</DisplayName>
        <AccountId>134</AccountId>
        <AccountType/>
      </UserInfo>
      <UserInfo>
        <DisplayName>Arden, Sarah</DisplayName>
        <AccountId>10</AccountId>
        <AccountType/>
      </UserInfo>
      <UserInfo>
        <DisplayName>Zumeta Edmonds, Rebecca</DisplayName>
        <AccountId>26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6F7764-70BB-4171-9133-9DB59F59385C}">
  <ds:schemaRefs>
    <ds:schemaRef ds:uri="89a51b02-0933-47a0-85eb-c3aa1e4e384a"/>
    <ds:schemaRef ds:uri="8ef39c64-a023-403b-b100-a285cfd6ef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1EAC94F-0CB7-47E2-B1CC-A0F105248E94}">
  <ds:schemaRefs>
    <ds:schemaRef ds:uri="89a51b02-0933-47a0-85eb-c3aa1e4e384a"/>
    <ds:schemaRef ds:uri="8ef39c64-a023-403b-b100-a285cfd6ef7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63C77B6-D79C-4692-AE58-9EB660BFA0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NCII-PPT-030322</Template>
  <Application>Microsoft Office PowerPoint</Application>
  <PresentationFormat>Widescreen</PresentationFormat>
  <Slides>42</Slides>
  <Notes>41</Notes>
  <HiddenSlides>0</HiddenSlide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2018 NCII PPT</vt:lpstr>
      <vt:lpstr>Introduction to Academic Progress Monitoring in Intensive Intervention </vt:lpstr>
      <vt:lpstr>Objectives</vt:lpstr>
      <vt:lpstr>Workbook</vt:lpstr>
      <vt:lpstr>What is Progress Monitoring?</vt:lpstr>
      <vt:lpstr>Types of Assessment</vt:lpstr>
      <vt:lpstr>Formative and Summative Assessments</vt:lpstr>
      <vt:lpstr>Diagnostic Assessment</vt:lpstr>
      <vt:lpstr>Assessments in Your School</vt:lpstr>
      <vt:lpstr>How are Progress Monitoring and Screening Related?</vt:lpstr>
      <vt:lpstr>Monitoring Progress vs. Progress Monitoring</vt:lpstr>
      <vt:lpstr>Why is Progress Monitoring Important?</vt:lpstr>
      <vt:lpstr>Benefits of Progress Monitoring</vt:lpstr>
      <vt:lpstr>Benefits of Progress Monitoring: Parent and Teacher Perspectives</vt:lpstr>
      <vt:lpstr>How does Progress Monitoring fit within DBI?</vt:lpstr>
      <vt:lpstr>What do we mean by “student responsiveness”?</vt:lpstr>
      <vt:lpstr>Progress Monitoring Across the Five Steps of the DBI Process</vt:lpstr>
      <vt:lpstr>Getting Started with Progress Monitoring</vt:lpstr>
      <vt:lpstr>Getting Started with Progress Monitoring 1</vt:lpstr>
      <vt:lpstr>What is a Target Behavior?</vt:lpstr>
      <vt:lpstr>What are examples of “target behaviors” in academics?</vt:lpstr>
      <vt:lpstr>What to Look for in a Progress Monitoring Measure</vt:lpstr>
      <vt:lpstr> Considerations for Selecting  Progress Monitoring Measures for DBI</vt:lpstr>
      <vt:lpstr>Getting Started with Progress Monitoring 2</vt:lpstr>
      <vt:lpstr>Establishing a Progress Monitoring Plan</vt:lpstr>
      <vt:lpstr>Choosing a Goal-Setting Strategy </vt:lpstr>
      <vt:lpstr>Getting Started with Progress Monitoring 3</vt:lpstr>
      <vt:lpstr>Why is Graphing Data Important?</vt:lpstr>
      <vt:lpstr>Parts of the Graph</vt:lpstr>
      <vt:lpstr>Data Quality Considerations</vt:lpstr>
      <vt:lpstr>Getting Started with Progress Monitoring 4</vt:lpstr>
      <vt:lpstr>Interpreting Progress Monitoring Graphs</vt:lpstr>
      <vt:lpstr>Decision Rules for Analyzing  Progress Monitoring Data</vt:lpstr>
      <vt:lpstr>Example: Four-Point Analysis Method</vt:lpstr>
      <vt:lpstr>Example: Trend Line Analysis</vt:lpstr>
      <vt:lpstr>Example: Median of Last Three Data Points</vt:lpstr>
      <vt:lpstr>Conclusion</vt:lpstr>
      <vt:lpstr>Common Challenges with Academic Progress Monitoring</vt:lpstr>
      <vt:lpstr>What’s Next in the DBI Process? </vt:lpstr>
      <vt:lpstr>In Summary</vt:lpstr>
      <vt:lpstr>Summary Questions</vt:lpstr>
      <vt:lpstr>NCII Disclaimer</vt:lpstr>
      <vt:lpstr>Contact Us at ncii@air.org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for Using PowerPoint Templates</dc:title>
  <dc:subject>Specify the subject of the presentation</dc:subject>
  <dc:creator>Merkle, Cat</dc:creator>
  <cp:keywords>Add appropriate tags for accessibility</cp:keywords>
  <cp:revision>3</cp:revision>
  <cp:lastPrinted>2017-10-19T00:36:21Z</cp:lastPrinted>
  <dcterms:created xsi:type="dcterms:W3CDTF">2023-09-21T19:04:40Z</dcterms:created>
  <dcterms:modified xsi:type="dcterms:W3CDTF">2024-05-10T20:49:11Z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0x010100CAA0D7E67984EF4ABEBACF74A4B1D294</vt:lpwstr>
  </property>
  <property fmtid="{D5CDD505-2E9C-101B-9397-08002B2CF9AE}" pid="4" name="TaxKeyword">
    <vt:lpwstr>1327;#Add appropriate tags for accessibility|eab204ad-ef36-4d01-a7c0-674086fd960c</vt:lpwstr>
  </property>
  <property fmtid="{D5CDD505-2E9C-101B-9397-08002B2CF9AE}" pid="5" name="MediaServiceImageTags">
    <vt:lpwstr/>
  </property>
</Properties>
</file>