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2"/>
  </p:notesMasterIdLst>
  <p:handoutMasterIdLst>
    <p:handoutMasterId r:id="rId63"/>
  </p:handoutMasterIdLst>
  <p:sldIdLst>
    <p:sldId id="519" r:id="rId5"/>
    <p:sldId id="420" r:id="rId6"/>
    <p:sldId id="541" r:id="rId7"/>
    <p:sldId id="556" r:id="rId8"/>
    <p:sldId id="1996" r:id="rId9"/>
    <p:sldId id="457" r:id="rId10"/>
    <p:sldId id="554" r:id="rId11"/>
    <p:sldId id="449" r:id="rId12"/>
    <p:sldId id="448" r:id="rId13"/>
    <p:sldId id="478" r:id="rId14"/>
    <p:sldId id="479" r:id="rId15"/>
    <p:sldId id="436" r:id="rId16"/>
    <p:sldId id="451" r:id="rId17"/>
    <p:sldId id="453" r:id="rId18"/>
    <p:sldId id="549" r:id="rId19"/>
    <p:sldId id="526" r:id="rId20"/>
    <p:sldId id="557" r:id="rId21"/>
    <p:sldId id="456" r:id="rId22"/>
    <p:sldId id="481" r:id="rId23"/>
    <p:sldId id="513" r:id="rId24"/>
    <p:sldId id="417" r:id="rId25"/>
    <p:sldId id="482" r:id="rId26"/>
    <p:sldId id="536" r:id="rId27"/>
    <p:sldId id="537" r:id="rId28"/>
    <p:sldId id="538" r:id="rId29"/>
    <p:sldId id="539" r:id="rId30"/>
    <p:sldId id="487" r:id="rId31"/>
    <p:sldId id="488" r:id="rId32"/>
    <p:sldId id="424" r:id="rId33"/>
    <p:sldId id="486" r:id="rId34"/>
    <p:sldId id="533" r:id="rId35"/>
    <p:sldId id="534" r:id="rId36"/>
    <p:sldId id="535" r:id="rId37"/>
    <p:sldId id="502" r:id="rId38"/>
    <p:sldId id="501" r:id="rId39"/>
    <p:sldId id="524" r:id="rId40"/>
    <p:sldId id="422" r:id="rId41"/>
    <p:sldId id="499" r:id="rId42"/>
    <p:sldId id="452" r:id="rId43"/>
    <p:sldId id="527" r:id="rId44"/>
    <p:sldId id="529" r:id="rId45"/>
    <p:sldId id="496" r:id="rId46"/>
    <p:sldId id="492" r:id="rId47"/>
    <p:sldId id="460" r:id="rId48"/>
    <p:sldId id="555" r:id="rId49"/>
    <p:sldId id="440" r:id="rId50"/>
    <p:sldId id="464" r:id="rId51"/>
    <p:sldId id="514" r:id="rId52"/>
    <p:sldId id="466" r:id="rId53"/>
    <p:sldId id="547" r:id="rId54"/>
    <p:sldId id="548" r:id="rId55"/>
    <p:sldId id="553" r:id="rId56"/>
    <p:sldId id="443" r:id="rId57"/>
    <p:sldId id="489" r:id="rId58"/>
    <p:sldId id="540" r:id="rId59"/>
    <p:sldId id="404" r:id="rId60"/>
    <p:sldId id="416" r:id="rId6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ayouts From Specifications" id="{40064D69-CE95-46B7-8DE8-1065BBA2B5F2}">
          <p14:sldIdLst>
            <p14:sldId id="519"/>
            <p14:sldId id="420"/>
            <p14:sldId id="541"/>
            <p14:sldId id="556"/>
            <p14:sldId id="1996"/>
            <p14:sldId id="457"/>
            <p14:sldId id="554"/>
            <p14:sldId id="449"/>
            <p14:sldId id="448"/>
            <p14:sldId id="478"/>
            <p14:sldId id="479"/>
            <p14:sldId id="436"/>
            <p14:sldId id="451"/>
            <p14:sldId id="453"/>
            <p14:sldId id="549"/>
            <p14:sldId id="526"/>
            <p14:sldId id="557"/>
            <p14:sldId id="456"/>
            <p14:sldId id="481"/>
            <p14:sldId id="513"/>
            <p14:sldId id="417"/>
            <p14:sldId id="482"/>
            <p14:sldId id="536"/>
            <p14:sldId id="537"/>
            <p14:sldId id="538"/>
            <p14:sldId id="539"/>
            <p14:sldId id="487"/>
            <p14:sldId id="488"/>
            <p14:sldId id="424"/>
            <p14:sldId id="486"/>
            <p14:sldId id="533"/>
            <p14:sldId id="534"/>
            <p14:sldId id="535"/>
            <p14:sldId id="502"/>
            <p14:sldId id="501"/>
            <p14:sldId id="524"/>
            <p14:sldId id="422"/>
            <p14:sldId id="499"/>
            <p14:sldId id="452"/>
            <p14:sldId id="527"/>
            <p14:sldId id="529"/>
            <p14:sldId id="496"/>
            <p14:sldId id="492"/>
            <p14:sldId id="460"/>
            <p14:sldId id="555"/>
            <p14:sldId id="440"/>
            <p14:sldId id="464"/>
            <p14:sldId id="514"/>
            <p14:sldId id="466"/>
            <p14:sldId id="547"/>
            <p14:sldId id="548"/>
            <p14:sldId id="553"/>
            <p14:sldId id="443"/>
            <p14:sldId id="489"/>
            <p14:sldId id="540"/>
            <p14:sldId id="404"/>
            <p14:sldId id="416"/>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8D12D3-1459-7A0B-4E11-25C70668E593}" name="Allen, Kyle" initials="AK" userId="S::kyallen@air.org::498c2c66-41f9-4c4e-a33c-ba40f12a4d5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llen, Kyle" initials="AK" lastIdx="41" clrIdx="6">
    <p:extLst>
      <p:ext uri="{19B8F6BF-5375-455C-9EA6-DF929625EA0E}">
        <p15:presenceInfo xmlns:p15="http://schemas.microsoft.com/office/powerpoint/2012/main" userId="S::kyallen@air.org::498c2c66-41f9-4c4e-a33c-ba40f12a4d56" providerId="AD"/>
      </p:ext>
    </p:extLst>
  </p:cmAuthor>
  <p:cmAuthor id="1" name="Jehle, Angela" initials="JA" lastIdx="6" clrIdx="0">
    <p:extLst>
      <p:ext uri="{19B8F6BF-5375-455C-9EA6-DF929625EA0E}">
        <p15:presenceInfo xmlns:p15="http://schemas.microsoft.com/office/powerpoint/2012/main" userId="S-1-5-21-1472932569-214068005-926709054-8506" providerId="AD"/>
      </p:ext>
    </p:extLst>
  </p:cmAuthor>
  <p:cmAuthor id="8" name="Weingarten, Zachary" initials="ZW" lastIdx="91" clrIdx="7">
    <p:extLst>
      <p:ext uri="{19B8F6BF-5375-455C-9EA6-DF929625EA0E}">
        <p15:presenceInfo xmlns:p15="http://schemas.microsoft.com/office/powerpoint/2012/main" userId="S::zweingarten@air.org::ffaec3ee-184f-423d-85c9-0dd619532930"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9" name="Arden, Sarah" initials="AS" lastIdx="1" clrIdx="8">
    <p:extLst>
      <p:ext uri="{19B8F6BF-5375-455C-9EA6-DF929625EA0E}">
        <p15:presenceInfo xmlns:p15="http://schemas.microsoft.com/office/powerpoint/2012/main" userId="S::sarden@air.org::c3865b93-f4ad-427d-92c9-4484f9824b26" providerId="AD"/>
      </p:ext>
    </p:extLst>
  </p:cmAuthor>
  <p:cmAuthor id="3" name="Reed, Linda" initials="RL" lastIdx="9" clrIdx="2">
    <p:extLst>
      <p:ext uri="{19B8F6BF-5375-455C-9EA6-DF929625EA0E}">
        <p15:presenceInfo xmlns:p15="http://schemas.microsoft.com/office/powerpoint/2012/main" userId="Reed, Linda" providerId="None"/>
      </p:ext>
    </p:extLst>
  </p:cmAuthor>
  <p:cmAuthor id="4" name="Note" initials="Note" lastIdx="3" clrIdx="3"/>
  <p:cmAuthor id="5" name="Peterson, Amy" initials="PA" lastIdx="3" clrIdx="4">
    <p:extLst>
      <p:ext uri="{19B8F6BF-5375-455C-9EA6-DF929625EA0E}">
        <p15:presenceInfo xmlns:p15="http://schemas.microsoft.com/office/powerpoint/2012/main" userId="S::ampeterson@air.org::8c14dd6b-6031-4383-8241-8af97fa7035b" providerId="AD"/>
      </p:ext>
    </p:extLst>
  </p:cmAuthor>
  <p:cmAuthor id="6" name="Merkle, Cat" initials="CM" lastIdx="137" clrIdx="5">
    <p:extLst>
      <p:ext uri="{19B8F6BF-5375-455C-9EA6-DF929625EA0E}">
        <p15:presenceInfo xmlns:p15="http://schemas.microsoft.com/office/powerpoint/2012/main" userId="S::cmerkle@air.org::a9581f9e-37bc-4cc6-a5d4-8f8234d67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2C2B6"/>
    <a:srgbClr val="447939"/>
    <a:srgbClr val="C25131"/>
    <a:srgbClr val="B4C3B2"/>
    <a:srgbClr val="A8452A"/>
    <a:srgbClr val="FFFFFF"/>
    <a:srgbClr val="6D6E70"/>
    <a:srgbClr val="E6E6E6"/>
    <a:srgbClr val="10719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79892" autoAdjust="0"/>
  </p:normalViewPr>
  <p:slideViewPr>
    <p:cSldViewPr snapToGrid="0">
      <p:cViewPr varScale="1">
        <p:scale>
          <a:sx n="53" d="100"/>
          <a:sy n="53" d="100"/>
        </p:scale>
        <p:origin x="596" y="36"/>
      </p:cViewPr>
      <p:guideLst>
        <p:guide orient="horz" pos="648"/>
        <p:guide pos="3840"/>
      </p:guideLst>
    </p:cSldViewPr>
  </p:slideViewPr>
  <p:outlineViewPr>
    <p:cViewPr>
      <p:scale>
        <a:sx n="33" d="100"/>
        <a:sy n="33" d="100"/>
      </p:scale>
      <p:origin x="0" y="-1772"/>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_rels/data1.xml.rels><?xml version="1.0" encoding="UTF-8" standalone="yes"?>
<Relationships xmlns="http://schemas.openxmlformats.org/package/2006/relationships"><Relationship Id="rId1" Type="http://schemas.openxmlformats.org/officeDocument/2006/relationships/image" Target="../media/image16.jpeg"/></Relationships>
</file>

<file path=ppt/diagrams/_rels/data11.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6.jpeg"/></Relationships>
</file>

<file path=ppt/diagrams/_rels/drawing11.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298023-AD1C-4846-8452-2BD6E1D00540}" type="doc">
      <dgm:prSet loTypeId="urn:microsoft.com/office/officeart/2005/8/layout/vList4" loCatId="picture" qsTypeId="urn:microsoft.com/office/officeart/2005/8/quickstyle/simple1" qsCatId="simple" csTypeId="urn:microsoft.com/office/officeart/2005/8/colors/colorful2" csCatId="colorful" phldr="1"/>
      <dgm:spPr/>
      <dgm:t>
        <a:bodyPr/>
        <a:lstStyle/>
        <a:p>
          <a:endParaRPr lang="en-US"/>
        </a:p>
      </dgm:t>
    </dgm:pt>
    <dgm:pt modelId="{DD869D99-4A5B-4733-9943-0E393A6455EB}">
      <dgm:prSet phldrT="[Text]"/>
      <dgm:spPr/>
      <dgm:t>
        <a:bodyPr/>
        <a:lstStyle/>
        <a:p>
          <a:r>
            <a:rPr lang="en-US"/>
            <a:t>Progress monitoring data allow us to…</a:t>
          </a:r>
        </a:p>
      </dgm:t>
    </dgm:pt>
    <dgm:pt modelId="{5D4358DE-7A57-4ABB-B838-9155E6A04516}" type="parTrans" cxnId="{A1F53076-350E-4B10-867D-5695C1E437B4}">
      <dgm:prSet/>
      <dgm:spPr/>
      <dgm:t>
        <a:bodyPr/>
        <a:lstStyle/>
        <a:p>
          <a:endParaRPr lang="en-US"/>
        </a:p>
      </dgm:t>
    </dgm:pt>
    <dgm:pt modelId="{6D671923-EB46-4F22-8FED-24BB6BD50352}" type="sibTrans" cxnId="{A1F53076-350E-4B10-867D-5695C1E437B4}">
      <dgm:prSet/>
      <dgm:spPr/>
      <dgm:t>
        <a:bodyPr/>
        <a:lstStyle/>
        <a:p>
          <a:endParaRPr lang="en-US"/>
        </a:p>
      </dgm:t>
    </dgm:pt>
    <dgm:pt modelId="{7AA2AD10-96C7-423B-A749-AAF9A363D0AC}">
      <dgm:prSet phldrT="[Text]"/>
      <dgm:spPr/>
      <dgm:t>
        <a:bodyPr/>
        <a:lstStyle/>
        <a:p>
          <a:r>
            <a:rPr lang="en-US" dirty="0"/>
            <a:t>Compare the efficacy of different forms of instruction.</a:t>
          </a:r>
        </a:p>
      </dgm:t>
    </dgm:pt>
    <dgm:pt modelId="{92F06C9A-0FD3-4E59-88B9-2FAFF21F9FC0}" type="parTrans" cxnId="{A56CAF5B-A41F-420C-8219-98EA26A8EE9B}">
      <dgm:prSet/>
      <dgm:spPr/>
      <dgm:t>
        <a:bodyPr/>
        <a:lstStyle/>
        <a:p>
          <a:endParaRPr lang="en-US"/>
        </a:p>
      </dgm:t>
    </dgm:pt>
    <dgm:pt modelId="{EE8AB4B3-94E2-48C6-9F33-EAC4828DFD0E}" type="sibTrans" cxnId="{A56CAF5B-A41F-420C-8219-98EA26A8EE9B}">
      <dgm:prSet/>
      <dgm:spPr/>
      <dgm:t>
        <a:bodyPr/>
        <a:lstStyle/>
        <a:p>
          <a:endParaRPr lang="en-US"/>
        </a:p>
      </dgm:t>
    </dgm:pt>
    <dgm:pt modelId="{C5BB3E48-AEF6-4210-BBCD-650694A2B6FB}">
      <dgm:prSet phldrT="[Text]"/>
      <dgm:spPr/>
      <dgm:t>
        <a:bodyPr/>
        <a:lstStyle/>
        <a:p>
          <a:r>
            <a:rPr lang="en-US" dirty="0"/>
            <a:t>Identify students who are not demonstrating adequate progress.</a:t>
          </a:r>
        </a:p>
      </dgm:t>
    </dgm:pt>
    <dgm:pt modelId="{2FC2F6CC-7A4D-408A-B333-28FDA8497A0F}" type="parTrans" cxnId="{5F4B9805-FFE4-4DDC-9536-5EA41BD5BD49}">
      <dgm:prSet/>
      <dgm:spPr/>
      <dgm:t>
        <a:bodyPr/>
        <a:lstStyle/>
        <a:p>
          <a:endParaRPr lang="en-US"/>
        </a:p>
      </dgm:t>
    </dgm:pt>
    <dgm:pt modelId="{1CA3348B-25DC-4912-BA77-A63B86C1C557}" type="sibTrans" cxnId="{5F4B9805-FFE4-4DDC-9536-5EA41BD5BD49}">
      <dgm:prSet/>
      <dgm:spPr/>
      <dgm:t>
        <a:bodyPr/>
        <a:lstStyle/>
        <a:p>
          <a:endParaRPr lang="en-US"/>
        </a:p>
      </dgm:t>
    </dgm:pt>
    <dgm:pt modelId="{6C098F5B-B997-4650-8E7C-1DFA0EAB8AC1}">
      <dgm:prSet phldrT="[Text]"/>
      <dgm:spPr/>
      <dgm:t>
        <a:bodyPr/>
        <a:lstStyle/>
        <a:p>
          <a:r>
            <a:rPr lang="en-US" dirty="0"/>
            <a:t>Support communication with parents and students</a:t>
          </a:r>
        </a:p>
      </dgm:t>
    </dgm:pt>
    <dgm:pt modelId="{8D1E80EB-6346-4D1A-B1E7-B21128F976D8}" type="parTrans" cxnId="{377A0059-CF48-41C8-BCF2-53FF08DAED99}">
      <dgm:prSet/>
      <dgm:spPr/>
      <dgm:t>
        <a:bodyPr/>
        <a:lstStyle/>
        <a:p>
          <a:endParaRPr lang="en-US"/>
        </a:p>
      </dgm:t>
    </dgm:pt>
    <dgm:pt modelId="{0037D1B4-3EDF-4509-8405-F1EA05F0647A}" type="sibTrans" cxnId="{377A0059-CF48-41C8-BCF2-53FF08DAED99}">
      <dgm:prSet/>
      <dgm:spPr/>
      <dgm:t>
        <a:bodyPr/>
        <a:lstStyle/>
        <a:p>
          <a:endParaRPr lang="en-US"/>
        </a:p>
      </dgm:t>
    </dgm:pt>
    <dgm:pt modelId="{065A93ED-1591-4889-BF9B-7E08FB67FE3D}">
      <dgm:prSet phldrT="[Text]"/>
      <dgm:spPr/>
      <dgm:t>
        <a:bodyPr/>
        <a:lstStyle/>
        <a:p>
          <a:r>
            <a:rPr lang="en-US" dirty="0"/>
            <a:t>Determine when an instructional change is needed.</a:t>
          </a:r>
        </a:p>
      </dgm:t>
    </dgm:pt>
    <dgm:pt modelId="{C1927DFE-B2A2-46FE-92B6-610A990FDB9E}" type="parTrans" cxnId="{580D518E-1BDC-430A-99CE-2903587D75B1}">
      <dgm:prSet/>
      <dgm:spPr/>
      <dgm:t>
        <a:bodyPr/>
        <a:lstStyle/>
        <a:p>
          <a:endParaRPr lang="en-US"/>
        </a:p>
      </dgm:t>
    </dgm:pt>
    <dgm:pt modelId="{0712F998-F97F-4376-AD63-93A0950DB88F}" type="sibTrans" cxnId="{580D518E-1BDC-430A-99CE-2903587D75B1}">
      <dgm:prSet/>
      <dgm:spPr/>
      <dgm:t>
        <a:bodyPr/>
        <a:lstStyle/>
        <a:p>
          <a:endParaRPr lang="en-US"/>
        </a:p>
      </dgm:t>
    </dgm:pt>
    <dgm:pt modelId="{55262AA6-C45D-4128-89F0-DDB649AA84F5}">
      <dgm:prSet phldrT="[Text]"/>
      <dgm:spPr/>
      <dgm:t>
        <a:bodyPr/>
        <a:lstStyle/>
        <a:p>
          <a:r>
            <a:rPr lang="en-US" dirty="0"/>
            <a:t>Estimate rates of improvement (ROI) across time.</a:t>
          </a:r>
        </a:p>
      </dgm:t>
    </dgm:pt>
    <dgm:pt modelId="{BDCAFB58-2785-4F03-B68F-9F13FFB8C2F8}" type="sibTrans" cxnId="{6F4A1ED6-01AC-4A1C-9090-9F9D648D7910}">
      <dgm:prSet/>
      <dgm:spPr/>
      <dgm:t>
        <a:bodyPr/>
        <a:lstStyle/>
        <a:p>
          <a:endParaRPr lang="en-US"/>
        </a:p>
      </dgm:t>
    </dgm:pt>
    <dgm:pt modelId="{B9D1CE2C-906A-4016-8026-D761067A4AE6}" type="parTrans" cxnId="{6F4A1ED6-01AC-4A1C-9090-9F9D648D7910}">
      <dgm:prSet/>
      <dgm:spPr/>
      <dgm:t>
        <a:bodyPr/>
        <a:lstStyle/>
        <a:p>
          <a:endParaRPr lang="en-US"/>
        </a:p>
      </dgm:t>
    </dgm:pt>
    <dgm:pt modelId="{D0454AC1-6708-4351-AAE6-B9358724C8F9}">
      <dgm:prSet phldrT="[Text]"/>
      <dgm:spPr/>
      <dgm:t>
        <a:bodyPr/>
        <a:lstStyle/>
        <a:p>
          <a:r>
            <a:rPr lang="en-US" dirty="0"/>
            <a:t>Support the development of a rigorous IEP for students with disabilities.</a:t>
          </a:r>
        </a:p>
      </dgm:t>
    </dgm:pt>
    <dgm:pt modelId="{45BB9DA1-B82C-4B75-A53E-BCC00BCCFCD4}" type="sibTrans" cxnId="{B99CA26A-7A2B-4D4F-9326-935CBF426A99}">
      <dgm:prSet/>
      <dgm:spPr/>
      <dgm:t>
        <a:bodyPr/>
        <a:lstStyle/>
        <a:p>
          <a:endParaRPr lang="en-US"/>
        </a:p>
      </dgm:t>
    </dgm:pt>
    <dgm:pt modelId="{2F7C9072-DFA8-4E83-B5D2-AC87B6E42188}" type="parTrans" cxnId="{B99CA26A-7A2B-4D4F-9326-935CBF426A99}">
      <dgm:prSet/>
      <dgm:spPr/>
      <dgm:t>
        <a:bodyPr/>
        <a:lstStyle/>
        <a:p>
          <a:endParaRPr lang="en-US"/>
        </a:p>
      </dgm:t>
    </dgm:pt>
    <dgm:pt modelId="{BFC27A80-8078-4474-8239-13E65EB2B7EF}" type="pres">
      <dgm:prSet presAssocID="{4F298023-AD1C-4846-8452-2BD6E1D00540}" presName="linear" presStyleCnt="0">
        <dgm:presLayoutVars>
          <dgm:dir/>
          <dgm:resizeHandles val="exact"/>
        </dgm:presLayoutVars>
      </dgm:prSet>
      <dgm:spPr/>
    </dgm:pt>
    <dgm:pt modelId="{D2FFB1B8-64F4-4012-B472-03607A59B1B0}" type="pres">
      <dgm:prSet presAssocID="{DD869D99-4A5B-4733-9943-0E393A6455EB}" presName="comp" presStyleCnt="0"/>
      <dgm:spPr/>
    </dgm:pt>
    <dgm:pt modelId="{2397E0A9-2C75-43A7-A8FE-3646B814C60C}" type="pres">
      <dgm:prSet presAssocID="{DD869D99-4A5B-4733-9943-0E393A6455EB}" presName="box" presStyleLbl="node1" presStyleIdx="0" presStyleCnt="1" custLinFactNeighborX="21870" custLinFactNeighborY="55900"/>
      <dgm:spPr/>
    </dgm:pt>
    <dgm:pt modelId="{03266C32-C75B-43B5-A344-42DB8E5E4A23}" type="pres">
      <dgm:prSet presAssocID="{DD869D99-4A5B-4733-9943-0E393A6455EB}" presName="img"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65000" r="-65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E3B9976-90DE-4963-96C8-87AA379A9994}" type="pres">
      <dgm:prSet presAssocID="{DD869D99-4A5B-4733-9943-0E393A6455EB}" presName="text" presStyleLbl="node1" presStyleIdx="0" presStyleCnt="1">
        <dgm:presLayoutVars>
          <dgm:bulletEnabled val="1"/>
        </dgm:presLayoutVars>
      </dgm:prSet>
      <dgm:spPr/>
    </dgm:pt>
  </dgm:ptLst>
  <dgm:cxnLst>
    <dgm:cxn modelId="{5F4B9805-FFE4-4DDC-9536-5EA41BD5BD49}" srcId="{DD869D99-4A5B-4733-9943-0E393A6455EB}" destId="{C5BB3E48-AEF6-4210-BBCD-650694A2B6FB}" srcOrd="2" destOrd="0" parTransId="{2FC2F6CC-7A4D-408A-B333-28FDA8497A0F}" sibTransId="{1CA3348B-25DC-4912-BA77-A63B86C1C557}"/>
    <dgm:cxn modelId="{E7761C2F-0EA3-42B3-AD52-AD1A54DDD6C3}" type="presOf" srcId="{D0454AC1-6708-4351-AAE6-B9358724C8F9}" destId="{7E3B9976-90DE-4963-96C8-87AA379A9994}" srcOrd="1" destOrd="6" presId="urn:microsoft.com/office/officeart/2005/8/layout/vList4"/>
    <dgm:cxn modelId="{3C778E32-BEF3-4C8D-B300-6F5042470E2C}" type="presOf" srcId="{55262AA6-C45D-4128-89F0-DDB649AA84F5}" destId="{2397E0A9-2C75-43A7-A8FE-3646B814C60C}" srcOrd="0" destOrd="1" presId="urn:microsoft.com/office/officeart/2005/8/layout/vList4"/>
    <dgm:cxn modelId="{B514913B-5641-4A8A-AB74-27185E7237A4}" type="presOf" srcId="{065A93ED-1591-4889-BF9B-7E08FB67FE3D}" destId="{7E3B9976-90DE-4963-96C8-87AA379A9994}" srcOrd="1" destOrd="4" presId="urn:microsoft.com/office/officeart/2005/8/layout/vList4"/>
    <dgm:cxn modelId="{0F14B33C-B666-4EC7-AE61-DA203FD8C193}" type="presOf" srcId="{7AA2AD10-96C7-423B-A749-AAF9A363D0AC}" destId="{7E3B9976-90DE-4963-96C8-87AA379A9994}" srcOrd="1" destOrd="2" presId="urn:microsoft.com/office/officeart/2005/8/layout/vList4"/>
    <dgm:cxn modelId="{A56CAF5B-A41F-420C-8219-98EA26A8EE9B}" srcId="{DD869D99-4A5B-4733-9943-0E393A6455EB}" destId="{7AA2AD10-96C7-423B-A749-AAF9A363D0AC}" srcOrd="1" destOrd="0" parTransId="{92F06C9A-0FD3-4E59-88B9-2FAFF21F9FC0}" sibTransId="{EE8AB4B3-94E2-48C6-9F33-EAC4828DFD0E}"/>
    <dgm:cxn modelId="{30D2C463-3C30-4971-9F37-CA6559DFC055}" type="presOf" srcId="{C5BB3E48-AEF6-4210-BBCD-650694A2B6FB}" destId="{2397E0A9-2C75-43A7-A8FE-3646B814C60C}" srcOrd="0" destOrd="3" presId="urn:microsoft.com/office/officeart/2005/8/layout/vList4"/>
    <dgm:cxn modelId="{B99CA26A-7A2B-4D4F-9326-935CBF426A99}" srcId="{DD869D99-4A5B-4733-9943-0E393A6455EB}" destId="{D0454AC1-6708-4351-AAE6-B9358724C8F9}" srcOrd="5" destOrd="0" parTransId="{2F7C9072-DFA8-4E83-B5D2-AC87B6E42188}" sibTransId="{45BB9DA1-B82C-4B75-A53E-BCC00BCCFCD4}"/>
    <dgm:cxn modelId="{4AB6C652-E7B9-46B9-91B8-16761749EB29}" type="presOf" srcId="{D0454AC1-6708-4351-AAE6-B9358724C8F9}" destId="{2397E0A9-2C75-43A7-A8FE-3646B814C60C}" srcOrd="0" destOrd="6" presId="urn:microsoft.com/office/officeart/2005/8/layout/vList4"/>
    <dgm:cxn modelId="{8A90DD72-ABBF-48C2-BDB8-1E40F09CA09E}" type="presOf" srcId="{DD869D99-4A5B-4733-9943-0E393A6455EB}" destId="{2397E0A9-2C75-43A7-A8FE-3646B814C60C}" srcOrd="0" destOrd="0" presId="urn:microsoft.com/office/officeart/2005/8/layout/vList4"/>
    <dgm:cxn modelId="{A1F53076-350E-4B10-867D-5695C1E437B4}" srcId="{4F298023-AD1C-4846-8452-2BD6E1D00540}" destId="{DD869D99-4A5B-4733-9943-0E393A6455EB}" srcOrd="0" destOrd="0" parTransId="{5D4358DE-7A57-4ABB-B838-9155E6A04516}" sibTransId="{6D671923-EB46-4F22-8FED-24BB6BD50352}"/>
    <dgm:cxn modelId="{377A0059-CF48-41C8-BCF2-53FF08DAED99}" srcId="{DD869D99-4A5B-4733-9943-0E393A6455EB}" destId="{6C098F5B-B997-4650-8E7C-1DFA0EAB8AC1}" srcOrd="4" destOrd="0" parTransId="{8D1E80EB-6346-4D1A-B1E7-B21128F976D8}" sibTransId="{0037D1B4-3EDF-4509-8405-F1EA05F0647A}"/>
    <dgm:cxn modelId="{779B3359-632C-427F-BB4B-D922C3F41285}" type="presOf" srcId="{4F298023-AD1C-4846-8452-2BD6E1D00540}" destId="{BFC27A80-8078-4474-8239-13E65EB2B7EF}" srcOrd="0" destOrd="0" presId="urn:microsoft.com/office/officeart/2005/8/layout/vList4"/>
    <dgm:cxn modelId="{8885E159-AFC9-4688-8559-ED68F38E7640}" type="presOf" srcId="{7AA2AD10-96C7-423B-A749-AAF9A363D0AC}" destId="{2397E0A9-2C75-43A7-A8FE-3646B814C60C}" srcOrd="0" destOrd="2" presId="urn:microsoft.com/office/officeart/2005/8/layout/vList4"/>
    <dgm:cxn modelId="{580D518E-1BDC-430A-99CE-2903587D75B1}" srcId="{DD869D99-4A5B-4733-9943-0E393A6455EB}" destId="{065A93ED-1591-4889-BF9B-7E08FB67FE3D}" srcOrd="3" destOrd="0" parTransId="{C1927DFE-B2A2-46FE-92B6-610A990FDB9E}" sibTransId="{0712F998-F97F-4376-AD63-93A0950DB88F}"/>
    <dgm:cxn modelId="{020EDC93-F1E6-4255-BDF1-5E24F9B98156}" type="presOf" srcId="{6C098F5B-B997-4650-8E7C-1DFA0EAB8AC1}" destId="{7E3B9976-90DE-4963-96C8-87AA379A9994}" srcOrd="1" destOrd="5" presId="urn:microsoft.com/office/officeart/2005/8/layout/vList4"/>
    <dgm:cxn modelId="{D2CB6794-2C78-453D-87C5-CDD1628BE220}" type="presOf" srcId="{55262AA6-C45D-4128-89F0-DDB649AA84F5}" destId="{7E3B9976-90DE-4963-96C8-87AA379A9994}" srcOrd="1" destOrd="1" presId="urn:microsoft.com/office/officeart/2005/8/layout/vList4"/>
    <dgm:cxn modelId="{CD97F2A1-D3AD-4ECE-ADB4-AAB4A7DD802B}" type="presOf" srcId="{065A93ED-1591-4889-BF9B-7E08FB67FE3D}" destId="{2397E0A9-2C75-43A7-A8FE-3646B814C60C}" srcOrd="0" destOrd="4" presId="urn:microsoft.com/office/officeart/2005/8/layout/vList4"/>
    <dgm:cxn modelId="{C1D8BEA7-E23E-4BFD-B479-0F4BA00584AA}" type="presOf" srcId="{C5BB3E48-AEF6-4210-BBCD-650694A2B6FB}" destId="{7E3B9976-90DE-4963-96C8-87AA379A9994}" srcOrd="1" destOrd="3" presId="urn:microsoft.com/office/officeart/2005/8/layout/vList4"/>
    <dgm:cxn modelId="{F587D0AA-CD6F-480F-8CDD-3228F22C783D}" type="presOf" srcId="{6C098F5B-B997-4650-8E7C-1DFA0EAB8AC1}" destId="{2397E0A9-2C75-43A7-A8FE-3646B814C60C}" srcOrd="0" destOrd="5" presId="urn:microsoft.com/office/officeart/2005/8/layout/vList4"/>
    <dgm:cxn modelId="{6F4A1ED6-01AC-4A1C-9090-9F9D648D7910}" srcId="{DD869D99-4A5B-4733-9943-0E393A6455EB}" destId="{55262AA6-C45D-4128-89F0-DDB649AA84F5}" srcOrd="0" destOrd="0" parTransId="{B9D1CE2C-906A-4016-8026-D761067A4AE6}" sibTransId="{BDCAFB58-2785-4F03-B68F-9F13FFB8C2F8}"/>
    <dgm:cxn modelId="{06B8DDEF-E298-4844-8EB7-DB0D4297F53F}" type="presOf" srcId="{DD869D99-4A5B-4733-9943-0E393A6455EB}" destId="{7E3B9976-90DE-4963-96C8-87AA379A9994}" srcOrd="1" destOrd="0" presId="urn:microsoft.com/office/officeart/2005/8/layout/vList4"/>
    <dgm:cxn modelId="{B03CCAE8-5267-43DD-B683-372BBE08814C}" type="presParOf" srcId="{BFC27A80-8078-4474-8239-13E65EB2B7EF}" destId="{D2FFB1B8-64F4-4012-B472-03607A59B1B0}" srcOrd="0" destOrd="0" presId="urn:microsoft.com/office/officeart/2005/8/layout/vList4"/>
    <dgm:cxn modelId="{B17B5995-FED4-41ED-A8D0-64AC185768BD}" type="presParOf" srcId="{D2FFB1B8-64F4-4012-B472-03607A59B1B0}" destId="{2397E0A9-2C75-43A7-A8FE-3646B814C60C}" srcOrd="0" destOrd="0" presId="urn:microsoft.com/office/officeart/2005/8/layout/vList4"/>
    <dgm:cxn modelId="{F8A4B6F8-05B2-4D78-A555-BB79A96AB944}" type="presParOf" srcId="{D2FFB1B8-64F4-4012-B472-03607A59B1B0}" destId="{03266C32-C75B-43B5-A344-42DB8E5E4A23}" srcOrd="1" destOrd="0" presId="urn:microsoft.com/office/officeart/2005/8/layout/vList4"/>
    <dgm:cxn modelId="{25438C84-9225-43AA-8A0D-09666970588B}" type="presParOf" srcId="{D2FFB1B8-64F4-4012-B472-03607A59B1B0}" destId="{7E3B9976-90DE-4963-96C8-87AA379A999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4EF859-99E0-4465-8C5B-DC0438E499D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DAE95932-2214-40DC-8A4B-D3FED1B0B32F}">
      <dgm:prSet phldrT="[Text]" custT="1"/>
      <dgm:spPr/>
      <dgm:t>
        <a:bodyPr/>
        <a:lstStyle/>
        <a:p>
          <a:r>
            <a:rPr lang="en-US" sz="2800" dirty="0"/>
            <a:t>Computation</a:t>
          </a:r>
        </a:p>
      </dgm:t>
      <dgm:extLst>
        <a:ext uri="{E40237B7-FDA0-4F09-8148-C483321AD2D9}">
          <dgm14:cNvPr xmlns:dgm14="http://schemas.microsoft.com/office/drawing/2010/diagram" id="0" name="" descr="Computation:&#10;-Solve computation problems&#10;-Score is number of digits correct in each answer&#10;"/>
        </a:ext>
      </dgm:extLst>
    </dgm:pt>
    <dgm:pt modelId="{07A5635D-217F-45EC-BB12-EF7B2D891411}" type="parTrans" cxnId="{3894E578-3C24-4E3F-98BC-30ED6A94DBFA}">
      <dgm:prSet/>
      <dgm:spPr/>
      <dgm:t>
        <a:bodyPr/>
        <a:lstStyle/>
        <a:p>
          <a:endParaRPr lang="en-US"/>
        </a:p>
      </dgm:t>
    </dgm:pt>
    <dgm:pt modelId="{FCF31F3B-0D8A-4274-A14F-A6102AA1C49F}" type="sibTrans" cxnId="{3894E578-3C24-4E3F-98BC-30ED6A94DBFA}">
      <dgm:prSet/>
      <dgm:spPr/>
      <dgm:t>
        <a:bodyPr/>
        <a:lstStyle/>
        <a:p>
          <a:endParaRPr lang="en-US"/>
        </a:p>
      </dgm:t>
    </dgm:pt>
    <dgm:pt modelId="{2FCB2324-7E75-4F46-9365-2C097EC72837}">
      <dgm:prSet phldrT="[Text]" custT="1"/>
      <dgm:spPr/>
      <dgm:t>
        <a:bodyPr/>
        <a:lstStyle/>
        <a:p>
          <a:r>
            <a:rPr lang="en-US" sz="2800" dirty="0"/>
            <a:t>Solve computation problems</a:t>
          </a:r>
        </a:p>
      </dgm:t>
      <dgm:extLst>
        <a:ext uri="{E40237B7-FDA0-4F09-8148-C483321AD2D9}">
          <dgm14:cNvPr xmlns:dgm14="http://schemas.microsoft.com/office/drawing/2010/diagram" id="0" name="" descr="Computation:&#10;-Solve computation problems&#10;-Score is number of digits correct in each answer&#10;"/>
        </a:ext>
      </dgm:extLst>
    </dgm:pt>
    <dgm:pt modelId="{654740EF-3901-4ADF-8C3A-3FECBFCE9943}" type="parTrans" cxnId="{97311DB1-AC19-4314-BA8E-43B5AE7807A8}">
      <dgm:prSet/>
      <dgm:spPr/>
      <dgm:t>
        <a:bodyPr/>
        <a:lstStyle/>
        <a:p>
          <a:endParaRPr lang="en-US"/>
        </a:p>
      </dgm:t>
    </dgm:pt>
    <dgm:pt modelId="{9999F360-8931-4761-92EB-729633AF9999}" type="sibTrans" cxnId="{97311DB1-AC19-4314-BA8E-43B5AE7807A8}">
      <dgm:prSet/>
      <dgm:spPr/>
      <dgm:t>
        <a:bodyPr/>
        <a:lstStyle/>
        <a:p>
          <a:endParaRPr lang="en-US"/>
        </a:p>
      </dgm:t>
    </dgm:pt>
    <dgm:pt modelId="{7EF9D918-73F4-4949-9FA4-EECD36DE0469}">
      <dgm:prSet custT="1"/>
      <dgm:spPr/>
      <dgm:t>
        <a:bodyPr/>
        <a:lstStyle/>
        <a:p>
          <a:r>
            <a:rPr lang="en-US" sz="2800" dirty="0"/>
            <a:t>Score is number of digits correct in each answer</a:t>
          </a:r>
        </a:p>
      </dgm:t>
    </dgm:pt>
    <dgm:pt modelId="{F803EE5E-3511-42C3-BE4F-EA4CF387E1E3}" type="parTrans" cxnId="{DAA1D251-A5E1-4FC2-9A0A-AFCB7202A98B}">
      <dgm:prSet/>
      <dgm:spPr/>
      <dgm:t>
        <a:bodyPr/>
        <a:lstStyle/>
        <a:p>
          <a:endParaRPr lang="en-US"/>
        </a:p>
      </dgm:t>
    </dgm:pt>
    <dgm:pt modelId="{21996D5A-103D-418E-8A89-390F46D57575}" type="sibTrans" cxnId="{DAA1D251-A5E1-4FC2-9A0A-AFCB7202A98B}">
      <dgm:prSet/>
      <dgm:spPr/>
      <dgm:t>
        <a:bodyPr/>
        <a:lstStyle/>
        <a:p>
          <a:endParaRPr lang="en-US"/>
        </a:p>
      </dgm:t>
    </dgm:pt>
    <dgm:pt modelId="{81C22B31-3C7B-4066-9B64-0042DE2996E7}" type="pres">
      <dgm:prSet presAssocID="{324EF859-99E0-4465-8C5B-DC0438E499DE}" presName="Name0" presStyleCnt="0">
        <dgm:presLayoutVars>
          <dgm:dir/>
          <dgm:animLvl val="lvl"/>
          <dgm:resizeHandles val="exact"/>
        </dgm:presLayoutVars>
      </dgm:prSet>
      <dgm:spPr/>
    </dgm:pt>
    <dgm:pt modelId="{0FDA231A-9B1C-48AA-BCFE-586F8F9DE97E}" type="pres">
      <dgm:prSet presAssocID="{DAE95932-2214-40DC-8A4B-D3FED1B0B32F}" presName="linNode" presStyleCnt="0"/>
      <dgm:spPr/>
    </dgm:pt>
    <dgm:pt modelId="{61601251-5113-49C5-97E2-15E0161AF2C3}" type="pres">
      <dgm:prSet presAssocID="{DAE95932-2214-40DC-8A4B-D3FED1B0B32F}" presName="parTx" presStyleLbl="revTx" presStyleIdx="0" presStyleCnt="1" custScaleX="152527">
        <dgm:presLayoutVars>
          <dgm:chMax val="1"/>
          <dgm:bulletEnabled val="1"/>
        </dgm:presLayoutVars>
      </dgm:prSet>
      <dgm:spPr/>
    </dgm:pt>
    <dgm:pt modelId="{083DAD04-693F-43C2-91B7-E26B5000497A}" type="pres">
      <dgm:prSet presAssocID="{DAE95932-2214-40DC-8A4B-D3FED1B0B32F}" presName="bracket" presStyleLbl="parChTrans1D1" presStyleIdx="0" presStyleCnt="1"/>
      <dgm:spPr/>
    </dgm:pt>
    <dgm:pt modelId="{AC0D6015-4E63-4087-B6D6-955C2837E870}" type="pres">
      <dgm:prSet presAssocID="{DAE95932-2214-40DC-8A4B-D3FED1B0B32F}" presName="spH" presStyleCnt="0"/>
      <dgm:spPr/>
    </dgm:pt>
    <dgm:pt modelId="{6A04D0E3-369D-4169-B92E-C0D14ECC91A5}" type="pres">
      <dgm:prSet presAssocID="{DAE95932-2214-40DC-8A4B-D3FED1B0B32F}" presName="desTx" presStyleLbl="node1" presStyleIdx="0" presStyleCnt="1">
        <dgm:presLayoutVars>
          <dgm:bulletEnabled val="1"/>
        </dgm:presLayoutVars>
      </dgm:prSet>
      <dgm:spPr/>
    </dgm:pt>
  </dgm:ptLst>
  <dgm:cxnLst>
    <dgm:cxn modelId="{F5F8815F-4CBB-4609-B187-BE03A8E9790E}" type="presOf" srcId="{7EF9D918-73F4-4949-9FA4-EECD36DE0469}" destId="{6A04D0E3-369D-4169-B92E-C0D14ECC91A5}" srcOrd="0" destOrd="1" presId="urn:diagrams.loki3.com/BracketList"/>
    <dgm:cxn modelId="{DAA1D251-A5E1-4FC2-9A0A-AFCB7202A98B}" srcId="{DAE95932-2214-40DC-8A4B-D3FED1B0B32F}" destId="{7EF9D918-73F4-4949-9FA4-EECD36DE0469}" srcOrd="1" destOrd="0" parTransId="{F803EE5E-3511-42C3-BE4F-EA4CF387E1E3}" sibTransId="{21996D5A-103D-418E-8A89-390F46D57575}"/>
    <dgm:cxn modelId="{3894E578-3C24-4E3F-98BC-30ED6A94DBFA}" srcId="{324EF859-99E0-4465-8C5B-DC0438E499DE}" destId="{DAE95932-2214-40DC-8A4B-D3FED1B0B32F}" srcOrd="0" destOrd="0" parTransId="{07A5635D-217F-45EC-BB12-EF7B2D891411}" sibTransId="{FCF31F3B-0D8A-4274-A14F-A6102AA1C49F}"/>
    <dgm:cxn modelId="{17A4A68C-B3E6-414B-A251-6BAC073729A7}" type="presOf" srcId="{2FCB2324-7E75-4F46-9365-2C097EC72837}" destId="{6A04D0E3-369D-4169-B92E-C0D14ECC91A5}" srcOrd="0" destOrd="0" presId="urn:diagrams.loki3.com/BracketList"/>
    <dgm:cxn modelId="{97311DB1-AC19-4314-BA8E-43B5AE7807A8}" srcId="{DAE95932-2214-40DC-8A4B-D3FED1B0B32F}" destId="{2FCB2324-7E75-4F46-9365-2C097EC72837}" srcOrd="0" destOrd="0" parTransId="{654740EF-3901-4ADF-8C3A-3FECBFCE9943}" sibTransId="{9999F360-8931-4761-92EB-729633AF9999}"/>
    <dgm:cxn modelId="{7F7124C6-D422-4BAA-B545-B837724C0272}" type="presOf" srcId="{DAE95932-2214-40DC-8A4B-D3FED1B0B32F}" destId="{61601251-5113-49C5-97E2-15E0161AF2C3}" srcOrd="0" destOrd="0" presId="urn:diagrams.loki3.com/BracketList"/>
    <dgm:cxn modelId="{BE9F12D0-25DF-4DBD-991D-4384F616A486}" type="presOf" srcId="{324EF859-99E0-4465-8C5B-DC0438E499DE}" destId="{81C22B31-3C7B-4066-9B64-0042DE2996E7}" srcOrd="0" destOrd="0" presId="urn:diagrams.loki3.com/BracketList"/>
    <dgm:cxn modelId="{C230642A-3B27-41EA-84B0-775363B4DB80}" type="presParOf" srcId="{81C22B31-3C7B-4066-9B64-0042DE2996E7}" destId="{0FDA231A-9B1C-48AA-BCFE-586F8F9DE97E}" srcOrd="0" destOrd="0" presId="urn:diagrams.loki3.com/BracketList"/>
    <dgm:cxn modelId="{CD661E99-5948-4B0C-9785-F886D5CBDCEE}" type="presParOf" srcId="{0FDA231A-9B1C-48AA-BCFE-586F8F9DE97E}" destId="{61601251-5113-49C5-97E2-15E0161AF2C3}" srcOrd="0" destOrd="0" presId="urn:diagrams.loki3.com/BracketList"/>
    <dgm:cxn modelId="{D1A51396-2797-42A0-A1E2-F6C28422135F}" type="presParOf" srcId="{0FDA231A-9B1C-48AA-BCFE-586F8F9DE97E}" destId="{083DAD04-693F-43C2-91B7-E26B5000497A}" srcOrd="1" destOrd="0" presId="urn:diagrams.loki3.com/BracketList"/>
    <dgm:cxn modelId="{EB8F8B7E-1D0C-48BE-B00C-5C376CD1A5E8}" type="presParOf" srcId="{0FDA231A-9B1C-48AA-BCFE-586F8F9DE97E}" destId="{AC0D6015-4E63-4087-B6D6-955C2837E870}" srcOrd="2" destOrd="0" presId="urn:diagrams.loki3.com/BracketList"/>
    <dgm:cxn modelId="{0A5B4F27-7215-40FC-A687-594E3B248902}" type="presParOf" srcId="{0FDA231A-9B1C-48AA-BCFE-586F8F9DE97E}" destId="{6A04D0E3-369D-4169-B92E-C0D14ECC91A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70A58EF-6303-42C1-B57F-206F9F1886C3}"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9CEBF549-0815-44C7-810E-5E4D99B93F79}">
      <dgm:prSet phldrT="[Text]"/>
      <dgm:spPr/>
      <dgm:t>
        <a:bodyPr/>
        <a:lstStyle/>
        <a:p>
          <a:r>
            <a:rPr lang="en-US" dirty="0"/>
            <a:t>Brief and easy to administer</a:t>
          </a:r>
        </a:p>
      </dgm:t>
    </dgm:pt>
    <dgm:pt modelId="{DC05372C-2799-422C-9D33-27DBAC8ACACC}" type="parTrans" cxnId="{00A70088-6CA1-4D83-833E-32EF0E64D420}">
      <dgm:prSet/>
      <dgm:spPr/>
      <dgm:t>
        <a:bodyPr/>
        <a:lstStyle/>
        <a:p>
          <a:endParaRPr lang="en-US"/>
        </a:p>
      </dgm:t>
    </dgm:pt>
    <dgm:pt modelId="{FEBC0B6A-9FB0-4FB4-95C1-54E23E13ED62}" type="sibTrans" cxnId="{00A70088-6CA1-4D83-833E-32EF0E64D420}">
      <dgm:prSet/>
      <dgm:spPr/>
      <dgm:t>
        <a:bodyPr/>
        <a:lstStyle/>
        <a:p>
          <a:endParaRPr lang="en-US"/>
        </a:p>
      </dgm:t>
    </dgm:pt>
    <dgm:pt modelId="{F32C4718-3B68-42BC-A8B3-6E2D9F728BCA}">
      <dgm:prSet phldrT="[Text]"/>
      <dgm:spPr/>
      <dgm:t>
        <a:bodyPr/>
        <a:lstStyle/>
        <a:p>
          <a:r>
            <a:rPr lang="en-US" dirty="0"/>
            <a:t>Able to be used repeatedly over time</a:t>
          </a:r>
        </a:p>
      </dgm:t>
    </dgm:pt>
    <dgm:pt modelId="{76BF7FFE-02FD-4380-8FD8-BB5A3682E4B2}" type="parTrans" cxnId="{29B9661F-50EE-4D4F-A6AE-ED196210DE66}">
      <dgm:prSet/>
      <dgm:spPr/>
      <dgm:t>
        <a:bodyPr/>
        <a:lstStyle/>
        <a:p>
          <a:endParaRPr lang="en-US"/>
        </a:p>
      </dgm:t>
    </dgm:pt>
    <dgm:pt modelId="{149BBAF2-B239-4229-97DE-C65A2D87EC5B}" type="sibTrans" cxnId="{29B9661F-50EE-4D4F-A6AE-ED196210DE66}">
      <dgm:prSet/>
      <dgm:spPr/>
      <dgm:t>
        <a:bodyPr/>
        <a:lstStyle/>
        <a:p>
          <a:endParaRPr lang="en-US"/>
        </a:p>
      </dgm:t>
    </dgm:pt>
    <dgm:pt modelId="{6A20ED28-9E9E-48A3-AE22-B7D4C4DFB345}">
      <dgm:prSet phldrT="[Text]"/>
      <dgm:spPr/>
      <dgm:t>
        <a:bodyPr/>
        <a:lstStyle/>
        <a:p>
          <a:r>
            <a:rPr lang="en-US" dirty="0"/>
            <a:t>Sensitive to changes in student performance</a:t>
          </a:r>
        </a:p>
      </dgm:t>
    </dgm:pt>
    <dgm:pt modelId="{3CE65388-B285-40EF-ACF5-031293813D03}" type="parTrans" cxnId="{DB217179-9A14-415A-8E72-5D47B664A20F}">
      <dgm:prSet/>
      <dgm:spPr/>
      <dgm:t>
        <a:bodyPr/>
        <a:lstStyle/>
        <a:p>
          <a:endParaRPr lang="en-US"/>
        </a:p>
      </dgm:t>
    </dgm:pt>
    <dgm:pt modelId="{E5B21AD4-2C62-4477-81D8-01400E4DAAE6}" type="sibTrans" cxnId="{DB217179-9A14-415A-8E72-5D47B664A20F}">
      <dgm:prSet/>
      <dgm:spPr/>
      <dgm:t>
        <a:bodyPr/>
        <a:lstStyle/>
        <a:p>
          <a:endParaRPr lang="en-US"/>
        </a:p>
      </dgm:t>
    </dgm:pt>
    <dgm:pt modelId="{1AE3517A-EA55-4DAC-A400-72E1F9AAE6EB}">
      <dgm:prSet/>
      <dgm:spPr/>
      <dgm:t>
        <a:bodyPr/>
        <a:lstStyle/>
        <a:p>
          <a:r>
            <a:rPr lang="en-US"/>
            <a:t>Valid, reliable, and evidence-based</a:t>
          </a:r>
        </a:p>
      </dgm:t>
    </dgm:pt>
    <dgm:pt modelId="{3079DCB8-E4D7-4C98-B8C7-4F8038FB7A3B}" type="parTrans" cxnId="{127EF729-5DE3-4A3D-AC74-7A43B610D2A3}">
      <dgm:prSet/>
      <dgm:spPr/>
      <dgm:t>
        <a:bodyPr/>
        <a:lstStyle/>
        <a:p>
          <a:endParaRPr lang="en-US"/>
        </a:p>
      </dgm:t>
    </dgm:pt>
    <dgm:pt modelId="{6D058635-7CB3-40A9-8C1C-18CBB13BF524}" type="sibTrans" cxnId="{127EF729-5DE3-4A3D-AC74-7A43B610D2A3}">
      <dgm:prSet/>
      <dgm:spPr/>
      <dgm:t>
        <a:bodyPr/>
        <a:lstStyle/>
        <a:p>
          <a:endParaRPr lang="en-US"/>
        </a:p>
      </dgm:t>
    </dgm:pt>
    <dgm:pt modelId="{DC9196C8-CB56-49AF-824D-E61BDB9B0C51}">
      <dgm:prSet/>
      <dgm:spPr/>
      <dgm:t>
        <a:bodyPr/>
        <a:lstStyle/>
        <a:p>
          <a:r>
            <a:rPr lang="en-US" dirty="0"/>
            <a:t>Administered and scored using standardized procedures</a:t>
          </a:r>
        </a:p>
      </dgm:t>
    </dgm:pt>
    <dgm:pt modelId="{2C5F8414-47E9-46A7-A6F9-59A236B8D8FB}" type="parTrans" cxnId="{48C6BEA1-232E-450A-8FDA-82320CFC5434}">
      <dgm:prSet/>
      <dgm:spPr/>
      <dgm:t>
        <a:bodyPr/>
        <a:lstStyle/>
        <a:p>
          <a:endParaRPr lang="en-US"/>
        </a:p>
      </dgm:t>
    </dgm:pt>
    <dgm:pt modelId="{2A0E6939-44D0-4077-A52C-D224790D416C}" type="sibTrans" cxnId="{48C6BEA1-232E-450A-8FDA-82320CFC5434}">
      <dgm:prSet/>
      <dgm:spPr/>
      <dgm:t>
        <a:bodyPr/>
        <a:lstStyle/>
        <a:p>
          <a:endParaRPr lang="en-US"/>
        </a:p>
      </dgm:t>
    </dgm:pt>
    <dgm:pt modelId="{96D42264-2E5B-426A-8327-390C047B7DF8}" type="pres">
      <dgm:prSet presAssocID="{170A58EF-6303-42C1-B57F-206F9F1886C3}" presName="Name0" presStyleCnt="0">
        <dgm:presLayoutVars>
          <dgm:dir/>
          <dgm:resizeHandles val="exact"/>
        </dgm:presLayoutVars>
      </dgm:prSet>
      <dgm:spPr/>
    </dgm:pt>
    <dgm:pt modelId="{6E520F24-0374-40A5-9E86-39135A13855F}" type="pres">
      <dgm:prSet presAssocID="{9CEBF549-0815-44C7-810E-5E4D99B93F79}" presName="composite" presStyleCnt="0"/>
      <dgm:spPr/>
    </dgm:pt>
    <dgm:pt modelId="{E9803820-15DD-4EFA-AA8E-D2930397D247}" type="pres">
      <dgm:prSet presAssocID="{9CEBF549-0815-44C7-810E-5E4D99B93F79}" presName="rect1" presStyleLbl="trAlignAcc1" presStyleIdx="0" presStyleCnt="5">
        <dgm:presLayoutVars>
          <dgm:bulletEnabled val="1"/>
        </dgm:presLayoutVars>
      </dgm:prSet>
      <dgm:spPr/>
    </dgm:pt>
    <dgm:pt modelId="{9F28CCA1-063D-46D7-8CBA-7BC900B51170}" type="pres">
      <dgm:prSet presAssocID="{9CEBF549-0815-44C7-810E-5E4D99B93F79}" presName="rect2"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a:noFill/>
        </a:ln>
      </dgm:spPr>
      <dgm:extLst>
        <a:ext uri="{E40237B7-FDA0-4F09-8148-C483321AD2D9}">
          <dgm14:cNvPr xmlns:dgm14="http://schemas.microsoft.com/office/drawing/2010/diagram" id="0" name="" descr="Watch with solid fill"/>
        </a:ext>
      </dgm:extLst>
    </dgm:pt>
    <dgm:pt modelId="{6D9615A5-FB03-40C3-B87B-BF86C5DB3F6F}" type="pres">
      <dgm:prSet presAssocID="{FEBC0B6A-9FB0-4FB4-95C1-54E23E13ED62}" presName="sibTrans" presStyleCnt="0"/>
      <dgm:spPr/>
    </dgm:pt>
    <dgm:pt modelId="{6D6040EB-1343-401B-A4A0-2ACC05575658}" type="pres">
      <dgm:prSet presAssocID="{F32C4718-3B68-42BC-A8B3-6E2D9F728BCA}" presName="composite" presStyleCnt="0"/>
      <dgm:spPr/>
    </dgm:pt>
    <dgm:pt modelId="{D0C3C335-3953-4C98-9379-B95DEDB14C9E}" type="pres">
      <dgm:prSet presAssocID="{F32C4718-3B68-42BC-A8B3-6E2D9F728BCA}" presName="rect1" presStyleLbl="trAlignAcc1" presStyleIdx="1" presStyleCnt="5">
        <dgm:presLayoutVars>
          <dgm:bulletEnabled val="1"/>
        </dgm:presLayoutVars>
      </dgm:prSet>
      <dgm:spPr/>
    </dgm:pt>
    <dgm:pt modelId="{4B84AEC5-6898-440A-B874-09A2C60FD13C}" type="pres">
      <dgm:prSet presAssocID="{F32C4718-3B68-42BC-A8B3-6E2D9F728BCA}" presName="rect2" presStyleLbl="fgImgPlace1" presStyleIdx="1" presStyleCnt="5" custScaleX="130535" custScaleY="129104"/>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547" t="17031" r="547" b="17031"/>
          </a:stretch>
        </a:blipFill>
        <a:ln>
          <a:noFill/>
        </a:ln>
      </dgm:spPr>
      <dgm:extLst>
        <a:ext uri="{E40237B7-FDA0-4F09-8148-C483321AD2D9}">
          <dgm14:cNvPr xmlns:dgm14="http://schemas.microsoft.com/office/drawing/2010/diagram" id="0" name="" descr="Repeat with solid fill"/>
        </a:ext>
      </dgm:extLst>
    </dgm:pt>
    <dgm:pt modelId="{71D0657A-B4B0-478E-B608-4790D4FA51B9}" type="pres">
      <dgm:prSet presAssocID="{149BBAF2-B239-4229-97DE-C65A2D87EC5B}" presName="sibTrans" presStyleCnt="0"/>
      <dgm:spPr/>
    </dgm:pt>
    <dgm:pt modelId="{93BA7BBA-B0A8-4C82-9B43-A94136929F7E}" type="pres">
      <dgm:prSet presAssocID="{6A20ED28-9E9E-48A3-AE22-B7D4C4DFB345}" presName="composite" presStyleCnt="0"/>
      <dgm:spPr/>
    </dgm:pt>
    <dgm:pt modelId="{6B9E0447-2CB6-4CDA-8446-4D871146CFF0}" type="pres">
      <dgm:prSet presAssocID="{6A20ED28-9E9E-48A3-AE22-B7D4C4DFB345}" presName="rect1" presStyleLbl="trAlignAcc1" presStyleIdx="2" presStyleCnt="5">
        <dgm:presLayoutVars>
          <dgm:bulletEnabled val="1"/>
        </dgm:presLayoutVars>
      </dgm:prSet>
      <dgm:spPr/>
    </dgm:pt>
    <dgm:pt modelId="{583B9954-4D3A-4E5E-9F89-6C699C3063E2}" type="pres">
      <dgm:prSet presAssocID="{6A20ED28-9E9E-48A3-AE22-B7D4C4DFB345}" presName="rect2"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a:noFill/>
        </a:ln>
      </dgm:spPr>
      <dgm:extLst>
        <a:ext uri="{E40237B7-FDA0-4F09-8148-C483321AD2D9}">
          <dgm14:cNvPr xmlns:dgm14="http://schemas.microsoft.com/office/drawing/2010/diagram" id="0" name="" descr="Hockey Stick Curve Graph with solid fill"/>
        </a:ext>
      </dgm:extLst>
    </dgm:pt>
    <dgm:pt modelId="{EA1BBC0B-1B4A-4FAB-8E19-80E93CE425F2}" type="pres">
      <dgm:prSet presAssocID="{E5B21AD4-2C62-4477-81D8-01400E4DAAE6}" presName="sibTrans" presStyleCnt="0"/>
      <dgm:spPr/>
    </dgm:pt>
    <dgm:pt modelId="{A53E66B0-EDD5-4A88-9C03-1A77FB3EEA26}" type="pres">
      <dgm:prSet presAssocID="{1AE3517A-EA55-4DAC-A400-72E1F9AAE6EB}" presName="composite" presStyleCnt="0"/>
      <dgm:spPr/>
    </dgm:pt>
    <dgm:pt modelId="{FC95A2B8-E820-4DB2-A90D-E000331749AD}" type="pres">
      <dgm:prSet presAssocID="{1AE3517A-EA55-4DAC-A400-72E1F9AAE6EB}" presName="rect1" presStyleLbl="trAlignAcc1" presStyleIdx="3" presStyleCnt="5" custLinFactNeighborX="782" custLinFactNeighborY="2460">
        <dgm:presLayoutVars>
          <dgm:bulletEnabled val="1"/>
        </dgm:presLayoutVars>
      </dgm:prSet>
      <dgm:spPr/>
    </dgm:pt>
    <dgm:pt modelId="{2FA79FCC-B321-4231-80DE-816F58F4B83E}" type="pres">
      <dgm:prSet presAssocID="{1AE3517A-EA55-4DAC-A400-72E1F9AAE6EB}" presName="rect2" presStyleLbl="fgImgPlace1" presStyleIdx="3" presStyleCnt="5" custScaleX="122413" custScaleY="120188"/>
      <dgm:spPr>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5346" t="13103" r="-5346" b="13103"/>
          </a:stretch>
        </a:blipFill>
        <a:ln>
          <a:noFill/>
        </a:ln>
      </dgm:spPr>
      <dgm:extLst>
        <a:ext uri="{E40237B7-FDA0-4F09-8148-C483321AD2D9}">
          <dgm14:cNvPr xmlns:dgm14="http://schemas.microsoft.com/office/drawing/2010/diagram" id="0" name="" descr="Magnifying glass with solid fill"/>
        </a:ext>
      </dgm:extLst>
    </dgm:pt>
    <dgm:pt modelId="{B90E1C43-E4D2-4A02-827F-6358DE3EC058}" type="pres">
      <dgm:prSet presAssocID="{6D058635-7CB3-40A9-8C1C-18CBB13BF524}" presName="sibTrans" presStyleCnt="0"/>
      <dgm:spPr/>
    </dgm:pt>
    <dgm:pt modelId="{DB5699C6-EBCF-476D-B6F3-5EE7C2A67B82}" type="pres">
      <dgm:prSet presAssocID="{DC9196C8-CB56-49AF-824D-E61BDB9B0C51}" presName="composite" presStyleCnt="0"/>
      <dgm:spPr/>
    </dgm:pt>
    <dgm:pt modelId="{8C2923B4-F85A-4D47-81BC-B780B254D7C8}" type="pres">
      <dgm:prSet presAssocID="{DC9196C8-CB56-49AF-824D-E61BDB9B0C51}" presName="rect1" presStyleLbl="trAlignAcc1" presStyleIdx="4" presStyleCnt="5">
        <dgm:presLayoutVars>
          <dgm:bulletEnabled val="1"/>
        </dgm:presLayoutVars>
      </dgm:prSet>
      <dgm:spPr/>
    </dgm:pt>
    <dgm:pt modelId="{AAA793F4-2463-481D-8CD3-BAA80D4FE98F}" type="pres">
      <dgm:prSet presAssocID="{DC9196C8-CB56-49AF-824D-E61BDB9B0C51}" presName="rect2"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Checklist with solid fill"/>
        </a:ext>
      </dgm:extLst>
    </dgm:pt>
  </dgm:ptLst>
  <dgm:cxnLst>
    <dgm:cxn modelId="{29B9661F-50EE-4D4F-A6AE-ED196210DE66}" srcId="{170A58EF-6303-42C1-B57F-206F9F1886C3}" destId="{F32C4718-3B68-42BC-A8B3-6E2D9F728BCA}" srcOrd="1" destOrd="0" parTransId="{76BF7FFE-02FD-4380-8FD8-BB5A3682E4B2}" sibTransId="{149BBAF2-B239-4229-97DE-C65A2D87EC5B}"/>
    <dgm:cxn modelId="{127EF729-5DE3-4A3D-AC74-7A43B610D2A3}" srcId="{170A58EF-6303-42C1-B57F-206F9F1886C3}" destId="{1AE3517A-EA55-4DAC-A400-72E1F9AAE6EB}" srcOrd="3" destOrd="0" parTransId="{3079DCB8-E4D7-4C98-B8C7-4F8038FB7A3B}" sibTransId="{6D058635-7CB3-40A9-8C1C-18CBB13BF524}"/>
    <dgm:cxn modelId="{07A3BA62-C8F5-4535-8110-ABE365155C77}" type="presOf" srcId="{9CEBF549-0815-44C7-810E-5E4D99B93F79}" destId="{E9803820-15DD-4EFA-AA8E-D2930397D247}" srcOrd="0" destOrd="0" presId="urn:microsoft.com/office/officeart/2008/layout/PictureStrips"/>
    <dgm:cxn modelId="{EAFCDD6A-4630-412B-B4D7-237218D6F894}" type="presOf" srcId="{6A20ED28-9E9E-48A3-AE22-B7D4C4DFB345}" destId="{6B9E0447-2CB6-4CDA-8446-4D871146CFF0}" srcOrd="0" destOrd="0" presId="urn:microsoft.com/office/officeart/2008/layout/PictureStrips"/>
    <dgm:cxn modelId="{F5F11E6F-2EE8-4701-916D-906D620B8CD8}" type="presOf" srcId="{DC9196C8-CB56-49AF-824D-E61BDB9B0C51}" destId="{8C2923B4-F85A-4D47-81BC-B780B254D7C8}" srcOrd="0" destOrd="0" presId="urn:microsoft.com/office/officeart/2008/layout/PictureStrips"/>
    <dgm:cxn modelId="{DB217179-9A14-415A-8E72-5D47B664A20F}" srcId="{170A58EF-6303-42C1-B57F-206F9F1886C3}" destId="{6A20ED28-9E9E-48A3-AE22-B7D4C4DFB345}" srcOrd="2" destOrd="0" parTransId="{3CE65388-B285-40EF-ACF5-031293813D03}" sibTransId="{E5B21AD4-2C62-4477-81D8-01400E4DAAE6}"/>
    <dgm:cxn modelId="{10987185-D723-4B5A-81B4-A955F8748E80}" type="presOf" srcId="{F32C4718-3B68-42BC-A8B3-6E2D9F728BCA}" destId="{D0C3C335-3953-4C98-9379-B95DEDB14C9E}" srcOrd="0" destOrd="0" presId="urn:microsoft.com/office/officeart/2008/layout/PictureStrips"/>
    <dgm:cxn modelId="{00A70088-6CA1-4D83-833E-32EF0E64D420}" srcId="{170A58EF-6303-42C1-B57F-206F9F1886C3}" destId="{9CEBF549-0815-44C7-810E-5E4D99B93F79}" srcOrd="0" destOrd="0" parTransId="{DC05372C-2799-422C-9D33-27DBAC8ACACC}" sibTransId="{FEBC0B6A-9FB0-4FB4-95C1-54E23E13ED62}"/>
    <dgm:cxn modelId="{48C6BEA1-232E-450A-8FDA-82320CFC5434}" srcId="{170A58EF-6303-42C1-B57F-206F9F1886C3}" destId="{DC9196C8-CB56-49AF-824D-E61BDB9B0C51}" srcOrd="4" destOrd="0" parTransId="{2C5F8414-47E9-46A7-A6F9-59A236B8D8FB}" sibTransId="{2A0E6939-44D0-4077-A52C-D224790D416C}"/>
    <dgm:cxn modelId="{C9B32DAE-ED04-482D-95B4-B20971354641}" type="presOf" srcId="{170A58EF-6303-42C1-B57F-206F9F1886C3}" destId="{96D42264-2E5B-426A-8327-390C047B7DF8}" srcOrd="0" destOrd="0" presId="urn:microsoft.com/office/officeart/2008/layout/PictureStrips"/>
    <dgm:cxn modelId="{ACDD52DB-4949-4330-AE4E-81C7B911BA77}" type="presOf" srcId="{1AE3517A-EA55-4DAC-A400-72E1F9AAE6EB}" destId="{FC95A2B8-E820-4DB2-A90D-E000331749AD}" srcOrd="0" destOrd="0" presId="urn:microsoft.com/office/officeart/2008/layout/PictureStrips"/>
    <dgm:cxn modelId="{9CC72FE3-4AAB-4CE3-AC68-AC1CABD873CB}" type="presParOf" srcId="{96D42264-2E5B-426A-8327-390C047B7DF8}" destId="{6E520F24-0374-40A5-9E86-39135A13855F}" srcOrd="0" destOrd="0" presId="urn:microsoft.com/office/officeart/2008/layout/PictureStrips"/>
    <dgm:cxn modelId="{A6DAAF11-DC56-4749-9FDA-ED427F42B179}" type="presParOf" srcId="{6E520F24-0374-40A5-9E86-39135A13855F}" destId="{E9803820-15DD-4EFA-AA8E-D2930397D247}" srcOrd="0" destOrd="0" presId="urn:microsoft.com/office/officeart/2008/layout/PictureStrips"/>
    <dgm:cxn modelId="{0AC6167B-6AFA-46AA-B172-725A1E1BE7C2}" type="presParOf" srcId="{6E520F24-0374-40A5-9E86-39135A13855F}" destId="{9F28CCA1-063D-46D7-8CBA-7BC900B51170}" srcOrd="1" destOrd="0" presId="urn:microsoft.com/office/officeart/2008/layout/PictureStrips"/>
    <dgm:cxn modelId="{9262E1CD-0419-44FD-852E-4ACFD7D02A77}" type="presParOf" srcId="{96D42264-2E5B-426A-8327-390C047B7DF8}" destId="{6D9615A5-FB03-40C3-B87B-BF86C5DB3F6F}" srcOrd="1" destOrd="0" presId="urn:microsoft.com/office/officeart/2008/layout/PictureStrips"/>
    <dgm:cxn modelId="{567CDD7D-9FC7-4B4E-AFEE-0C91C3B0DABD}" type="presParOf" srcId="{96D42264-2E5B-426A-8327-390C047B7DF8}" destId="{6D6040EB-1343-401B-A4A0-2ACC05575658}" srcOrd="2" destOrd="0" presId="urn:microsoft.com/office/officeart/2008/layout/PictureStrips"/>
    <dgm:cxn modelId="{BDCAB21A-0AD1-441C-B7CC-653262082341}" type="presParOf" srcId="{6D6040EB-1343-401B-A4A0-2ACC05575658}" destId="{D0C3C335-3953-4C98-9379-B95DEDB14C9E}" srcOrd="0" destOrd="0" presId="urn:microsoft.com/office/officeart/2008/layout/PictureStrips"/>
    <dgm:cxn modelId="{261259B1-CFB7-45B3-BE0E-4F95BF55E949}" type="presParOf" srcId="{6D6040EB-1343-401B-A4A0-2ACC05575658}" destId="{4B84AEC5-6898-440A-B874-09A2C60FD13C}" srcOrd="1" destOrd="0" presId="urn:microsoft.com/office/officeart/2008/layout/PictureStrips"/>
    <dgm:cxn modelId="{E521D882-4D8D-47D3-B379-2EE0464BF2C4}" type="presParOf" srcId="{96D42264-2E5B-426A-8327-390C047B7DF8}" destId="{71D0657A-B4B0-478E-B608-4790D4FA51B9}" srcOrd="3" destOrd="0" presId="urn:microsoft.com/office/officeart/2008/layout/PictureStrips"/>
    <dgm:cxn modelId="{2CF4E7ED-B4C6-4F02-B102-6BA68A3C8E12}" type="presParOf" srcId="{96D42264-2E5B-426A-8327-390C047B7DF8}" destId="{93BA7BBA-B0A8-4C82-9B43-A94136929F7E}" srcOrd="4" destOrd="0" presId="urn:microsoft.com/office/officeart/2008/layout/PictureStrips"/>
    <dgm:cxn modelId="{E80A2F8C-29CC-4ED9-9FE1-C76DD824247A}" type="presParOf" srcId="{93BA7BBA-B0A8-4C82-9B43-A94136929F7E}" destId="{6B9E0447-2CB6-4CDA-8446-4D871146CFF0}" srcOrd="0" destOrd="0" presId="urn:microsoft.com/office/officeart/2008/layout/PictureStrips"/>
    <dgm:cxn modelId="{F907369A-A929-42C5-A003-19A13AB05B0A}" type="presParOf" srcId="{93BA7BBA-B0A8-4C82-9B43-A94136929F7E}" destId="{583B9954-4D3A-4E5E-9F89-6C699C3063E2}" srcOrd="1" destOrd="0" presId="urn:microsoft.com/office/officeart/2008/layout/PictureStrips"/>
    <dgm:cxn modelId="{FB0B2476-2AE2-4EAE-9E36-E3756656F393}" type="presParOf" srcId="{96D42264-2E5B-426A-8327-390C047B7DF8}" destId="{EA1BBC0B-1B4A-4FAB-8E19-80E93CE425F2}" srcOrd="5" destOrd="0" presId="urn:microsoft.com/office/officeart/2008/layout/PictureStrips"/>
    <dgm:cxn modelId="{3A05D14C-0E3D-40C0-BB32-4F0C929DB531}" type="presParOf" srcId="{96D42264-2E5B-426A-8327-390C047B7DF8}" destId="{A53E66B0-EDD5-4A88-9C03-1A77FB3EEA26}" srcOrd="6" destOrd="0" presId="urn:microsoft.com/office/officeart/2008/layout/PictureStrips"/>
    <dgm:cxn modelId="{EA13D7DA-4585-4E26-8E36-8CEC53E27238}" type="presParOf" srcId="{A53E66B0-EDD5-4A88-9C03-1A77FB3EEA26}" destId="{FC95A2B8-E820-4DB2-A90D-E000331749AD}" srcOrd="0" destOrd="0" presId="urn:microsoft.com/office/officeart/2008/layout/PictureStrips"/>
    <dgm:cxn modelId="{E00EA416-6F4F-44D5-B4F5-9A7963791DFE}" type="presParOf" srcId="{A53E66B0-EDD5-4A88-9C03-1A77FB3EEA26}" destId="{2FA79FCC-B321-4231-80DE-816F58F4B83E}" srcOrd="1" destOrd="0" presId="urn:microsoft.com/office/officeart/2008/layout/PictureStrips"/>
    <dgm:cxn modelId="{D9BE4252-1122-4DFB-AA65-98E59540C060}" type="presParOf" srcId="{96D42264-2E5B-426A-8327-390C047B7DF8}" destId="{B90E1C43-E4D2-4A02-827F-6358DE3EC058}" srcOrd="7" destOrd="0" presId="urn:microsoft.com/office/officeart/2008/layout/PictureStrips"/>
    <dgm:cxn modelId="{E026B0AC-F272-4702-AEFD-60AB8F451D29}" type="presParOf" srcId="{96D42264-2E5B-426A-8327-390C047B7DF8}" destId="{DB5699C6-EBCF-476D-B6F3-5EE7C2A67B82}" srcOrd="8" destOrd="0" presId="urn:microsoft.com/office/officeart/2008/layout/PictureStrips"/>
    <dgm:cxn modelId="{9F043F0F-4484-44D8-B106-4CB18D5B20C2}" type="presParOf" srcId="{DB5699C6-EBCF-476D-B6F3-5EE7C2A67B82}" destId="{8C2923B4-F85A-4D47-81BC-B780B254D7C8}" srcOrd="0" destOrd="0" presId="urn:microsoft.com/office/officeart/2008/layout/PictureStrips"/>
    <dgm:cxn modelId="{AD634076-E732-4DBE-A3F3-9C74A2FF3551}" type="presParOf" srcId="{DB5699C6-EBCF-476D-B6F3-5EE7C2A67B82}" destId="{AAA793F4-2463-481D-8CD3-BAA80D4FE98F}" srcOrd="1" destOrd="0" presId="urn:microsoft.com/office/officeart/2008/layout/PictureStrips"/>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45BBF08-DFE1-4C23-A729-121E8D75DA0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59598DE-E954-4F70-965A-73F336F20D2D}">
      <dgm:prSet phldrT="[Text]"/>
      <dgm:spPr/>
      <dgm:t>
        <a:bodyPr/>
        <a:lstStyle/>
        <a:p>
          <a:r>
            <a:rPr lang="en-US" b="0" i="0" dirty="0"/>
            <a:t>Have enough alternate forms of equal and controlled difficulty to allow for progress monitoring at recommended intervals based on intervention level</a:t>
          </a:r>
          <a:endParaRPr lang="en-US" dirty="0"/>
        </a:p>
      </dgm:t>
    </dgm:pt>
    <dgm:pt modelId="{6784FF8E-1E3D-4731-A559-7BBB61CE6129}" type="parTrans" cxnId="{58ADEBC0-BEBB-40C7-AA3A-BACCC400D615}">
      <dgm:prSet/>
      <dgm:spPr/>
      <dgm:t>
        <a:bodyPr/>
        <a:lstStyle/>
        <a:p>
          <a:endParaRPr lang="en-US"/>
        </a:p>
      </dgm:t>
    </dgm:pt>
    <dgm:pt modelId="{9EC0AFE2-9D68-4D7A-9EB5-708A657003AB}" type="sibTrans" cxnId="{58ADEBC0-BEBB-40C7-AA3A-BACCC400D615}">
      <dgm:prSet/>
      <dgm:spPr/>
      <dgm:t>
        <a:bodyPr/>
        <a:lstStyle/>
        <a:p>
          <a:endParaRPr lang="en-US"/>
        </a:p>
      </dgm:t>
    </dgm:pt>
    <dgm:pt modelId="{247808D4-0E61-47B4-9430-E6B0133D0C53}">
      <dgm:prSet phldrT="[Text]"/>
      <dgm:spPr/>
      <dgm:t>
        <a:bodyPr/>
        <a:lstStyle/>
        <a:p>
          <a:r>
            <a:rPr lang="en-US" b="0" i="0" dirty="0"/>
            <a:t>Specify minimum acceptable levels of growth or performance</a:t>
          </a:r>
          <a:endParaRPr lang="en-US" dirty="0"/>
        </a:p>
      </dgm:t>
    </dgm:pt>
    <dgm:pt modelId="{160AC0D9-D9A1-40A5-BCB4-5F0E996A934A}" type="parTrans" cxnId="{2FA3FE8C-3800-4859-B7FC-CD1E3A8F0200}">
      <dgm:prSet/>
      <dgm:spPr/>
      <dgm:t>
        <a:bodyPr/>
        <a:lstStyle/>
        <a:p>
          <a:endParaRPr lang="en-US"/>
        </a:p>
      </dgm:t>
    </dgm:pt>
    <dgm:pt modelId="{5F13128A-D3EF-454E-8244-02C84C0F899A}" type="sibTrans" cxnId="{2FA3FE8C-3800-4859-B7FC-CD1E3A8F0200}">
      <dgm:prSet/>
      <dgm:spPr/>
      <dgm:t>
        <a:bodyPr/>
        <a:lstStyle/>
        <a:p>
          <a:endParaRPr lang="en-US"/>
        </a:p>
      </dgm:t>
    </dgm:pt>
    <dgm:pt modelId="{26164E8F-225F-439C-8C97-4E20391E765A}" type="pres">
      <dgm:prSet presAssocID="{745BBF08-DFE1-4C23-A729-121E8D75DA0B}" presName="Name0" presStyleCnt="0">
        <dgm:presLayoutVars>
          <dgm:chMax val="7"/>
          <dgm:chPref val="7"/>
          <dgm:dir/>
        </dgm:presLayoutVars>
      </dgm:prSet>
      <dgm:spPr/>
    </dgm:pt>
    <dgm:pt modelId="{E2813A1C-0ADC-4457-8438-85A872E05644}" type="pres">
      <dgm:prSet presAssocID="{745BBF08-DFE1-4C23-A729-121E8D75DA0B}" presName="Name1" presStyleCnt="0"/>
      <dgm:spPr/>
    </dgm:pt>
    <dgm:pt modelId="{AE913183-55C8-49E8-B54F-50CC0B7516BA}" type="pres">
      <dgm:prSet presAssocID="{745BBF08-DFE1-4C23-A729-121E8D75DA0B}" presName="cycle" presStyleCnt="0"/>
      <dgm:spPr/>
    </dgm:pt>
    <dgm:pt modelId="{41F64971-D8CC-434A-AFA3-2FEC08A7C235}" type="pres">
      <dgm:prSet presAssocID="{745BBF08-DFE1-4C23-A729-121E8D75DA0B}" presName="srcNode" presStyleLbl="node1" presStyleIdx="0" presStyleCnt="2"/>
      <dgm:spPr/>
    </dgm:pt>
    <dgm:pt modelId="{423DD9E3-E697-4F7E-ABBE-C08B0133C5BD}" type="pres">
      <dgm:prSet presAssocID="{745BBF08-DFE1-4C23-A729-121E8D75DA0B}" presName="conn" presStyleLbl="parChTrans1D2" presStyleIdx="0" presStyleCnt="1"/>
      <dgm:spPr/>
    </dgm:pt>
    <dgm:pt modelId="{B604625F-6E9E-4488-A996-85156E289EE1}" type="pres">
      <dgm:prSet presAssocID="{745BBF08-DFE1-4C23-A729-121E8D75DA0B}" presName="extraNode" presStyleLbl="node1" presStyleIdx="0" presStyleCnt="2"/>
      <dgm:spPr/>
    </dgm:pt>
    <dgm:pt modelId="{9EA4149A-430C-48F8-A987-9A2641F3E682}" type="pres">
      <dgm:prSet presAssocID="{745BBF08-DFE1-4C23-A729-121E8D75DA0B}" presName="dstNode" presStyleLbl="node1" presStyleIdx="0" presStyleCnt="2"/>
      <dgm:spPr/>
    </dgm:pt>
    <dgm:pt modelId="{395B58A2-9D79-42ED-9801-A29C4F8ACD36}" type="pres">
      <dgm:prSet presAssocID="{159598DE-E954-4F70-965A-73F336F20D2D}" presName="text_1" presStyleLbl="node1" presStyleIdx="0" presStyleCnt="2">
        <dgm:presLayoutVars>
          <dgm:bulletEnabled val="1"/>
        </dgm:presLayoutVars>
      </dgm:prSet>
      <dgm:spPr/>
    </dgm:pt>
    <dgm:pt modelId="{E325837E-FF6B-4758-B5C4-9DC1427008D3}" type="pres">
      <dgm:prSet presAssocID="{159598DE-E954-4F70-965A-73F336F20D2D}" presName="accent_1" presStyleCnt="0"/>
      <dgm:spPr/>
    </dgm:pt>
    <dgm:pt modelId="{80D5FD70-76F9-4B51-9195-CB7A960C2088}" type="pres">
      <dgm:prSet presAssocID="{159598DE-E954-4F70-965A-73F336F20D2D}" presName="accentRepeatNode" presStyleLbl="solidFgAcc1" presStyleIdx="0" presStyleCnt="2"/>
      <dgm:spPr/>
    </dgm:pt>
    <dgm:pt modelId="{5F167B81-02AD-485D-AB04-09439925AEF6}" type="pres">
      <dgm:prSet presAssocID="{247808D4-0E61-47B4-9430-E6B0133D0C53}" presName="text_2" presStyleLbl="node1" presStyleIdx="1" presStyleCnt="2">
        <dgm:presLayoutVars>
          <dgm:bulletEnabled val="1"/>
        </dgm:presLayoutVars>
      </dgm:prSet>
      <dgm:spPr/>
    </dgm:pt>
    <dgm:pt modelId="{63DF2AB1-DD71-4D94-8963-69085082D317}" type="pres">
      <dgm:prSet presAssocID="{247808D4-0E61-47B4-9430-E6B0133D0C53}" presName="accent_2" presStyleCnt="0"/>
      <dgm:spPr/>
    </dgm:pt>
    <dgm:pt modelId="{59AFDF97-3B66-49B9-9D33-93DEB95F1D28}" type="pres">
      <dgm:prSet presAssocID="{247808D4-0E61-47B4-9430-E6B0133D0C53}" presName="accentRepeatNode" presStyleLbl="solidFgAcc1" presStyleIdx="1" presStyleCnt="2"/>
      <dgm:spPr/>
    </dgm:pt>
  </dgm:ptLst>
  <dgm:cxnLst>
    <dgm:cxn modelId="{772D971C-9C4C-48CF-A892-5E291326ED30}" type="presOf" srcId="{247808D4-0E61-47B4-9430-E6B0133D0C53}" destId="{5F167B81-02AD-485D-AB04-09439925AEF6}" srcOrd="0" destOrd="0" presId="urn:microsoft.com/office/officeart/2008/layout/VerticalCurvedList"/>
    <dgm:cxn modelId="{7BDA5949-C11E-44A2-B2C4-93C3B66324A3}" type="presOf" srcId="{9EC0AFE2-9D68-4D7A-9EB5-708A657003AB}" destId="{423DD9E3-E697-4F7E-ABBE-C08B0133C5BD}" srcOrd="0" destOrd="0" presId="urn:microsoft.com/office/officeart/2008/layout/VerticalCurvedList"/>
    <dgm:cxn modelId="{316F114D-9982-4D37-9309-4ABD00CA9C8C}" type="presOf" srcId="{159598DE-E954-4F70-965A-73F336F20D2D}" destId="{395B58A2-9D79-42ED-9801-A29C4F8ACD36}" srcOrd="0" destOrd="0" presId="urn:microsoft.com/office/officeart/2008/layout/VerticalCurvedList"/>
    <dgm:cxn modelId="{3020EE70-EFBC-4865-B9BC-B23EB192039F}" type="presOf" srcId="{745BBF08-DFE1-4C23-A729-121E8D75DA0B}" destId="{26164E8F-225F-439C-8C97-4E20391E765A}" srcOrd="0" destOrd="0" presId="urn:microsoft.com/office/officeart/2008/layout/VerticalCurvedList"/>
    <dgm:cxn modelId="{2FA3FE8C-3800-4859-B7FC-CD1E3A8F0200}" srcId="{745BBF08-DFE1-4C23-A729-121E8D75DA0B}" destId="{247808D4-0E61-47B4-9430-E6B0133D0C53}" srcOrd="1" destOrd="0" parTransId="{160AC0D9-D9A1-40A5-BCB4-5F0E996A934A}" sibTransId="{5F13128A-D3EF-454E-8244-02C84C0F899A}"/>
    <dgm:cxn modelId="{58ADEBC0-BEBB-40C7-AA3A-BACCC400D615}" srcId="{745BBF08-DFE1-4C23-A729-121E8D75DA0B}" destId="{159598DE-E954-4F70-965A-73F336F20D2D}" srcOrd="0" destOrd="0" parTransId="{6784FF8E-1E3D-4731-A559-7BBB61CE6129}" sibTransId="{9EC0AFE2-9D68-4D7A-9EB5-708A657003AB}"/>
    <dgm:cxn modelId="{416967EB-1563-4292-8EF7-2EBFCC2471EC}" type="presParOf" srcId="{26164E8F-225F-439C-8C97-4E20391E765A}" destId="{E2813A1C-0ADC-4457-8438-85A872E05644}" srcOrd="0" destOrd="0" presId="urn:microsoft.com/office/officeart/2008/layout/VerticalCurvedList"/>
    <dgm:cxn modelId="{8DA6D4DC-E033-4D0F-977F-8784D725DE67}" type="presParOf" srcId="{E2813A1C-0ADC-4457-8438-85A872E05644}" destId="{AE913183-55C8-49E8-B54F-50CC0B7516BA}" srcOrd="0" destOrd="0" presId="urn:microsoft.com/office/officeart/2008/layout/VerticalCurvedList"/>
    <dgm:cxn modelId="{0759CF0A-6A97-4AD4-983B-3B725902DFE5}" type="presParOf" srcId="{AE913183-55C8-49E8-B54F-50CC0B7516BA}" destId="{41F64971-D8CC-434A-AFA3-2FEC08A7C235}" srcOrd="0" destOrd="0" presId="urn:microsoft.com/office/officeart/2008/layout/VerticalCurvedList"/>
    <dgm:cxn modelId="{E778FA02-CE22-4951-834D-58F665E5BC8B}" type="presParOf" srcId="{AE913183-55C8-49E8-B54F-50CC0B7516BA}" destId="{423DD9E3-E697-4F7E-ABBE-C08B0133C5BD}" srcOrd="1" destOrd="0" presId="urn:microsoft.com/office/officeart/2008/layout/VerticalCurvedList"/>
    <dgm:cxn modelId="{B296622C-8D2F-4AC2-9490-F34D6C6BDCF4}" type="presParOf" srcId="{AE913183-55C8-49E8-B54F-50CC0B7516BA}" destId="{B604625F-6E9E-4488-A996-85156E289EE1}" srcOrd="2" destOrd="0" presId="urn:microsoft.com/office/officeart/2008/layout/VerticalCurvedList"/>
    <dgm:cxn modelId="{3AAE227C-7C82-4E6C-895D-71F306E27525}" type="presParOf" srcId="{AE913183-55C8-49E8-B54F-50CC0B7516BA}" destId="{9EA4149A-430C-48F8-A987-9A2641F3E682}" srcOrd="3" destOrd="0" presId="urn:microsoft.com/office/officeart/2008/layout/VerticalCurvedList"/>
    <dgm:cxn modelId="{DFB9712F-C706-40F5-9590-4842886E4DA7}" type="presParOf" srcId="{E2813A1C-0ADC-4457-8438-85A872E05644}" destId="{395B58A2-9D79-42ED-9801-A29C4F8ACD36}" srcOrd="1" destOrd="0" presId="urn:microsoft.com/office/officeart/2008/layout/VerticalCurvedList"/>
    <dgm:cxn modelId="{47106F76-19CE-44A3-BEA0-5B61ECC1CDF8}" type="presParOf" srcId="{E2813A1C-0ADC-4457-8438-85A872E05644}" destId="{E325837E-FF6B-4758-B5C4-9DC1427008D3}" srcOrd="2" destOrd="0" presId="urn:microsoft.com/office/officeart/2008/layout/VerticalCurvedList"/>
    <dgm:cxn modelId="{0AB036AA-28EA-42F9-A375-CB89639FFD52}" type="presParOf" srcId="{E325837E-FF6B-4758-B5C4-9DC1427008D3}" destId="{80D5FD70-76F9-4B51-9195-CB7A960C2088}" srcOrd="0" destOrd="0" presId="urn:microsoft.com/office/officeart/2008/layout/VerticalCurvedList"/>
    <dgm:cxn modelId="{26AE28C5-AB27-4362-A6D2-0D9408808D8B}" type="presParOf" srcId="{E2813A1C-0ADC-4457-8438-85A872E05644}" destId="{5F167B81-02AD-485D-AB04-09439925AEF6}" srcOrd="3" destOrd="0" presId="urn:microsoft.com/office/officeart/2008/layout/VerticalCurvedList"/>
    <dgm:cxn modelId="{272638EB-B4B8-47B2-B9C6-75C7D3395F5F}" type="presParOf" srcId="{E2813A1C-0ADC-4457-8438-85A872E05644}" destId="{63DF2AB1-DD71-4D94-8963-69085082D317}" srcOrd="4" destOrd="0" presId="urn:microsoft.com/office/officeart/2008/layout/VerticalCurvedList"/>
    <dgm:cxn modelId="{88219016-4931-48DD-9095-D5C7D7637FBA}" type="presParOf" srcId="{63DF2AB1-DD71-4D94-8963-69085082D317}" destId="{59AFDF97-3B66-49B9-9D33-93DEB95F1D2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45BBF08-DFE1-4C23-A729-121E8D75DA0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6FBF3F3-FD2D-4A32-A954-A6A10CD17B29}">
      <dgm:prSet phldrT="[Text]"/>
      <dgm:spPr/>
      <dgm:t>
        <a:bodyPr/>
        <a:lstStyle/>
        <a:p>
          <a:r>
            <a:rPr lang="en-US" b="0" i="0" dirty="0"/>
            <a:t>Provide benchmarks for minimum acceptable end-of-year performance</a:t>
          </a:r>
          <a:endParaRPr lang="en-US" dirty="0"/>
        </a:p>
      </dgm:t>
      <dgm:extLst>
        <a:ext uri="{E40237B7-FDA0-4F09-8148-C483321AD2D9}">
          <dgm14:cNvPr xmlns:dgm14="http://schemas.microsoft.com/office/drawing/2010/diagram" id="0" name="" descr="-Provide benchmarks for minimum acceptable end-of-year performance&#10;-Have available reliability and validity information for the performance-level score and for growth for students with intensive needs&#10;"/>
        </a:ext>
      </dgm:extLst>
    </dgm:pt>
    <dgm:pt modelId="{B4EF0E04-71ED-42B2-A6BE-12ABA2602E5C}" type="parTrans" cxnId="{827C7F55-7344-45F8-912D-A573617D4001}">
      <dgm:prSet/>
      <dgm:spPr/>
      <dgm:t>
        <a:bodyPr/>
        <a:lstStyle/>
        <a:p>
          <a:endParaRPr lang="en-US"/>
        </a:p>
      </dgm:t>
    </dgm:pt>
    <dgm:pt modelId="{B119408F-88BB-4FF7-9AFC-66BD3C019F6F}" type="sibTrans" cxnId="{827C7F55-7344-45F8-912D-A573617D4001}">
      <dgm:prSet/>
      <dgm:spPr/>
      <dgm:t>
        <a:bodyPr/>
        <a:lstStyle/>
        <a:p>
          <a:endParaRPr lang="en-US"/>
        </a:p>
      </dgm:t>
    </dgm:pt>
    <dgm:pt modelId="{F7D69BA6-1441-457A-9698-01A47A488FF4}">
      <dgm:prSet/>
      <dgm:spPr/>
      <dgm:t>
        <a:bodyPr/>
        <a:lstStyle/>
        <a:p>
          <a:r>
            <a:rPr lang="en-US" b="0" i="0" dirty="0"/>
            <a:t>Have available reliability and validity information for the performance-level score and for growth for students with intensive needs</a:t>
          </a:r>
          <a:endParaRPr lang="en-US" dirty="0"/>
        </a:p>
      </dgm:t>
      <dgm:extLst>
        <a:ext uri="{E40237B7-FDA0-4F09-8148-C483321AD2D9}">
          <dgm14:cNvPr xmlns:dgm14="http://schemas.microsoft.com/office/drawing/2010/diagram" id="0" name="" descr="-Provide benchmarks for minimum acceptable end-of-year performance&#10;-Have available reliability and validity information for the performance-level score and for growth for students with intensive needs&#10;"/>
        </a:ext>
      </dgm:extLst>
    </dgm:pt>
    <dgm:pt modelId="{1C77E693-F000-42FA-93B8-F741499584C5}" type="parTrans" cxnId="{A9C57753-83B0-424D-9FEC-F5C6B7096DC2}">
      <dgm:prSet/>
      <dgm:spPr/>
      <dgm:t>
        <a:bodyPr/>
        <a:lstStyle/>
        <a:p>
          <a:endParaRPr lang="en-US"/>
        </a:p>
      </dgm:t>
    </dgm:pt>
    <dgm:pt modelId="{FCECA058-124C-4799-A83A-9F9438E9ADBC}" type="sibTrans" cxnId="{A9C57753-83B0-424D-9FEC-F5C6B7096DC2}">
      <dgm:prSet/>
      <dgm:spPr/>
      <dgm:t>
        <a:bodyPr/>
        <a:lstStyle/>
        <a:p>
          <a:endParaRPr lang="en-US"/>
        </a:p>
      </dgm:t>
    </dgm:pt>
    <dgm:pt modelId="{26164E8F-225F-439C-8C97-4E20391E765A}" type="pres">
      <dgm:prSet presAssocID="{745BBF08-DFE1-4C23-A729-121E8D75DA0B}" presName="Name0" presStyleCnt="0">
        <dgm:presLayoutVars>
          <dgm:chMax val="7"/>
          <dgm:chPref val="7"/>
          <dgm:dir/>
        </dgm:presLayoutVars>
      </dgm:prSet>
      <dgm:spPr/>
    </dgm:pt>
    <dgm:pt modelId="{E2813A1C-0ADC-4457-8438-85A872E05644}" type="pres">
      <dgm:prSet presAssocID="{745BBF08-DFE1-4C23-A729-121E8D75DA0B}" presName="Name1" presStyleCnt="0"/>
      <dgm:spPr/>
    </dgm:pt>
    <dgm:pt modelId="{AE913183-55C8-49E8-B54F-50CC0B7516BA}" type="pres">
      <dgm:prSet presAssocID="{745BBF08-DFE1-4C23-A729-121E8D75DA0B}" presName="cycle" presStyleCnt="0"/>
      <dgm:spPr/>
    </dgm:pt>
    <dgm:pt modelId="{41F64971-D8CC-434A-AFA3-2FEC08A7C235}" type="pres">
      <dgm:prSet presAssocID="{745BBF08-DFE1-4C23-A729-121E8D75DA0B}" presName="srcNode" presStyleLbl="node1" presStyleIdx="0" presStyleCnt="2"/>
      <dgm:spPr/>
    </dgm:pt>
    <dgm:pt modelId="{423DD9E3-E697-4F7E-ABBE-C08B0133C5BD}" type="pres">
      <dgm:prSet presAssocID="{745BBF08-DFE1-4C23-A729-121E8D75DA0B}" presName="conn" presStyleLbl="parChTrans1D2" presStyleIdx="0" presStyleCnt="1"/>
      <dgm:spPr/>
    </dgm:pt>
    <dgm:pt modelId="{B604625F-6E9E-4488-A996-85156E289EE1}" type="pres">
      <dgm:prSet presAssocID="{745BBF08-DFE1-4C23-A729-121E8D75DA0B}" presName="extraNode" presStyleLbl="node1" presStyleIdx="0" presStyleCnt="2"/>
      <dgm:spPr/>
    </dgm:pt>
    <dgm:pt modelId="{9EA4149A-430C-48F8-A987-9A2641F3E682}" type="pres">
      <dgm:prSet presAssocID="{745BBF08-DFE1-4C23-A729-121E8D75DA0B}" presName="dstNode" presStyleLbl="node1" presStyleIdx="0" presStyleCnt="2"/>
      <dgm:spPr/>
    </dgm:pt>
    <dgm:pt modelId="{EBFFD333-0478-4ABF-9AE5-1153B8FFFAF2}" type="pres">
      <dgm:prSet presAssocID="{86FBF3F3-FD2D-4A32-A954-A6A10CD17B29}" presName="text_1" presStyleLbl="node1" presStyleIdx="0" presStyleCnt="2">
        <dgm:presLayoutVars>
          <dgm:bulletEnabled val="1"/>
        </dgm:presLayoutVars>
      </dgm:prSet>
      <dgm:spPr/>
    </dgm:pt>
    <dgm:pt modelId="{7D8CA74B-3020-48D8-B694-CA0129D12AFF}" type="pres">
      <dgm:prSet presAssocID="{86FBF3F3-FD2D-4A32-A954-A6A10CD17B29}" presName="accent_1" presStyleCnt="0"/>
      <dgm:spPr/>
    </dgm:pt>
    <dgm:pt modelId="{71DABADC-D603-4B7B-B8E4-6D65F59280E0}" type="pres">
      <dgm:prSet presAssocID="{86FBF3F3-FD2D-4A32-A954-A6A10CD17B29}" presName="accentRepeatNode" presStyleLbl="solidFgAcc1" presStyleIdx="0" presStyleCnt="2"/>
      <dgm:spPr/>
    </dgm:pt>
    <dgm:pt modelId="{8297C657-3757-4CC8-AF84-5EA0B2578139}" type="pres">
      <dgm:prSet presAssocID="{F7D69BA6-1441-457A-9698-01A47A488FF4}" presName="text_2" presStyleLbl="node1" presStyleIdx="1" presStyleCnt="2">
        <dgm:presLayoutVars>
          <dgm:bulletEnabled val="1"/>
        </dgm:presLayoutVars>
      </dgm:prSet>
      <dgm:spPr/>
    </dgm:pt>
    <dgm:pt modelId="{BAE19025-E438-44BC-B599-64FE1A81ED0B}" type="pres">
      <dgm:prSet presAssocID="{F7D69BA6-1441-457A-9698-01A47A488FF4}" presName="accent_2" presStyleCnt="0"/>
      <dgm:spPr/>
    </dgm:pt>
    <dgm:pt modelId="{CE923D5F-2418-4153-8500-CE2D4649CF19}" type="pres">
      <dgm:prSet presAssocID="{F7D69BA6-1441-457A-9698-01A47A488FF4}" presName="accentRepeatNode" presStyleLbl="solidFgAcc1" presStyleIdx="1" presStyleCnt="2"/>
      <dgm:spPr/>
    </dgm:pt>
  </dgm:ptLst>
  <dgm:cxnLst>
    <dgm:cxn modelId="{C2895E2B-EC37-4F92-92AD-C394A8898626}" type="presOf" srcId="{B119408F-88BB-4FF7-9AFC-66BD3C019F6F}" destId="{423DD9E3-E697-4F7E-ABBE-C08B0133C5BD}" srcOrd="0" destOrd="0" presId="urn:microsoft.com/office/officeart/2008/layout/VerticalCurvedList"/>
    <dgm:cxn modelId="{3020EE70-EFBC-4865-B9BC-B23EB192039F}" type="presOf" srcId="{745BBF08-DFE1-4C23-A729-121E8D75DA0B}" destId="{26164E8F-225F-439C-8C97-4E20391E765A}" srcOrd="0" destOrd="0" presId="urn:microsoft.com/office/officeart/2008/layout/VerticalCurvedList"/>
    <dgm:cxn modelId="{A9C57753-83B0-424D-9FEC-F5C6B7096DC2}" srcId="{745BBF08-DFE1-4C23-A729-121E8D75DA0B}" destId="{F7D69BA6-1441-457A-9698-01A47A488FF4}" srcOrd="1" destOrd="0" parTransId="{1C77E693-F000-42FA-93B8-F741499584C5}" sibTransId="{FCECA058-124C-4799-A83A-9F9438E9ADBC}"/>
    <dgm:cxn modelId="{827C7F55-7344-45F8-912D-A573617D4001}" srcId="{745BBF08-DFE1-4C23-A729-121E8D75DA0B}" destId="{86FBF3F3-FD2D-4A32-A954-A6A10CD17B29}" srcOrd="0" destOrd="0" parTransId="{B4EF0E04-71ED-42B2-A6BE-12ABA2602E5C}" sibTransId="{B119408F-88BB-4FF7-9AFC-66BD3C019F6F}"/>
    <dgm:cxn modelId="{8BEF008C-A0D7-4465-87BA-905A07014519}" type="presOf" srcId="{F7D69BA6-1441-457A-9698-01A47A488FF4}" destId="{8297C657-3757-4CC8-AF84-5EA0B2578139}" srcOrd="0" destOrd="0" presId="urn:microsoft.com/office/officeart/2008/layout/VerticalCurvedList"/>
    <dgm:cxn modelId="{0E325CAA-E14B-4E51-9749-714780FF2CE5}" type="presOf" srcId="{86FBF3F3-FD2D-4A32-A954-A6A10CD17B29}" destId="{EBFFD333-0478-4ABF-9AE5-1153B8FFFAF2}" srcOrd="0" destOrd="0" presId="urn:microsoft.com/office/officeart/2008/layout/VerticalCurvedList"/>
    <dgm:cxn modelId="{416967EB-1563-4292-8EF7-2EBFCC2471EC}" type="presParOf" srcId="{26164E8F-225F-439C-8C97-4E20391E765A}" destId="{E2813A1C-0ADC-4457-8438-85A872E05644}" srcOrd="0" destOrd="0" presId="urn:microsoft.com/office/officeart/2008/layout/VerticalCurvedList"/>
    <dgm:cxn modelId="{8DA6D4DC-E033-4D0F-977F-8784D725DE67}" type="presParOf" srcId="{E2813A1C-0ADC-4457-8438-85A872E05644}" destId="{AE913183-55C8-49E8-B54F-50CC0B7516BA}" srcOrd="0" destOrd="0" presId="urn:microsoft.com/office/officeart/2008/layout/VerticalCurvedList"/>
    <dgm:cxn modelId="{0759CF0A-6A97-4AD4-983B-3B725902DFE5}" type="presParOf" srcId="{AE913183-55C8-49E8-B54F-50CC0B7516BA}" destId="{41F64971-D8CC-434A-AFA3-2FEC08A7C235}" srcOrd="0" destOrd="0" presId="urn:microsoft.com/office/officeart/2008/layout/VerticalCurvedList"/>
    <dgm:cxn modelId="{E778FA02-CE22-4951-834D-58F665E5BC8B}" type="presParOf" srcId="{AE913183-55C8-49E8-B54F-50CC0B7516BA}" destId="{423DD9E3-E697-4F7E-ABBE-C08B0133C5BD}" srcOrd="1" destOrd="0" presId="urn:microsoft.com/office/officeart/2008/layout/VerticalCurvedList"/>
    <dgm:cxn modelId="{B296622C-8D2F-4AC2-9490-F34D6C6BDCF4}" type="presParOf" srcId="{AE913183-55C8-49E8-B54F-50CC0B7516BA}" destId="{B604625F-6E9E-4488-A996-85156E289EE1}" srcOrd="2" destOrd="0" presId="urn:microsoft.com/office/officeart/2008/layout/VerticalCurvedList"/>
    <dgm:cxn modelId="{3AAE227C-7C82-4E6C-895D-71F306E27525}" type="presParOf" srcId="{AE913183-55C8-49E8-B54F-50CC0B7516BA}" destId="{9EA4149A-430C-48F8-A987-9A2641F3E682}" srcOrd="3" destOrd="0" presId="urn:microsoft.com/office/officeart/2008/layout/VerticalCurvedList"/>
    <dgm:cxn modelId="{1818858A-7CD2-402D-82F5-8CA1305603CE}" type="presParOf" srcId="{E2813A1C-0ADC-4457-8438-85A872E05644}" destId="{EBFFD333-0478-4ABF-9AE5-1153B8FFFAF2}" srcOrd="1" destOrd="0" presId="urn:microsoft.com/office/officeart/2008/layout/VerticalCurvedList"/>
    <dgm:cxn modelId="{1B51B892-090C-49F7-B966-22E9843A57D5}" type="presParOf" srcId="{E2813A1C-0ADC-4457-8438-85A872E05644}" destId="{7D8CA74B-3020-48D8-B694-CA0129D12AFF}" srcOrd="2" destOrd="0" presId="urn:microsoft.com/office/officeart/2008/layout/VerticalCurvedList"/>
    <dgm:cxn modelId="{7DB56F71-A248-494B-AF26-F2ABA24769F6}" type="presParOf" srcId="{7D8CA74B-3020-48D8-B694-CA0129D12AFF}" destId="{71DABADC-D603-4B7B-B8E4-6D65F59280E0}" srcOrd="0" destOrd="0" presId="urn:microsoft.com/office/officeart/2008/layout/VerticalCurvedList"/>
    <dgm:cxn modelId="{44E4849C-D4D1-46B4-9B14-CDA9C62C5868}" type="presParOf" srcId="{E2813A1C-0ADC-4457-8438-85A872E05644}" destId="{8297C657-3757-4CC8-AF84-5EA0B2578139}" srcOrd="3" destOrd="0" presId="urn:microsoft.com/office/officeart/2008/layout/VerticalCurvedList"/>
    <dgm:cxn modelId="{2C53B9BE-9B7A-4210-A49A-7537C740EE65}" type="presParOf" srcId="{E2813A1C-0ADC-4457-8438-85A872E05644}" destId="{BAE19025-E438-44BC-B599-64FE1A81ED0B}" srcOrd="4" destOrd="0" presId="urn:microsoft.com/office/officeart/2008/layout/VerticalCurvedList"/>
    <dgm:cxn modelId="{C1C4430D-854C-4DBB-8503-66BD77A0B940}" type="presParOf" srcId="{BAE19025-E438-44BC-B599-64FE1A81ED0B}" destId="{CE923D5F-2418-4153-8500-CE2D4649CF1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26A2B64-D30C-430A-BABF-0CA19000716E}"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32ED43AA-116B-4128-946F-22EC13C3E7EE}">
      <dgm:prSet phldrT="[Text]"/>
      <dgm:spPr/>
      <dgm:t>
        <a:bodyPr/>
        <a:lstStyle/>
        <a:p>
          <a:r>
            <a:rPr lang="en-US" dirty="0"/>
            <a:t>Skills to be measured- age and grade appropriate</a:t>
          </a:r>
        </a:p>
      </dgm:t>
    </dgm:pt>
    <dgm:pt modelId="{B8C714C4-2235-4334-961D-398A3C6352B2}" type="parTrans" cxnId="{DF0CDB5E-1576-459C-B4DD-C771016D31D9}">
      <dgm:prSet/>
      <dgm:spPr/>
      <dgm:t>
        <a:bodyPr/>
        <a:lstStyle/>
        <a:p>
          <a:endParaRPr lang="en-US"/>
        </a:p>
      </dgm:t>
    </dgm:pt>
    <dgm:pt modelId="{1435C577-24C0-4D23-9139-59C75EA89B59}" type="sibTrans" cxnId="{DF0CDB5E-1576-459C-B4DD-C771016D31D9}">
      <dgm:prSet/>
      <dgm:spPr/>
      <dgm:t>
        <a:bodyPr/>
        <a:lstStyle/>
        <a:p>
          <a:endParaRPr lang="en-US"/>
        </a:p>
      </dgm:t>
    </dgm:pt>
    <dgm:pt modelId="{DCD6090A-7706-4D38-A486-D1567F358F03}">
      <dgm:prSet phldrT="[Text]"/>
      <dgm:spPr/>
      <dgm:t>
        <a:bodyPr/>
        <a:lstStyle/>
        <a:p>
          <a:r>
            <a:rPr lang="en-US" dirty="0"/>
            <a:t>Technical rigor (consider population)</a:t>
          </a:r>
        </a:p>
      </dgm:t>
    </dgm:pt>
    <dgm:pt modelId="{F2E7791C-534C-4A4E-A93E-A5B1D1F34F96}" type="parTrans" cxnId="{8685F704-F365-4878-BCAA-0B0AD20F80BA}">
      <dgm:prSet/>
      <dgm:spPr/>
      <dgm:t>
        <a:bodyPr/>
        <a:lstStyle/>
        <a:p>
          <a:endParaRPr lang="en-US"/>
        </a:p>
      </dgm:t>
    </dgm:pt>
    <dgm:pt modelId="{872E0F75-A9BE-4B6F-8CD7-085D71E702D9}" type="sibTrans" cxnId="{8685F704-F365-4878-BCAA-0B0AD20F80BA}">
      <dgm:prSet/>
      <dgm:spPr/>
      <dgm:t>
        <a:bodyPr/>
        <a:lstStyle/>
        <a:p>
          <a:endParaRPr lang="en-US"/>
        </a:p>
      </dgm:t>
    </dgm:pt>
    <dgm:pt modelId="{8C42E93E-B46E-4DAB-B1F4-DE7A34952ECB}">
      <dgm:prSet phldrT="[Text]"/>
      <dgm:spPr/>
      <dgm:t>
        <a:bodyPr/>
        <a:lstStyle/>
        <a:p>
          <a:r>
            <a:rPr lang="en-US" dirty="0"/>
            <a:t>Cost and training requirements</a:t>
          </a:r>
        </a:p>
      </dgm:t>
    </dgm:pt>
    <dgm:pt modelId="{D999D446-1ED5-4DCC-904C-6AAF102F6145}" type="parTrans" cxnId="{A6707D98-5C18-4F0C-A197-440BE712A194}">
      <dgm:prSet/>
      <dgm:spPr/>
      <dgm:t>
        <a:bodyPr/>
        <a:lstStyle/>
        <a:p>
          <a:endParaRPr lang="en-US"/>
        </a:p>
      </dgm:t>
    </dgm:pt>
    <dgm:pt modelId="{8A31F6C5-DBAC-4614-8D3E-859249CCA2FC}" type="sibTrans" cxnId="{A6707D98-5C18-4F0C-A197-440BE712A194}">
      <dgm:prSet/>
      <dgm:spPr/>
      <dgm:t>
        <a:bodyPr/>
        <a:lstStyle/>
        <a:p>
          <a:endParaRPr lang="en-US"/>
        </a:p>
      </dgm:t>
    </dgm:pt>
    <dgm:pt modelId="{BB63DBF0-D064-4A07-AFA1-AEF517EE9E9A}">
      <dgm:prSet phldrT="[Text]"/>
      <dgm:spPr/>
      <dgm:t>
        <a:bodyPr/>
        <a:lstStyle/>
        <a:p>
          <a:r>
            <a:rPr lang="en-US" dirty="0"/>
            <a:t>Administration and scoring time</a:t>
          </a:r>
        </a:p>
      </dgm:t>
    </dgm:pt>
    <dgm:pt modelId="{BD307A3E-C7C1-4E13-9A4B-7CD43AECB57E}" type="parTrans" cxnId="{DE45B8BA-9BC4-47D0-A5E4-31F15B118CD3}">
      <dgm:prSet/>
      <dgm:spPr/>
      <dgm:t>
        <a:bodyPr/>
        <a:lstStyle/>
        <a:p>
          <a:endParaRPr lang="en-US"/>
        </a:p>
      </dgm:t>
    </dgm:pt>
    <dgm:pt modelId="{93EB324E-6EDE-42DC-9AA0-65E44BD37F6E}" type="sibTrans" cxnId="{DE45B8BA-9BC4-47D0-A5E4-31F15B118CD3}">
      <dgm:prSet/>
      <dgm:spPr/>
      <dgm:t>
        <a:bodyPr/>
        <a:lstStyle/>
        <a:p>
          <a:endParaRPr lang="en-US"/>
        </a:p>
      </dgm:t>
    </dgm:pt>
    <dgm:pt modelId="{9844849D-FD99-4C71-8843-1FB5D284BC32}">
      <dgm:prSet phldrT="[Text]"/>
      <dgm:spPr/>
      <dgm:t>
        <a:bodyPr/>
        <a:lstStyle/>
        <a:p>
          <a:r>
            <a:rPr lang="en-US" dirty="0"/>
            <a:t>Data management</a:t>
          </a:r>
        </a:p>
      </dgm:t>
    </dgm:pt>
    <dgm:pt modelId="{0C4E1856-46A3-4D0A-ADF1-3A4DDE41DC78}" type="parTrans" cxnId="{7CA9D992-76B0-47AC-991C-1556185F1AF8}">
      <dgm:prSet/>
      <dgm:spPr/>
      <dgm:t>
        <a:bodyPr/>
        <a:lstStyle/>
        <a:p>
          <a:endParaRPr lang="en-US"/>
        </a:p>
      </dgm:t>
    </dgm:pt>
    <dgm:pt modelId="{F9A7A83E-3574-49BE-B82E-E5E746D574A9}" type="sibTrans" cxnId="{7CA9D992-76B0-47AC-991C-1556185F1AF8}">
      <dgm:prSet/>
      <dgm:spPr/>
      <dgm:t>
        <a:bodyPr/>
        <a:lstStyle/>
        <a:p>
          <a:endParaRPr lang="en-US"/>
        </a:p>
      </dgm:t>
    </dgm:pt>
    <dgm:pt modelId="{A3983ABE-4636-47B1-968C-0B829EBBE38C}" type="pres">
      <dgm:prSet presAssocID="{726A2B64-D30C-430A-BABF-0CA19000716E}" presName="linear" presStyleCnt="0">
        <dgm:presLayoutVars>
          <dgm:animLvl val="lvl"/>
          <dgm:resizeHandles val="exact"/>
        </dgm:presLayoutVars>
      </dgm:prSet>
      <dgm:spPr/>
    </dgm:pt>
    <dgm:pt modelId="{73D6F7E9-FCE8-4150-84ED-F08E734430E7}" type="pres">
      <dgm:prSet presAssocID="{32ED43AA-116B-4128-946F-22EC13C3E7EE}" presName="parentText" presStyleLbl="node1" presStyleIdx="0" presStyleCnt="5" custLinFactNeighborX="-9" custLinFactNeighborY="10292">
        <dgm:presLayoutVars>
          <dgm:chMax val="0"/>
          <dgm:bulletEnabled val="1"/>
        </dgm:presLayoutVars>
      </dgm:prSet>
      <dgm:spPr/>
    </dgm:pt>
    <dgm:pt modelId="{A1E28212-C7A1-43BF-B264-92AA1C3987C6}" type="pres">
      <dgm:prSet presAssocID="{1435C577-24C0-4D23-9139-59C75EA89B59}" presName="spacer" presStyleCnt="0"/>
      <dgm:spPr/>
    </dgm:pt>
    <dgm:pt modelId="{7EBF807B-01CE-4DBA-A33E-DEB7C2EC0E23}" type="pres">
      <dgm:prSet presAssocID="{DCD6090A-7706-4D38-A486-D1567F358F03}" presName="parentText" presStyleLbl="node1" presStyleIdx="1" presStyleCnt="5">
        <dgm:presLayoutVars>
          <dgm:chMax val="0"/>
          <dgm:bulletEnabled val="1"/>
        </dgm:presLayoutVars>
      </dgm:prSet>
      <dgm:spPr/>
    </dgm:pt>
    <dgm:pt modelId="{5ACDBFFE-63A2-4CB2-A41E-8CB69D5CA9F4}" type="pres">
      <dgm:prSet presAssocID="{872E0F75-A9BE-4B6F-8CD7-085D71E702D9}" presName="spacer" presStyleCnt="0"/>
      <dgm:spPr/>
    </dgm:pt>
    <dgm:pt modelId="{D74EEF1E-BE9F-46B6-98D6-BBBBE2128FA2}" type="pres">
      <dgm:prSet presAssocID="{8C42E93E-B46E-4DAB-B1F4-DE7A34952ECB}" presName="parentText" presStyleLbl="node1" presStyleIdx="2" presStyleCnt="5">
        <dgm:presLayoutVars>
          <dgm:chMax val="0"/>
          <dgm:bulletEnabled val="1"/>
        </dgm:presLayoutVars>
      </dgm:prSet>
      <dgm:spPr/>
    </dgm:pt>
    <dgm:pt modelId="{8C530734-07E4-4954-B2A7-A74261CDD5FD}" type="pres">
      <dgm:prSet presAssocID="{8A31F6C5-DBAC-4614-8D3E-859249CCA2FC}" presName="spacer" presStyleCnt="0"/>
      <dgm:spPr/>
    </dgm:pt>
    <dgm:pt modelId="{3D163539-516C-4699-A65F-075EE3C5A287}" type="pres">
      <dgm:prSet presAssocID="{BB63DBF0-D064-4A07-AFA1-AEF517EE9E9A}" presName="parentText" presStyleLbl="node1" presStyleIdx="3" presStyleCnt="5">
        <dgm:presLayoutVars>
          <dgm:chMax val="0"/>
          <dgm:bulletEnabled val="1"/>
        </dgm:presLayoutVars>
      </dgm:prSet>
      <dgm:spPr/>
    </dgm:pt>
    <dgm:pt modelId="{829166FA-BF86-4172-85BF-E647FA35190A}" type="pres">
      <dgm:prSet presAssocID="{93EB324E-6EDE-42DC-9AA0-65E44BD37F6E}" presName="spacer" presStyleCnt="0"/>
      <dgm:spPr/>
    </dgm:pt>
    <dgm:pt modelId="{6A297FB2-AE22-44D1-9DAC-06075ECA88A0}" type="pres">
      <dgm:prSet presAssocID="{9844849D-FD99-4C71-8843-1FB5D284BC32}" presName="parentText" presStyleLbl="node1" presStyleIdx="4" presStyleCnt="5">
        <dgm:presLayoutVars>
          <dgm:chMax val="0"/>
          <dgm:bulletEnabled val="1"/>
        </dgm:presLayoutVars>
      </dgm:prSet>
      <dgm:spPr/>
    </dgm:pt>
  </dgm:ptLst>
  <dgm:cxnLst>
    <dgm:cxn modelId="{8685F704-F365-4878-BCAA-0B0AD20F80BA}" srcId="{726A2B64-D30C-430A-BABF-0CA19000716E}" destId="{DCD6090A-7706-4D38-A486-D1567F358F03}" srcOrd="1" destOrd="0" parTransId="{F2E7791C-534C-4A4E-A93E-A5B1D1F34F96}" sibTransId="{872E0F75-A9BE-4B6F-8CD7-085D71E702D9}"/>
    <dgm:cxn modelId="{DF0CDB5E-1576-459C-B4DD-C771016D31D9}" srcId="{726A2B64-D30C-430A-BABF-0CA19000716E}" destId="{32ED43AA-116B-4128-946F-22EC13C3E7EE}" srcOrd="0" destOrd="0" parTransId="{B8C714C4-2235-4334-961D-398A3C6352B2}" sibTransId="{1435C577-24C0-4D23-9139-59C75EA89B59}"/>
    <dgm:cxn modelId="{D37BF85F-86DE-4197-8E2B-F7057DA9FB16}" type="presOf" srcId="{726A2B64-D30C-430A-BABF-0CA19000716E}" destId="{A3983ABE-4636-47B1-968C-0B829EBBE38C}" srcOrd="0" destOrd="0" presId="urn:microsoft.com/office/officeart/2005/8/layout/vList2"/>
    <dgm:cxn modelId="{0696056B-CEC4-4B6F-BDFA-64D754C03D39}" type="presOf" srcId="{9844849D-FD99-4C71-8843-1FB5D284BC32}" destId="{6A297FB2-AE22-44D1-9DAC-06075ECA88A0}" srcOrd="0" destOrd="0" presId="urn:microsoft.com/office/officeart/2005/8/layout/vList2"/>
    <dgm:cxn modelId="{678B888D-3284-46C2-9D69-F07EA05712C8}" type="presOf" srcId="{BB63DBF0-D064-4A07-AFA1-AEF517EE9E9A}" destId="{3D163539-516C-4699-A65F-075EE3C5A287}" srcOrd="0" destOrd="0" presId="urn:microsoft.com/office/officeart/2005/8/layout/vList2"/>
    <dgm:cxn modelId="{7CA9D992-76B0-47AC-991C-1556185F1AF8}" srcId="{726A2B64-D30C-430A-BABF-0CA19000716E}" destId="{9844849D-FD99-4C71-8843-1FB5D284BC32}" srcOrd="4" destOrd="0" parTransId="{0C4E1856-46A3-4D0A-ADF1-3A4DDE41DC78}" sibTransId="{F9A7A83E-3574-49BE-B82E-E5E746D574A9}"/>
    <dgm:cxn modelId="{A6707D98-5C18-4F0C-A197-440BE712A194}" srcId="{726A2B64-D30C-430A-BABF-0CA19000716E}" destId="{8C42E93E-B46E-4DAB-B1F4-DE7A34952ECB}" srcOrd="2" destOrd="0" parTransId="{D999D446-1ED5-4DCC-904C-6AAF102F6145}" sibTransId="{8A31F6C5-DBAC-4614-8D3E-859249CCA2FC}"/>
    <dgm:cxn modelId="{DE45B8BA-9BC4-47D0-A5E4-31F15B118CD3}" srcId="{726A2B64-D30C-430A-BABF-0CA19000716E}" destId="{BB63DBF0-D064-4A07-AFA1-AEF517EE9E9A}" srcOrd="3" destOrd="0" parTransId="{BD307A3E-C7C1-4E13-9A4B-7CD43AECB57E}" sibTransId="{93EB324E-6EDE-42DC-9AA0-65E44BD37F6E}"/>
    <dgm:cxn modelId="{8FB51FCD-9759-48A2-B877-04B45FE0752B}" type="presOf" srcId="{32ED43AA-116B-4128-946F-22EC13C3E7EE}" destId="{73D6F7E9-FCE8-4150-84ED-F08E734430E7}" srcOrd="0" destOrd="0" presId="urn:microsoft.com/office/officeart/2005/8/layout/vList2"/>
    <dgm:cxn modelId="{043400F0-BF5F-4E43-A5AE-1085A57AE17E}" type="presOf" srcId="{8C42E93E-B46E-4DAB-B1F4-DE7A34952ECB}" destId="{D74EEF1E-BE9F-46B6-98D6-BBBBE2128FA2}" srcOrd="0" destOrd="0" presId="urn:microsoft.com/office/officeart/2005/8/layout/vList2"/>
    <dgm:cxn modelId="{EF0F41F9-D34F-40A8-87C8-84333A0E1101}" type="presOf" srcId="{DCD6090A-7706-4D38-A486-D1567F358F03}" destId="{7EBF807B-01CE-4DBA-A33E-DEB7C2EC0E23}" srcOrd="0" destOrd="0" presId="urn:microsoft.com/office/officeart/2005/8/layout/vList2"/>
    <dgm:cxn modelId="{7C96A25E-91AE-4B50-9446-EEBE8BD1B636}" type="presParOf" srcId="{A3983ABE-4636-47B1-968C-0B829EBBE38C}" destId="{73D6F7E9-FCE8-4150-84ED-F08E734430E7}" srcOrd="0" destOrd="0" presId="urn:microsoft.com/office/officeart/2005/8/layout/vList2"/>
    <dgm:cxn modelId="{C3DB29A6-D5D2-4953-AA40-FFF79E1F0B1B}" type="presParOf" srcId="{A3983ABE-4636-47B1-968C-0B829EBBE38C}" destId="{A1E28212-C7A1-43BF-B264-92AA1C3987C6}" srcOrd="1" destOrd="0" presId="urn:microsoft.com/office/officeart/2005/8/layout/vList2"/>
    <dgm:cxn modelId="{15B4CC04-1E05-45B1-88FC-CA177241736E}" type="presParOf" srcId="{A3983ABE-4636-47B1-968C-0B829EBBE38C}" destId="{7EBF807B-01CE-4DBA-A33E-DEB7C2EC0E23}" srcOrd="2" destOrd="0" presId="urn:microsoft.com/office/officeart/2005/8/layout/vList2"/>
    <dgm:cxn modelId="{D30FD089-2B9B-44D2-B912-B21BBB05B05A}" type="presParOf" srcId="{A3983ABE-4636-47B1-968C-0B829EBBE38C}" destId="{5ACDBFFE-63A2-4CB2-A41E-8CB69D5CA9F4}" srcOrd="3" destOrd="0" presId="urn:microsoft.com/office/officeart/2005/8/layout/vList2"/>
    <dgm:cxn modelId="{18CAA811-345A-4665-848E-EAA60689FF7C}" type="presParOf" srcId="{A3983ABE-4636-47B1-968C-0B829EBBE38C}" destId="{D74EEF1E-BE9F-46B6-98D6-BBBBE2128FA2}" srcOrd="4" destOrd="0" presId="urn:microsoft.com/office/officeart/2005/8/layout/vList2"/>
    <dgm:cxn modelId="{B9444D70-8750-4E78-8C7F-A0031D8DBE07}" type="presParOf" srcId="{A3983ABE-4636-47B1-968C-0B829EBBE38C}" destId="{8C530734-07E4-4954-B2A7-A74261CDD5FD}" srcOrd="5" destOrd="0" presId="urn:microsoft.com/office/officeart/2005/8/layout/vList2"/>
    <dgm:cxn modelId="{B6C66EB3-1324-4595-9ED4-84563884AD24}" type="presParOf" srcId="{A3983ABE-4636-47B1-968C-0B829EBBE38C}" destId="{3D163539-516C-4699-A65F-075EE3C5A287}" srcOrd="6" destOrd="0" presId="urn:microsoft.com/office/officeart/2005/8/layout/vList2"/>
    <dgm:cxn modelId="{ABDD2BEB-AD46-4E3C-88E9-73CED9DEB44F}" type="presParOf" srcId="{A3983ABE-4636-47B1-968C-0B829EBBE38C}" destId="{829166FA-BF86-4172-85BF-E647FA35190A}" srcOrd="7" destOrd="0" presId="urn:microsoft.com/office/officeart/2005/8/layout/vList2"/>
    <dgm:cxn modelId="{1FA7655A-1103-4C8F-94C6-4FF38157ABB2}" type="presParOf" srcId="{A3983ABE-4636-47B1-968C-0B829EBBE38C}" destId="{6A297FB2-AE22-44D1-9DAC-06075ECA88A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E5A8A0-E75F-470B-A8A7-CCD7E6C446E3}"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C1ABACA3-8F96-4DCC-A0E3-9D39D52E7452}">
      <dgm:prSet phldrT="[Text]"/>
      <dgm:spPr/>
      <dgm:t>
        <a:bodyPr/>
        <a:lstStyle/>
        <a:p>
          <a:r>
            <a:rPr lang="en-US" dirty="0"/>
            <a:t>Reading</a:t>
          </a:r>
        </a:p>
      </dgm:t>
      <dgm:extLst>
        <a:ext uri="{E40237B7-FDA0-4F09-8148-C483321AD2D9}">
          <dgm14:cNvPr xmlns:dgm14="http://schemas.microsoft.com/office/drawing/2010/diagram" id="0" name="" descr="Reading: In which of the five big ideas will the intervention focus?&#10;Math: Will the intervention focus on early numeracy skills, computation, or concepts and application?&#10;Spelling and Written Expression: Will the intervention focus on improving spelling or writing fluency?&#10;"/>
        </a:ext>
      </dgm:extLst>
    </dgm:pt>
    <dgm:pt modelId="{AE83599F-774B-44B1-BE06-DEEC16CC8B7A}" type="parTrans" cxnId="{454B7B2B-E027-4C26-B6D6-05D09F767D71}">
      <dgm:prSet/>
      <dgm:spPr/>
      <dgm:t>
        <a:bodyPr/>
        <a:lstStyle/>
        <a:p>
          <a:endParaRPr lang="en-US"/>
        </a:p>
      </dgm:t>
    </dgm:pt>
    <dgm:pt modelId="{8A8EC7A7-0400-4AAB-8C02-8343732D15BA}" type="sibTrans" cxnId="{454B7B2B-E027-4C26-B6D6-05D09F767D71}">
      <dgm:prSet/>
      <dgm:spPr/>
      <dgm:t>
        <a:bodyPr/>
        <a:lstStyle/>
        <a:p>
          <a:endParaRPr lang="en-US"/>
        </a:p>
      </dgm:t>
    </dgm:pt>
    <dgm:pt modelId="{71F8D600-0F7C-4EC7-A234-39FC1E501B52}">
      <dgm:prSet phldrT="[Text]"/>
      <dgm:spPr/>
      <dgm:t>
        <a:bodyPr/>
        <a:lstStyle/>
        <a:p>
          <a:r>
            <a:rPr lang="en-US" dirty="0"/>
            <a:t>In which of the five big ideas will the intervention focus?</a:t>
          </a:r>
        </a:p>
      </dgm:t>
      <dgm:extLst>
        <a:ext uri="{E40237B7-FDA0-4F09-8148-C483321AD2D9}">
          <dgm14:cNvPr xmlns:dgm14="http://schemas.microsoft.com/office/drawing/2010/diagram" id="0" name="" descr="Reading: In which of the five big ideas will the intervention focus?&#10;Math: Will the intervention focus on early numeracy skills, computation, or concepts and application?&#10;Spelling and Written Expression: Will the intervention focus on improving spelling or writing fluency?&#10;"/>
        </a:ext>
      </dgm:extLst>
    </dgm:pt>
    <dgm:pt modelId="{8AEA0F60-EBC6-4749-8C6A-5D28E39AC2A2}" type="parTrans" cxnId="{802EC9F0-A865-42B1-9330-10254824A6DC}">
      <dgm:prSet/>
      <dgm:spPr/>
      <dgm:t>
        <a:bodyPr/>
        <a:lstStyle/>
        <a:p>
          <a:endParaRPr lang="en-US"/>
        </a:p>
      </dgm:t>
    </dgm:pt>
    <dgm:pt modelId="{9E56A077-EA98-4F4B-81AF-88E8162D433B}" type="sibTrans" cxnId="{802EC9F0-A865-42B1-9330-10254824A6DC}">
      <dgm:prSet/>
      <dgm:spPr/>
      <dgm:t>
        <a:bodyPr/>
        <a:lstStyle/>
        <a:p>
          <a:endParaRPr lang="en-US"/>
        </a:p>
      </dgm:t>
    </dgm:pt>
    <dgm:pt modelId="{3EF3E988-9EDF-401D-B493-CCAF08926E5C}">
      <dgm:prSet phldrT="[Text]"/>
      <dgm:spPr/>
      <dgm:t>
        <a:bodyPr/>
        <a:lstStyle/>
        <a:p>
          <a:r>
            <a:rPr lang="en-US"/>
            <a:t>Math</a:t>
          </a:r>
        </a:p>
      </dgm:t>
      <dgm:extLst>
        <a:ext uri="{E40237B7-FDA0-4F09-8148-C483321AD2D9}">
          <dgm14:cNvPr xmlns:dgm14="http://schemas.microsoft.com/office/drawing/2010/diagram" id="0" name="" descr="Reading: In which of the five big ideas will the intervention focus?&#10;Math: Will the intervention focus on early numeracy skills, computation, or concepts and application?&#10;Spelling and Written Expression: Will the intervention focus on improving spelling or writing fluency?&#10;"/>
        </a:ext>
      </dgm:extLst>
    </dgm:pt>
    <dgm:pt modelId="{6A5A8F4A-57E6-44F6-B1DA-7BF807EE6010}" type="parTrans" cxnId="{884C39C1-21E7-4426-AB1D-BBD1407EEF28}">
      <dgm:prSet/>
      <dgm:spPr/>
      <dgm:t>
        <a:bodyPr/>
        <a:lstStyle/>
        <a:p>
          <a:endParaRPr lang="en-US"/>
        </a:p>
      </dgm:t>
    </dgm:pt>
    <dgm:pt modelId="{9FF1AD40-0ED7-4A63-84F9-7CD429F55FDA}" type="sibTrans" cxnId="{884C39C1-21E7-4426-AB1D-BBD1407EEF28}">
      <dgm:prSet/>
      <dgm:spPr/>
      <dgm:t>
        <a:bodyPr/>
        <a:lstStyle/>
        <a:p>
          <a:endParaRPr lang="en-US"/>
        </a:p>
      </dgm:t>
    </dgm:pt>
    <dgm:pt modelId="{F2D7A7D6-A508-4341-981C-ADEA5457A56B}">
      <dgm:prSet phldrT="[Text]"/>
      <dgm:spPr/>
      <dgm:t>
        <a:bodyPr/>
        <a:lstStyle/>
        <a:p>
          <a:r>
            <a:rPr lang="en-US" dirty="0"/>
            <a:t>Will the intervention focus on early numeracy skills, computation, or concepts and application?</a:t>
          </a:r>
        </a:p>
      </dgm:t>
      <dgm:extLst>
        <a:ext uri="{E40237B7-FDA0-4F09-8148-C483321AD2D9}">
          <dgm14:cNvPr xmlns:dgm14="http://schemas.microsoft.com/office/drawing/2010/diagram" id="0" name="" descr="Reading: In which of the five big ideas will the intervention focus?&#10;Math: Will the intervention focus on early numeracy skills, computation, or concepts and application?&#10;Spelling and Written Expression: Will the intervention focus on improving spelling or writing fluency?&#10;"/>
        </a:ext>
      </dgm:extLst>
    </dgm:pt>
    <dgm:pt modelId="{E2E33464-942C-4643-A4AD-0F943A7BE180}" type="parTrans" cxnId="{9E13B2FD-CC6A-451E-BB13-B1373341EE72}">
      <dgm:prSet/>
      <dgm:spPr/>
      <dgm:t>
        <a:bodyPr/>
        <a:lstStyle/>
        <a:p>
          <a:endParaRPr lang="en-US"/>
        </a:p>
      </dgm:t>
    </dgm:pt>
    <dgm:pt modelId="{96D4E5ED-BB24-4C60-A74E-34B209548D13}" type="sibTrans" cxnId="{9E13B2FD-CC6A-451E-BB13-B1373341EE72}">
      <dgm:prSet/>
      <dgm:spPr/>
      <dgm:t>
        <a:bodyPr/>
        <a:lstStyle/>
        <a:p>
          <a:endParaRPr lang="en-US"/>
        </a:p>
      </dgm:t>
    </dgm:pt>
    <dgm:pt modelId="{D1AEA2B5-8FA2-4F71-A5B7-B67AA880638E}">
      <dgm:prSet phldrT="[Text]"/>
      <dgm:spPr/>
      <dgm:t>
        <a:bodyPr/>
        <a:lstStyle/>
        <a:p>
          <a:r>
            <a:rPr lang="en-US" dirty="0"/>
            <a:t>Spelling and Written Expression</a:t>
          </a:r>
        </a:p>
      </dgm:t>
      <dgm:extLst>
        <a:ext uri="{E40237B7-FDA0-4F09-8148-C483321AD2D9}">
          <dgm14:cNvPr xmlns:dgm14="http://schemas.microsoft.com/office/drawing/2010/diagram" id="0" name="" descr="Reading: In which of the five big ideas will the intervention focus?&#10;Math: Will the intervention focus on early numeracy skills, computation, or concepts and application?&#10;Spelling and Written Expression: Will the intervention focus on improving spelling or writing fluency?&#10;"/>
        </a:ext>
      </dgm:extLst>
    </dgm:pt>
    <dgm:pt modelId="{C072AC80-EEFC-4D33-9319-4F33CF596CE0}" type="parTrans" cxnId="{67C6A1B1-A483-46BB-8B12-A137169A42DC}">
      <dgm:prSet/>
      <dgm:spPr/>
      <dgm:t>
        <a:bodyPr/>
        <a:lstStyle/>
        <a:p>
          <a:endParaRPr lang="en-US"/>
        </a:p>
      </dgm:t>
    </dgm:pt>
    <dgm:pt modelId="{E3E20A81-AAF4-44E6-8CE5-055301225A82}" type="sibTrans" cxnId="{67C6A1B1-A483-46BB-8B12-A137169A42DC}">
      <dgm:prSet/>
      <dgm:spPr/>
      <dgm:t>
        <a:bodyPr/>
        <a:lstStyle/>
        <a:p>
          <a:endParaRPr lang="en-US"/>
        </a:p>
      </dgm:t>
    </dgm:pt>
    <dgm:pt modelId="{A619EA79-8DD9-4276-A46F-B0A3D837AD48}">
      <dgm:prSet phldrT="[Text]"/>
      <dgm:spPr/>
      <dgm:t>
        <a:bodyPr/>
        <a:lstStyle/>
        <a:p>
          <a:r>
            <a:rPr lang="en-US" dirty="0"/>
            <a:t>Will the intervention focus on improving spelling or writing fluency?</a:t>
          </a:r>
        </a:p>
      </dgm:t>
      <dgm:extLst>
        <a:ext uri="{E40237B7-FDA0-4F09-8148-C483321AD2D9}">
          <dgm14:cNvPr xmlns:dgm14="http://schemas.microsoft.com/office/drawing/2010/diagram" id="0" name="" descr="Reading: In which of the five big ideas will the intervention focus?&#10;Math: Will the intervention focus on early numeracy skills, computation, or concepts and application?&#10;Spelling and Written Expression: Will the intervention focus on improving spelling or writing fluency?&#10;"/>
        </a:ext>
      </dgm:extLst>
    </dgm:pt>
    <dgm:pt modelId="{6DDA6F15-DE75-4B0F-8F41-BBC8F590A7C6}" type="parTrans" cxnId="{A5B2CEC3-D322-4713-9C31-7D41194FCE69}">
      <dgm:prSet/>
      <dgm:spPr/>
      <dgm:t>
        <a:bodyPr/>
        <a:lstStyle/>
        <a:p>
          <a:endParaRPr lang="en-US"/>
        </a:p>
      </dgm:t>
    </dgm:pt>
    <dgm:pt modelId="{649FAEA1-512A-4EF5-8A90-1D8CD1EFBD81}" type="sibTrans" cxnId="{A5B2CEC3-D322-4713-9C31-7D41194FCE69}">
      <dgm:prSet/>
      <dgm:spPr/>
      <dgm:t>
        <a:bodyPr/>
        <a:lstStyle/>
        <a:p>
          <a:endParaRPr lang="en-US"/>
        </a:p>
      </dgm:t>
    </dgm:pt>
    <dgm:pt modelId="{69D1CA5C-2784-44A0-8F0B-DA263BF8CB86}" type="pres">
      <dgm:prSet presAssocID="{66E5A8A0-E75F-470B-A8A7-CCD7E6C446E3}" presName="Name0" presStyleCnt="0">
        <dgm:presLayoutVars>
          <dgm:dir/>
          <dgm:animLvl val="lvl"/>
          <dgm:resizeHandles val="exact"/>
        </dgm:presLayoutVars>
      </dgm:prSet>
      <dgm:spPr/>
    </dgm:pt>
    <dgm:pt modelId="{3F70DD2B-CFDA-4853-A908-62AFA8AF0067}" type="pres">
      <dgm:prSet presAssocID="{C1ABACA3-8F96-4DCC-A0E3-9D39D52E7452}" presName="linNode" presStyleCnt="0"/>
      <dgm:spPr/>
    </dgm:pt>
    <dgm:pt modelId="{433F274E-74AE-4F80-9576-94F558C5E05B}" type="pres">
      <dgm:prSet presAssocID="{C1ABACA3-8F96-4DCC-A0E3-9D39D52E7452}" presName="parTx" presStyleLbl="revTx" presStyleIdx="0" presStyleCnt="3">
        <dgm:presLayoutVars>
          <dgm:chMax val="1"/>
          <dgm:bulletEnabled val="1"/>
        </dgm:presLayoutVars>
      </dgm:prSet>
      <dgm:spPr/>
    </dgm:pt>
    <dgm:pt modelId="{2E75B1D5-ABBC-4563-8D3D-9FDEC2EFC321}" type="pres">
      <dgm:prSet presAssocID="{C1ABACA3-8F96-4DCC-A0E3-9D39D52E7452}" presName="bracket" presStyleLbl="parChTrans1D1" presStyleIdx="0" presStyleCnt="3"/>
      <dgm:spPr/>
    </dgm:pt>
    <dgm:pt modelId="{6D62DC80-4811-49D2-A725-6BEBC1DEB007}" type="pres">
      <dgm:prSet presAssocID="{C1ABACA3-8F96-4DCC-A0E3-9D39D52E7452}" presName="spH" presStyleCnt="0"/>
      <dgm:spPr/>
    </dgm:pt>
    <dgm:pt modelId="{85677D3D-2D0B-4011-95E4-446B1B2CFF4B}" type="pres">
      <dgm:prSet presAssocID="{C1ABACA3-8F96-4DCC-A0E3-9D39D52E7452}" presName="desTx" presStyleLbl="node1" presStyleIdx="0" presStyleCnt="3">
        <dgm:presLayoutVars>
          <dgm:bulletEnabled val="1"/>
        </dgm:presLayoutVars>
      </dgm:prSet>
      <dgm:spPr/>
    </dgm:pt>
    <dgm:pt modelId="{1F57E81C-545E-45EC-8851-270464D9DD61}" type="pres">
      <dgm:prSet presAssocID="{8A8EC7A7-0400-4AAB-8C02-8343732D15BA}" presName="spV" presStyleCnt="0"/>
      <dgm:spPr/>
    </dgm:pt>
    <dgm:pt modelId="{4BBEEB55-ED8E-4540-A220-279256E0141E}" type="pres">
      <dgm:prSet presAssocID="{3EF3E988-9EDF-401D-B493-CCAF08926E5C}" presName="linNode" presStyleCnt="0"/>
      <dgm:spPr/>
    </dgm:pt>
    <dgm:pt modelId="{A9615C4C-0727-4123-8A6F-E427F1AE3210}" type="pres">
      <dgm:prSet presAssocID="{3EF3E988-9EDF-401D-B493-CCAF08926E5C}" presName="parTx" presStyleLbl="revTx" presStyleIdx="1" presStyleCnt="3">
        <dgm:presLayoutVars>
          <dgm:chMax val="1"/>
          <dgm:bulletEnabled val="1"/>
        </dgm:presLayoutVars>
      </dgm:prSet>
      <dgm:spPr/>
    </dgm:pt>
    <dgm:pt modelId="{6666C4B9-914D-49E9-99CB-B553C235EB05}" type="pres">
      <dgm:prSet presAssocID="{3EF3E988-9EDF-401D-B493-CCAF08926E5C}" presName="bracket" presStyleLbl="parChTrans1D1" presStyleIdx="1" presStyleCnt="3"/>
      <dgm:spPr/>
    </dgm:pt>
    <dgm:pt modelId="{710BBB01-DAFD-4DF2-9840-827E1305FAEE}" type="pres">
      <dgm:prSet presAssocID="{3EF3E988-9EDF-401D-B493-CCAF08926E5C}" presName="spH" presStyleCnt="0"/>
      <dgm:spPr/>
    </dgm:pt>
    <dgm:pt modelId="{D0EFAA8B-1912-4971-BEA6-F109F4974BC0}" type="pres">
      <dgm:prSet presAssocID="{3EF3E988-9EDF-401D-B493-CCAF08926E5C}" presName="desTx" presStyleLbl="node1" presStyleIdx="1" presStyleCnt="3">
        <dgm:presLayoutVars>
          <dgm:bulletEnabled val="1"/>
        </dgm:presLayoutVars>
      </dgm:prSet>
      <dgm:spPr/>
    </dgm:pt>
    <dgm:pt modelId="{A0A0CCE5-825C-4309-8633-9DB4C14B1453}" type="pres">
      <dgm:prSet presAssocID="{9FF1AD40-0ED7-4A63-84F9-7CD429F55FDA}" presName="spV" presStyleCnt="0"/>
      <dgm:spPr/>
    </dgm:pt>
    <dgm:pt modelId="{0DC4A85C-E394-43D1-BA6B-FFF44383ADE2}" type="pres">
      <dgm:prSet presAssocID="{D1AEA2B5-8FA2-4F71-A5B7-B67AA880638E}" presName="linNode" presStyleCnt="0"/>
      <dgm:spPr/>
    </dgm:pt>
    <dgm:pt modelId="{19C9E748-EEA8-424A-B2B1-B4BE2D5AFDE5}" type="pres">
      <dgm:prSet presAssocID="{D1AEA2B5-8FA2-4F71-A5B7-B67AA880638E}" presName="parTx" presStyleLbl="revTx" presStyleIdx="2" presStyleCnt="3">
        <dgm:presLayoutVars>
          <dgm:chMax val="1"/>
          <dgm:bulletEnabled val="1"/>
        </dgm:presLayoutVars>
      </dgm:prSet>
      <dgm:spPr/>
    </dgm:pt>
    <dgm:pt modelId="{39F62BD8-3F32-41C5-8A51-8132FA48C488}" type="pres">
      <dgm:prSet presAssocID="{D1AEA2B5-8FA2-4F71-A5B7-B67AA880638E}" presName="bracket" presStyleLbl="parChTrans1D1" presStyleIdx="2" presStyleCnt="3"/>
      <dgm:spPr/>
    </dgm:pt>
    <dgm:pt modelId="{60A854F4-D2A2-4202-99CC-A434E8BF3DC4}" type="pres">
      <dgm:prSet presAssocID="{D1AEA2B5-8FA2-4F71-A5B7-B67AA880638E}" presName="spH" presStyleCnt="0"/>
      <dgm:spPr/>
    </dgm:pt>
    <dgm:pt modelId="{4D01CF64-919B-491C-8E9F-CEF65140758D}" type="pres">
      <dgm:prSet presAssocID="{D1AEA2B5-8FA2-4F71-A5B7-B67AA880638E}" presName="desTx" presStyleLbl="node1" presStyleIdx="2" presStyleCnt="3">
        <dgm:presLayoutVars>
          <dgm:bulletEnabled val="1"/>
        </dgm:presLayoutVars>
      </dgm:prSet>
      <dgm:spPr/>
    </dgm:pt>
  </dgm:ptLst>
  <dgm:cxnLst>
    <dgm:cxn modelId="{78C21B0F-169A-4E5D-9450-6323867512AA}" type="presOf" srcId="{C1ABACA3-8F96-4DCC-A0E3-9D39D52E7452}" destId="{433F274E-74AE-4F80-9576-94F558C5E05B}" srcOrd="0" destOrd="0" presId="urn:diagrams.loki3.com/BracketList"/>
    <dgm:cxn modelId="{454B7B2B-E027-4C26-B6D6-05D09F767D71}" srcId="{66E5A8A0-E75F-470B-A8A7-CCD7E6C446E3}" destId="{C1ABACA3-8F96-4DCC-A0E3-9D39D52E7452}" srcOrd="0" destOrd="0" parTransId="{AE83599F-774B-44B1-BE06-DEEC16CC8B7A}" sibTransId="{8A8EC7A7-0400-4AAB-8C02-8343732D15BA}"/>
    <dgm:cxn modelId="{C223AD48-17B3-4C93-829C-D3325E7B86B7}" type="presOf" srcId="{D1AEA2B5-8FA2-4F71-A5B7-B67AA880638E}" destId="{19C9E748-EEA8-424A-B2B1-B4BE2D5AFDE5}" srcOrd="0" destOrd="0" presId="urn:diagrams.loki3.com/BracketList"/>
    <dgm:cxn modelId="{9434234D-8311-4C02-97EC-C8C98C4A7F5C}" type="presOf" srcId="{A619EA79-8DD9-4276-A46F-B0A3D837AD48}" destId="{4D01CF64-919B-491C-8E9F-CEF65140758D}" srcOrd="0" destOrd="0" presId="urn:diagrams.loki3.com/BracketList"/>
    <dgm:cxn modelId="{B8F82E78-ADCF-4E9B-A9D0-5822C26F7D4F}" type="presOf" srcId="{F2D7A7D6-A508-4341-981C-ADEA5457A56B}" destId="{D0EFAA8B-1912-4971-BEA6-F109F4974BC0}" srcOrd="0" destOrd="0" presId="urn:diagrams.loki3.com/BracketList"/>
    <dgm:cxn modelId="{5601EB78-BCBA-4C13-968F-1CD65EE3167F}" type="presOf" srcId="{71F8D600-0F7C-4EC7-A234-39FC1E501B52}" destId="{85677D3D-2D0B-4011-95E4-446B1B2CFF4B}" srcOrd="0" destOrd="0" presId="urn:diagrams.loki3.com/BracketList"/>
    <dgm:cxn modelId="{1A183A80-FFCC-4206-9D7B-5B75BAC9C96E}" type="presOf" srcId="{3EF3E988-9EDF-401D-B493-CCAF08926E5C}" destId="{A9615C4C-0727-4123-8A6F-E427F1AE3210}" srcOrd="0" destOrd="0" presId="urn:diagrams.loki3.com/BracketList"/>
    <dgm:cxn modelId="{2DCDF69F-0202-44D1-AF44-2071F1FEE586}" type="presOf" srcId="{66E5A8A0-E75F-470B-A8A7-CCD7E6C446E3}" destId="{69D1CA5C-2784-44A0-8F0B-DA263BF8CB86}" srcOrd="0" destOrd="0" presId="urn:diagrams.loki3.com/BracketList"/>
    <dgm:cxn modelId="{67C6A1B1-A483-46BB-8B12-A137169A42DC}" srcId="{66E5A8A0-E75F-470B-A8A7-CCD7E6C446E3}" destId="{D1AEA2B5-8FA2-4F71-A5B7-B67AA880638E}" srcOrd="2" destOrd="0" parTransId="{C072AC80-EEFC-4D33-9319-4F33CF596CE0}" sibTransId="{E3E20A81-AAF4-44E6-8CE5-055301225A82}"/>
    <dgm:cxn modelId="{884C39C1-21E7-4426-AB1D-BBD1407EEF28}" srcId="{66E5A8A0-E75F-470B-A8A7-CCD7E6C446E3}" destId="{3EF3E988-9EDF-401D-B493-CCAF08926E5C}" srcOrd="1" destOrd="0" parTransId="{6A5A8F4A-57E6-44F6-B1DA-7BF807EE6010}" sibTransId="{9FF1AD40-0ED7-4A63-84F9-7CD429F55FDA}"/>
    <dgm:cxn modelId="{A5B2CEC3-D322-4713-9C31-7D41194FCE69}" srcId="{D1AEA2B5-8FA2-4F71-A5B7-B67AA880638E}" destId="{A619EA79-8DD9-4276-A46F-B0A3D837AD48}" srcOrd="0" destOrd="0" parTransId="{6DDA6F15-DE75-4B0F-8F41-BBC8F590A7C6}" sibTransId="{649FAEA1-512A-4EF5-8A90-1D8CD1EFBD81}"/>
    <dgm:cxn modelId="{802EC9F0-A865-42B1-9330-10254824A6DC}" srcId="{C1ABACA3-8F96-4DCC-A0E3-9D39D52E7452}" destId="{71F8D600-0F7C-4EC7-A234-39FC1E501B52}" srcOrd="0" destOrd="0" parTransId="{8AEA0F60-EBC6-4749-8C6A-5D28E39AC2A2}" sibTransId="{9E56A077-EA98-4F4B-81AF-88E8162D433B}"/>
    <dgm:cxn modelId="{9E13B2FD-CC6A-451E-BB13-B1373341EE72}" srcId="{3EF3E988-9EDF-401D-B493-CCAF08926E5C}" destId="{F2D7A7D6-A508-4341-981C-ADEA5457A56B}" srcOrd="0" destOrd="0" parTransId="{E2E33464-942C-4643-A4AD-0F943A7BE180}" sibTransId="{96D4E5ED-BB24-4C60-A74E-34B209548D13}"/>
    <dgm:cxn modelId="{112DF789-6DD5-45AC-A111-761C506128E5}" type="presParOf" srcId="{69D1CA5C-2784-44A0-8F0B-DA263BF8CB86}" destId="{3F70DD2B-CFDA-4853-A908-62AFA8AF0067}" srcOrd="0" destOrd="0" presId="urn:diagrams.loki3.com/BracketList"/>
    <dgm:cxn modelId="{9AAA9881-FB4B-4832-8DCF-645CD1F3FBB0}" type="presParOf" srcId="{3F70DD2B-CFDA-4853-A908-62AFA8AF0067}" destId="{433F274E-74AE-4F80-9576-94F558C5E05B}" srcOrd="0" destOrd="0" presId="urn:diagrams.loki3.com/BracketList"/>
    <dgm:cxn modelId="{0D41B594-C937-4E99-B5CE-58029E8FAEF9}" type="presParOf" srcId="{3F70DD2B-CFDA-4853-A908-62AFA8AF0067}" destId="{2E75B1D5-ABBC-4563-8D3D-9FDEC2EFC321}" srcOrd="1" destOrd="0" presId="urn:diagrams.loki3.com/BracketList"/>
    <dgm:cxn modelId="{F2116473-30CA-47A3-806A-EE5BCD124EE3}" type="presParOf" srcId="{3F70DD2B-CFDA-4853-A908-62AFA8AF0067}" destId="{6D62DC80-4811-49D2-A725-6BEBC1DEB007}" srcOrd="2" destOrd="0" presId="urn:diagrams.loki3.com/BracketList"/>
    <dgm:cxn modelId="{B66C2717-A0B0-42C7-A3ED-C3F84AC2760F}" type="presParOf" srcId="{3F70DD2B-CFDA-4853-A908-62AFA8AF0067}" destId="{85677D3D-2D0B-4011-95E4-446B1B2CFF4B}" srcOrd="3" destOrd="0" presId="urn:diagrams.loki3.com/BracketList"/>
    <dgm:cxn modelId="{2E6A95F1-73C2-4C31-A88F-9B82B8DE3C85}" type="presParOf" srcId="{69D1CA5C-2784-44A0-8F0B-DA263BF8CB86}" destId="{1F57E81C-545E-45EC-8851-270464D9DD61}" srcOrd="1" destOrd="0" presId="urn:diagrams.loki3.com/BracketList"/>
    <dgm:cxn modelId="{C5DF411E-785A-4126-ABE0-A1F33A78D50D}" type="presParOf" srcId="{69D1CA5C-2784-44A0-8F0B-DA263BF8CB86}" destId="{4BBEEB55-ED8E-4540-A220-279256E0141E}" srcOrd="2" destOrd="0" presId="urn:diagrams.loki3.com/BracketList"/>
    <dgm:cxn modelId="{73BB609A-7D79-42AC-AA7B-82050A134252}" type="presParOf" srcId="{4BBEEB55-ED8E-4540-A220-279256E0141E}" destId="{A9615C4C-0727-4123-8A6F-E427F1AE3210}" srcOrd="0" destOrd="0" presId="urn:diagrams.loki3.com/BracketList"/>
    <dgm:cxn modelId="{DA892DD5-95AE-414E-A5DA-6B90290B7623}" type="presParOf" srcId="{4BBEEB55-ED8E-4540-A220-279256E0141E}" destId="{6666C4B9-914D-49E9-99CB-B553C235EB05}" srcOrd="1" destOrd="0" presId="urn:diagrams.loki3.com/BracketList"/>
    <dgm:cxn modelId="{D6C82AC7-3D25-4B04-AD55-336CA79420DF}" type="presParOf" srcId="{4BBEEB55-ED8E-4540-A220-279256E0141E}" destId="{710BBB01-DAFD-4DF2-9840-827E1305FAEE}" srcOrd="2" destOrd="0" presId="urn:diagrams.loki3.com/BracketList"/>
    <dgm:cxn modelId="{5DC95895-5961-4B88-8D0C-D72CEF2FE2EF}" type="presParOf" srcId="{4BBEEB55-ED8E-4540-A220-279256E0141E}" destId="{D0EFAA8B-1912-4971-BEA6-F109F4974BC0}" srcOrd="3" destOrd="0" presId="urn:diagrams.loki3.com/BracketList"/>
    <dgm:cxn modelId="{D2F49EE4-AF43-4EAB-A0DD-119334DFBC82}" type="presParOf" srcId="{69D1CA5C-2784-44A0-8F0B-DA263BF8CB86}" destId="{A0A0CCE5-825C-4309-8633-9DB4C14B1453}" srcOrd="3" destOrd="0" presId="urn:diagrams.loki3.com/BracketList"/>
    <dgm:cxn modelId="{CC0614CA-E8BD-41B0-901F-73D5BB39FB47}" type="presParOf" srcId="{69D1CA5C-2784-44A0-8F0B-DA263BF8CB86}" destId="{0DC4A85C-E394-43D1-BA6B-FFF44383ADE2}" srcOrd="4" destOrd="0" presId="urn:diagrams.loki3.com/BracketList"/>
    <dgm:cxn modelId="{9D6BC103-42E7-476B-A74D-5FD6C2CFB878}" type="presParOf" srcId="{0DC4A85C-E394-43D1-BA6B-FFF44383ADE2}" destId="{19C9E748-EEA8-424A-B2B1-B4BE2D5AFDE5}" srcOrd="0" destOrd="0" presId="urn:diagrams.loki3.com/BracketList"/>
    <dgm:cxn modelId="{E76933F0-0C2E-4D44-A6F9-D172BD6BF577}" type="presParOf" srcId="{0DC4A85C-E394-43D1-BA6B-FFF44383ADE2}" destId="{39F62BD8-3F32-41C5-8A51-8132FA48C488}" srcOrd="1" destOrd="0" presId="urn:diagrams.loki3.com/BracketList"/>
    <dgm:cxn modelId="{F1FABE89-AEF0-4CA0-9CF0-63CD8D97684D}" type="presParOf" srcId="{0DC4A85C-E394-43D1-BA6B-FFF44383ADE2}" destId="{60A854F4-D2A2-4202-99CC-A434E8BF3DC4}" srcOrd="2" destOrd="0" presId="urn:diagrams.loki3.com/BracketList"/>
    <dgm:cxn modelId="{8A33273C-3F7C-407C-A783-7DE47BBC8049}" type="presParOf" srcId="{0DC4A85C-E394-43D1-BA6B-FFF44383ADE2}" destId="{4D01CF64-919B-491C-8E9F-CEF65140758D}"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4EF859-99E0-4465-8C5B-DC0438E499D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DAE95932-2214-40DC-8A4B-D3FED1B0B32F}">
      <dgm:prSet phldrT="[Text]"/>
      <dgm:spPr/>
      <dgm:t>
        <a:bodyPr/>
        <a:lstStyle/>
        <a:p>
          <a:r>
            <a:rPr lang="en-US" dirty="0"/>
            <a:t>Letter Sound Fluency</a:t>
          </a:r>
        </a:p>
      </dgm:t>
      <dgm:extLst>
        <a:ext uri="{E40237B7-FDA0-4F09-8148-C483321AD2D9}">
          <dgm14:cNvPr xmlns:dgm14="http://schemas.microsoft.com/office/drawing/2010/diagram" id="0" name="" descr="Letter Sound Fluency:&#10;-Student says the sound for each letter&#10;-Score is the number of letter sounds read correctly&#10;"/>
        </a:ext>
      </dgm:extLst>
    </dgm:pt>
    <dgm:pt modelId="{07A5635D-217F-45EC-BB12-EF7B2D891411}" type="parTrans" cxnId="{3894E578-3C24-4E3F-98BC-30ED6A94DBFA}">
      <dgm:prSet/>
      <dgm:spPr/>
      <dgm:t>
        <a:bodyPr/>
        <a:lstStyle/>
        <a:p>
          <a:endParaRPr lang="en-US"/>
        </a:p>
      </dgm:t>
    </dgm:pt>
    <dgm:pt modelId="{FCF31F3B-0D8A-4274-A14F-A6102AA1C49F}" type="sibTrans" cxnId="{3894E578-3C24-4E3F-98BC-30ED6A94DBFA}">
      <dgm:prSet/>
      <dgm:spPr/>
      <dgm:t>
        <a:bodyPr/>
        <a:lstStyle/>
        <a:p>
          <a:endParaRPr lang="en-US"/>
        </a:p>
      </dgm:t>
    </dgm:pt>
    <dgm:pt modelId="{2FCB2324-7E75-4F46-9365-2C097EC72837}">
      <dgm:prSet phldrT="[Text]"/>
      <dgm:spPr/>
      <dgm:t>
        <a:bodyPr/>
        <a:lstStyle/>
        <a:p>
          <a:r>
            <a:rPr lang="en-US"/>
            <a:t>Student says the sound for each letter</a:t>
          </a:r>
        </a:p>
      </dgm:t>
      <dgm:extLst>
        <a:ext uri="{E40237B7-FDA0-4F09-8148-C483321AD2D9}">
          <dgm14:cNvPr xmlns:dgm14="http://schemas.microsoft.com/office/drawing/2010/diagram" id="0" name="" descr="Letter Sound Fluency:&#10;-Student says the sound for each letter&#10;-Score is the number of letter sounds read correctly&#10;"/>
        </a:ext>
      </dgm:extLst>
    </dgm:pt>
    <dgm:pt modelId="{654740EF-3901-4ADF-8C3A-3FECBFCE9943}" type="parTrans" cxnId="{97311DB1-AC19-4314-BA8E-43B5AE7807A8}">
      <dgm:prSet/>
      <dgm:spPr/>
      <dgm:t>
        <a:bodyPr/>
        <a:lstStyle/>
        <a:p>
          <a:endParaRPr lang="en-US"/>
        </a:p>
      </dgm:t>
    </dgm:pt>
    <dgm:pt modelId="{9999F360-8931-4761-92EB-729633AF9999}" type="sibTrans" cxnId="{97311DB1-AC19-4314-BA8E-43B5AE7807A8}">
      <dgm:prSet/>
      <dgm:spPr/>
      <dgm:t>
        <a:bodyPr/>
        <a:lstStyle/>
        <a:p>
          <a:endParaRPr lang="en-US"/>
        </a:p>
      </dgm:t>
    </dgm:pt>
    <dgm:pt modelId="{7CE5D73D-8D06-43A2-85C2-B56825DB3673}">
      <dgm:prSet phldrT="[Text]"/>
      <dgm:spPr/>
      <dgm:t>
        <a:bodyPr/>
        <a:lstStyle/>
        <a:p>
          <a:r>
            <a:rPr lang="en-US" dirty="0"/>
            <a:t>Score is the number of letter sounds read correctly</a:t>
          </a:r>
        </a:p>
      </dgm:t>
    </dgm:pt>
    <dgm:pt modelId="{8305A5FF-3A8F-413B-983C-E8E53DC67C00}" type="parTrans" cxnId="{C7E0493B-E609-4187-B39A-BBBCC9BFEBAA}">
      <dgm:prSet/>
      <dgm:spPr/>
      <dgm:t>
        <a:bodyPr/>
        <a:lstStyle/>
        <a:p>
          <a:endParaRPr lang="en-US"/>
        </a:p>
      </dgm:t>
    </dgm:pt>
    <dgm:pt modelId="{7B23FE49-8CB6-4541-9022-BA3E5CBC5255}" type="sibTrans" cxnId="{C7E0493B-E609-4187-B39A-BBBCC9BFEBAA}">
      <dgm:prSet/>
      <dgm:spPr/>
      <dgm:t>
        <a:bodyPr/>
        <a:lstStyle/>
        <a:p>
          <a:endParaRPr lang="en-US"/>
        </a:p>
      </dgm:t>
    </dgm:pt>
    <dgm:pt modelId="{81C22B31-3C7B-4066-9B64-0042DE2996E7}" type="pres">
      <dgm:prSet presAssocID="{324EF859-99E0-4465-8C5B-DC0438E499DE}" presName="Name0" presStyleCnt="0">
        <dgm:presLayoutVars>
          <dgm:dir/>
          <dgm:animLvl val="lvl"/>
          <dgm:resizeHandles val="exact"/>
        </dgm:presLayoutVars>
      </dgm:prSet>
      <dgm:spPr/>
    </dgm:pt>
    <dgm:pt modelId="{0FDA231A-9B1C-48AA-BCFE-586F8F9DE97E}" type="pres">
      <dgm:prSet presAssocID="{DAE95932-2214-40DC-8A4B-D3FED1B0B32F}" presName="linNode" presStyleCnt="0"/>
      <dgm:spPr/>
    </dgm:pt>
    <dgm:pt modelId="{61601251-5113-49C5-97E2-15E0161AF2C3}" type="pres">
      <dgm:prSet presAssocID="{DAE95932-2214-40DC-8A4B-D3FED1B0B32F}" presName="parTx" presStyleLbl="revTx" presStyleIdx="0" presStyleCnt="1">
        <dgm:presLayoutVars>
          <dgm:chMax val="1"/>
          <dgm:bulletEnabled val="1"/>
        </dgm:presLayoutVars>
      </dgm:prSet>
      <dgm:spPr/>
    </dgm:pt>
    <dgm:pt modelId="{083DAD04-693F-43C2-91B7-E26B5000497A}" type="pres">
      <dgm:prSet presAssocID="{DAE95932-2214-40DC-8A4B-D3FED1B0B32F}" presName="bracket" presStyleLbl="parChTrans1D1" presStyleIdx="0" presStyleCnt="1"/>
      <dgm:spPr/>
    </dgm:pt>
    <dgm:pt modelId="{AC0D6015-4E63-4087-B6D6-955C2837E870}" type="pres">
      <dgm:prSet presAssocID="{DAE95932-2214-40DC-8A4B-D3FED1B0B32F}" presName="spH" presStyleCnt="0"/>
      <dgm:spPr/>
    </dgm:pt>
    <dgm:pt modelId="{6A04D0E3-369D-4169-B92E-C0D14ECC91A5}" type="pres">
      <dgm:prSet presAssocID="{DAE95932-2214-40DC-8A4B-D3FED1B0B32F}" presName="desTx" presStyleLbl="node1" presStyleIdx="0" presStyleCnt="1">
        <dgm:presLayoutVars>
          <dgm:bulletEnabled val="1"/>
        </dgm:presLayoutVars>
      </dgm:prSet>
      <dgm:spPr/>
    </dgm:pt>
  </dgm:ptLst>
  <dgm:cxnLst>
    <dgm:cxn modelId="{C7E0493B-E609-4187-B39A-BBBCC9BFEBAA}" srcId="{DAE95932-2214-40DC-8A4B-D3FED1B0B32F}" destId="{7CE5D73D-8D06-43A2-85C2-B56825DB3673}" srcOrd="1" destOrd="0" parTransId="{8305A5FF-3A8F-413B-983C-E8E53DC67C00}" sibTransId="{7B23FE49-8CB6-4541-9022-BA3E5CBC5255}"/>
    <dgm:cxn modelId="{BAEB4470-B0F0-4AFD-8DB9-97D6CE464FFA}" type="presOf" srcId="{7CE5D73D-8D06-43A2-85C2-B56825DB3673}" destId="{6A04D0E3-369D-4169-B92E-C0D14ECC91A5}" srcOrd="0" destOrd="1" presId="urn:diagrams.loki3.com/BracketList"/>
    <dgm:cxn modelId="{3894E578-3C24-4E3F-98BC-30ED6A94DBFA}" srcId="{324EF859-99E0-4465-8C5B-DC0438E499DE}" destId="{DAE95932-2214-40DC-8A4B-D3FED1B0B32F}" srcOrd="0" destOrd="0" parTransId="{07A5635D-217F-45EC-BB12-EF7B2D891411}" sibTransId="{FCF31F3B-0D8A-4274-A14F-A6102AA1C49F}"/>
    <dgm:cxn modelId="{17A4A68C-B3E6-414B-A251-6BAC073729A7}" type="presOf" srcId="{2FCB2324-7E75-4F46-9365-2C097EC72837}" destId="{6A04D0E3-369D-4169-B92E-C0D14ECC91A5}" srcOrd="0" destOrd="0" presId="urn:diagrams.loki3.com/BracketList"/>
    <dgm:cxn modelId="{97311DB1-AC19-4314-BA8E-43B5AE7807A8}" srcId="{DAE95932-2214-40DC-8A4B-D3FED1B0B32F}" destId="{2FCB2324-7E75-4F46-9365-2C097EC72837}" srcOrd="0" destOrd="0" parTransId="{654740EF-3901-4ADF-8C3A-3FECBFCE9943}" sibTransId="{9999F360-8931-4761-92EB-729633AF9999}"/>
    <dgm:cxn modelId="{7F7124C6-D422-4BAA-B545-B837724C0272}" type="presOf" srcId="{DAE95932-2214-40DC-8A4B-D3FED1B0B32F}" destId="{61601251-5113-49C5-97E2-15E0161AF2C3}" srcOrd="0" destOrd="0" presId="urn:diagrams.loki3.com/BracketList"/>
    <dgm:cxn modelId="{BE9F12D0-25DF-4DBD-991D-4384F616A486}" type="presOf" srcId="{324EF859-99E0-4465-8C5B-DC0438E499DE}" destId="{81C22B31-3C7B-4066-9B64-0042DE2996E7}" srcOrd="0" destOrd="0" presId="urn:diagrams.loki3.com/BracketList"/>
    <dgm:cxn modelId="{C230642A-3B27-41EA-84B0-775363B4DB80}" type="presParOf" srcId="{81C22B31-3C7B-4066-9B64-0042DE2996E7}" destId="{0FDA231A-9B1C-48AA-BCFE-586F8F9DE97E}" srcOrd="0" destOrd="0" presId="urn:diagrams.loki3.com/BracketList"/>
    <dgm:cxn modelId="{CD661E99-5948-4B0C-9785-F886D5CBDCEE}" type="presParOf" srcId="{0FDA231A-9B1C-48AA-BCFE-586F8F9DE97E}" destId="{61601251-5113-49C5-97E2-15E0161AF2C3}" srcOrd="0" destOrd="0" presId="urn:diagrams.loki3.com/BracketList"/>
    <dgm:cxn modelId="{D1A51396-2797-42A0-A1E2-F6C28422135F}" type="presParOf" srcId="{0FDA231A-9B1C-48AA-BCFE-586F8F9DE97E}" destId="{083DAD04-693F-43C2-91B7-E26B5000497A}" srcOrd="1" destOrd="0" presId="urn:diagrams.loki3.com/BracketList"/>
    <dgm:cxn modelId="{EB8F8B7E-1D0C-48BE-B00C-5C376CD1A5E8}" type="presParOf" srcId="{0FDA231A-9B1C-48AA-BCFE-586F8F9DE97E}" destId="{AC0D6015-4E63-4087-B6D6-955C2837E870}" srcOrd="2" destOrd="0" presId="urn:diagrams.loki3.com/BracketList"/>
    <dgm:cxn modelId="{0A5B4F27-7215-40FC-A687-594E3B248902}" type="presParOf" srcId="{0FDA231A-9B1C-48AA-BCFE-586F8F9DE97E}" destId="{6A04D0E3-369D-4169-B92E-C0D14ECC91A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4EF859-99E0-4465-8C5B-DC0438E499D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DAE95932-2214-40DC-8A4B-D3FED1B0B32F}">
      <dgm:prSet phldrT="[Text]" custT="1"/>
      <dgm:spPr/>
      <dgm:t>
        <a:bodyPr/>
        <a:lstStyle/>
        <a:p>
          <a:r>
            <a:rPr lang="en-US" sz="2400" dirty="0"/>
            <a:t>Word Identification Fluency</a:t>
          </a:r>
        </a:p>
      </dgm:t>
    </dgm:pt>
    <dgm:pt modelId="{07A5635D-217F-45EC-BB12-EF7B2D891411}" type="parTrans" cxnId="{3894E578-3C24-4E3F-98BC-30ED6A94DBFA}">
      <dgm:prSet/>
      <dgm:spPr/>
      <dgm:t>
        <a:bodyPr/>
        <a:lstStyle/>
        <a:p>
          <a:endParaRPr lang="en-US"/>
        </a:p>
      </dgm:t>
    </dgm:pt>
    <dgm:pt modelId="{FCF31F3B-0D8A-4274-A14F-A6102AA1C49F}" type="sibTrans" cxnId="{3894E578-3C24-4E3F-98BC-30ED6A94DBFA}">
      <dgm:prSet/>
      <dgm:spPr/>
      <dgm:t>
        <a:bodyPr/>
        <a:lstStyle/>
        <a:p>
          <a:endParaRPr lang="en-US"/>
        </a:p>
      </dgm:t>
    </dgm:pt>
    <dgm:pt modelId="{2FCB2324-7E75-4F46-9365-2C097EC72837}">
      <dgm:prSet phldrT="[Text]" custT="1"/>
      <dgm:spPr/>
      <dgm:t>
        <a:bodyPr/>
        <a:lstStyle/>
        <a:p>
          <a:r>
            <a:rPr lang="en-US" sz="2800" dirty="0"/>
            <a:t>Student reads aloud from a list of high-frequency words</a:t>
          </a:r>
        </a:p>
      </dgm:t>
    </dgm:pt>
    <dgm:pt modelId="{654740EF-3901-4ADF-8C3A-3FECBFCE9943}" type="parTrans" cxnId="{97311DB1-AC19-4314-BA8E-43B5AE7807A8}">
      <dgm:prSet/>
      <dgm:spPr/>
      <dgm:t>
        <a:bodyPr/>
        <a:lstStyle/>
        <a:p>
          <a:endParaRPr lang="en-US"/>
        </a:p>
      </dgm:t>
    </dgm:pt>
    <dgm:pt modelId="{9999F360-8931-4761-92EB-729633AF9999}" type="sibTrans" cxnId="{97311DB1-AC19-4314-BA8E-43B5AE7807A8}">
      <dgm:prSet/>
      <dgm:spPr/>
      <dgm:t>
        <a:bodyPr/>
        <a:lstStyle/>
        <a:p>
          <a:endParaRPr lang="en-US"/>
        </a:p>
      </dgm:t>
    </dgm:pt>
    <dgm:pt modelId="{AC04EF6A-2FF0-4DEB-981C-2B7D62686C11}">
      <dgm:prSet custT="1"/>
      <dgm:spPr/>
      <dgm:t>
        <a:bodyPr/>
        <a:lstStyle/>
        <a:p>
          <a:r>
            <a:rPr lang="en-US" sz="2800" dirty="0"/>
            <a:t>Score is the number of words read correctly</a:t>
          </a:r>
        </a:p>
      </dgm:t>
    </dgm:pt>
    <dgm:pt modelId="{4BFFA2AD-76CC-4296-BAF1-B7DFF5E3F5DB}" type="parTrans" cxnId="{778A2BBF-AAF7-4319-8617-8854C1148D27}">
      <dgm:prSet/>
      <dgm:spPr/>
      <dgm:t>
        <a:bodyPr/>
        <a:lstStyle/>
        <a:p>
          <a:endParaRPr lang="en-US"/>
        </a:p>
      </dgm:t>
    </dgm:pt>
    <dgm:pt modelId="{FAD30B79-40B5-4A5A-AD1A-4B43E88DE642}" type="sibTrans" cxnId="{778A2BBF-AAF7-4319-8617-8854C1148D27}">
      <dgm:prSet/>
      <dgm:spPr/>
      <dgm:t>
        <a:bodyPr/>
        <a:lstStyle/>
        <a:p>
          <a:endParaRPr lang="en-US"/>
        </a:p>
      </dgm:t>
    </dgm:pt>
    <dgm:pt modelId="{81C22B31-3C7B-4066-9B64-0042DE2996E7}" type="pres">
      <dgm:prSet presAssocID="{324EF859-99E0-4465-8C5B-DC0438E499DE}" presName="Name0" presStyleCnt="0">
        <dgm:presLayoutVars>
          <dgm:dir/>
          <dgm:animLvl val="lvl"/>
          <dgm:resizeHandles val="exact"/>
        </dgm:presLayoutVars>
      </dgm:prSet>
      <dgm:spPr/>
    </dgm:pt>
    <dgm:pt modelId="{0FDA231A-9B1C-48AA-BCFE-586F8F9DE97E}" type="pres">
      <dgm:prSet presAssocID="{DAE95932-2214-40DC-8A4B-D3FED1B0B32F}" presName="linNode" presStyleCnt="0"/>
      <dgm:spPr/>
    </dgm:pt>
    <dgm:pt modelId="{61601251-5113-49C5-97E2-15E0161AF2C3}" type="pres">
      <dgm:prSet presAssocID="{DAE95932-2214-40DC-8A4B-D3FED1B0B32F}" presName="parTx" presStyleLbl="revTx" presStyleIdx="0" presStyleCnt="1" custScaleX="125737">
        <dgm:presLayoutVars>
          <dgm:chMax val="1"/>
          <dgm:bulletEnabled val="1"/>
        </dgm:presLayoutVars>
      </dgm:prSet>
      <dgm:spPr/>
    </dgm:pt>
    <dgm:pt modelId="{083DAD04-693F-43C2-91B7-E26B5000497A}" type="pres">
      <dgm:prSet presAssocID="{DAE95932-2214-40DC-8A4B-D3FED1B0B32F}" presName="bracket" presStyleLbl="parChTrans1D1" presStyleIdx="0" presStyleCnt="1"/>
      <dgm:spPr/>
    </dgm:pt>
    <dgm:pt modelId="{AC0D6015-4E63-4087-B6D6-955C2837E870}" type="pres">
      <dgm:prSet presAssocID="{DAE95932-2214-40DC-8A4B-D3FED1B0B32F}" presName="spH" presStyleCnt="0"/>
      <dgm:spPr/>
    </dgm:pt>
    <dgm:pt modelId="{6A04D0E3-369D-4169-B92E-C0D14ECC91A5}" type="pres">
      <dgm:prSet presAssocID="{DAE95932-2214-40DC-8A4B-D3FED1B0B32F}" presName="desTx" presStyleLbl="node1" presStyleIdx="0" presStyleCnt="1">
        <dgm:presLayoutVars>
          <dgm:bulletEnabled val="1"/>
        </dgm:presLayoutVars>
      </dgm:prSet>
      <dgm:spPr/>
    </dgm:pt>
  </dgm:ptLst>
  <dgm:cxnLst>
    <dgm:cxn modelId="{94B9A969-A58F-45ED-9E90-1F80E5FDC8BE}" type="presOf" srcId="{AC04EF6A-2FF0-4DEB-981C-2B7D62686C11}" destId="{6A04D0E3-369D-4169-B92E-C0D14ECC91A5}" srcOrd="0" destOrd="1" presId="urn:diagrams.loki3.com/BracketList"/>
    <dgm:cxn modelId="{3894E578-3C24-4E3F-98BC-30ED6A94DBFA}" srcId="{324EF859-99E0-4465-8C5B-DC0438E499DE}" destId="{DAE95932-2214-40DC-8A4B-D3FED1B0B32F}" srcOrd="0" destOrd="0" parTransId="{07A5635D-217F-45EC-BB12-EF7B2D891411}" sibTransId="{FCF31F3B-0D8A-4274-A14F-A6102AA1C49F}"/>
    <dgm:cxn modelId="{17A4A68C-B3E6-414B-A251-6BAC073729A7}" type="presOf" srcId="{2FCB2324-7E75-4F46-9365-2C097EC72837}" destId="{6A04D0E3-369D-4169-B92E-C0D14ECC91A5}" srcOrd="0" destOrd="0" presId="urn:diagrams.loki3.com/BracketList"/>
    <dgm:cxn modelId="{97311DB1-AC19-4314-BA8E-43B5AE7807A8}" srcId="{DAE95932-2214-40DC-8A4B-D3FED1B0B32F}" destId="{2FCB2324-7E75-4F46-9365-2C097EC72837}" srcOrd="0" destOrd="0" parTransId="{654740EF-3901-4ADF-8C3A-3FECBFCE9943}" sibTransId="{9999F360-8931-4761-92EB-729633AF9999}"/>
    <dgm:cxn modelId="{778A2BBF-AAF7-4319-8617-8854C1148D27}" srcId="{DAE95932-2214-40DC-8A4B-D3FED1B0B32F}" destId="{AC04EF6A-2FF0-4DEB-981C-2B7D62686C11}" srcOrd="1" destOrd="0" parTransId="{4BFFA2AD-76CC-4296-BAF1-B7DFF5E3F5DB}" sibTransId="{FAD30B79-40B5-4A5A-AD1A-4B43E88DE642}"/>
    <dgm:cxn modelId="{7F7124C6-D422-4BAA-B545-B837724C0272}" type="presOf" srcId="{DAE95932-2214-40DC-8A4B-D3FED1B0B32F}" destId="{61601251-5113-49C5-97E2-15E0161AF2C3}" srcOrd="0" destOrd="0" presId="urn:diagrams.loki3.com/BracketList"/>
    <dgm:cxn modelId="{BE9F12D0-25DF-4DBD-991D-4384F616A486}" type="presOf" srcId="{324EF859-99E0-4465-8C5B-DC0438E499DE}" destId="{81C22B31-3C7B-4066-9B64-0042DE2996E7}" srcOrd="0" destOrd="0" presId="urn:diagrams.loki3.com/BracketList"/>
    <dgm:cxn modelId="{C230642A-3B27-41EA-84B0-775363B4DB80}" type="presParOf" srcId="{81C22B31-3C7B-4066-9B64-0042DE2996E7}" destId="{0FDA231A-9B1C-48AA-BCFE-586F8F9DE97E}" srcOrd="0" destOrd="0" presId="urn:diagrams.loki3.com/BracketList"/>
    <dgm:cxn modelId="{CD661E99-5948-4B0C-9785-F886D5CBDCEE}" type="presParOf" srcId="{0FDA231A-9B1C-48AA-BCFE-586F8F9DE97E}" destId="{61601251-5113-49C5-97E2-15E0161AF2C3}" srcOrd="0" destOrd="0" presId="urn:diagrams.loki3.com/BracketList"/>
    <dgm:cxn modelId="{D1A51396-2797-42A0-A1E2-F6C28422135F}" type="presParOf" srcId="{0FDA231A-9B1C-48AA-BCFE-586F8F9DE97E}" destId="{083DAD04-693F-43C2-91B7-E26B5000497A}" srcOrd="1" destOrd="0" presId="urn:diagrams.loki3.com/BracketList"/>
    <dgm:cxn modelId="{EB8F8B7E-1D0C-48BE-B00C-5C376CD1A5E8}" type="presParOf" srcId="{0FDA231A-9B1C-48AA-BCFE-586F8F9DE97E}" destId="{AC0D6015-4E63-4087-B6D6-955C2837E870}" srcOrd="2" destOrd="0" presId="urn:diagrams.loki3.com/BracketList"/>
    <dgm:cxn modelId="{0A5B4F27-7215-40FC-A687-594E3B248902}" type="presParOf" srcId="{0FDA231A-9B1C-48AA-BCFE-586F8F9DE97E}" destId="{6A04D0E3-369D-4169-B92E-C0D14ECC91A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4EF859-99E0-4465-8C5B-DC0438E499D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DAE95932-2214-40DC-8A4B-D3FED1B0B32F}">
      <dgm:prSet phldrT="[Text]" custT="1"/>
      <dgm:spPr/>
      <dgm:t>
        <a:bodyPr/>
        <a:lstStyle/>
        <a:p>
          <a:r>
            <a:rPr lang="en-US" sz="2400" dirty="0"/>
            <a:t>Passage Reading Fluency</a:t>
          </a:r>
        </a:p>
      </dgm:t>
      <dgm:extLst>
        <a:ext uri="{E40237B7-FDA0-4F09-8148-C483321AD2D9}">
          <dgm14:cNvPr xmlns:dgm14="http://schemas.microsoft.com/office/drawing/2010/diagram" id="0" name="" descr="Passage Reading Fluency:&#10;-Student reads aloud from a passage of connected text.&#10;-Score is the number of words read correctly&#10;"/>
        </a:ext>
      </dgm:extLst>
    </dgm:pt>
    <dgm:pt modelId="{07A5635D-217F-45EC-BB12-EF7B2D891411}" type="parTrans" cxnId="{3894E578-3C24-4E3F-98BC-30ED6A94DBFA}">
      <dgm:prSet/>
      <dgm:spPr/>
      <dgm:t>
        <a:bodyPr/>
        <a:lstStyle/>
        <a:p>
          <a:endParaRPr lang="en-US"/>
        </a:p>
      </dgm:t>
    </dgm:pt>
    <dgm:pt modelId="{FCF31F3B-0D8A-4274-A14F-A6102AA1C49F}" type="sibTrans" cxnId="{3894E578-3C24-4E3F-98BC-30ED6A94DBFA}">
      <dgm:prSet/>
      <dgm:spPr/>
      <dgm:t>
        <a:bodyPr/>
        <a:lstStyle/>
        <a:p>
          <a:endParaRPr lang="en-US"/>
        </a:p>
      </dgm:t>
    </dgm:pt>
    <dgm:pt modelId="{2FCB2324-7E75-4F46-9365-2C097EC72837}">
      <dgm:prSet phldrT="[Text]" custT="1"/>
      <dgm:spPr/>
      <dgm:t>
        <a:bodyPr/>
        <a:lstStyle/>
        <a:p>
          <a:r>
            <a:rPr lang="en-US" sz="2800"/>
            <a:t>Student reads aloud from a passage of connected text.</a:t>
          </a:r>
        </a:p>
      </dgm:t>
      <dgm:extLst>
        <a:ext uri="{E40237B7-FDA0-4F09-8148-C483321AD2D9}">
          <dgm14:cNvPr xmlns:dgm14="http://schemas.microsoft.com/office/drawing/2010/diagram" id="0" name="" descr="Passage Reading Fluency:&#10;-Student reads aloud from a passage of connected text.&#10;-Score is the number of words read correctly&#10;"/>
        </a:ext>
      </dgm:extLst>
    </dgm:pt>
    <dgm:pt modelId="{654740EF-3901-4ADF-8C3A-3FECBFCE9943}" type="parTrans" cxnId="{97311DB1-AC19-4314-BA8E-43B5AE7807A8}">
      <dgm:prSet/>
      <dgm:spPr/>
      <dgm:t>
        <a:bodyPr/>
        <a:lstStyle/>
        <a:p>
          <a:endParaRPr lang="en-US"/>
        </a:p>
      </dgm:t>
    </dgm:pt>
    <dgm:pt modelId="{9999F360-8931-4761-92EB-729633AF9999}" type="sibTrans" cxnId="{97311DB1-AC19-4314-BA8E-43B5AE7807A8}">
      <dgm:prSet/>
      <dgm:spPr/>
      <dgm:t>
        <a:bodyPr/>
        <a:lstStyle/>
        <a:p>
          <a:endParaRPr lang="en-US"/>
        </a:p>
      </dgm:t>
    </dgm:pt>
    <dgm:pt modelId="{0256A802-B396-41ED-A694-BBFBB19037F6}">
      <dgm:prSet/>
      <dgm:spPr/>
      <dgm:t>
        <a:bodyPr/>
        <a:lstStyle/>
        <a:p>
          <a:r>
            <a:rPr lang="en-US" dirty="0"/>
            <a:t>Score is the number of words read correctly</a:t>
          </a:r>
        </a:p>
      </dgm:t>
    </dgm:pt>
    <dgm:pt modelId="{154499E4-1D26-4E38-BECA-263191519EC9}" type="parTrans" cxnId="{31E33D9F-D452-4430-B357-22689517B4D8}">
      <dgm:prSet/>
      <dgm:spPr/>
      <dgm:t>
        <a:bodyPr/>
        <a:lstStyle/>
        <a:p>
          <a:endParaRPr lang="en-US"/>
        </a:p>
      </dgm:t>
    </dgm:pt>
    <dgm:pt modelId="{31965CA4-2CD5-4C8C-B2FE-4890B8789CD3}" type="sibTrans" cxnId="{31E33D9F-D452-4430-B357-22689517B4D8}">
      <dgm:prSet/>
      <dgm:spPr/>
      <dgm:t>
        <a:bodyPr/>
        <a:lstStyle/>
        <a:p>
          <a:endParaRPr lang="en-US"/>
        </a:p>
      </dgm:t>
    </dgm:pt>
    <dgm:pt modelId="{81C22B31-3C7B-4066-9B64-0042DE2996E7}" type="pres">
      <dgm:prSet presAssocID="{324EF859-99E0-4465-8C5B-DC0438E499DE}" presName="Name0" presStyleCnt="0">
        <dgm:presLayoutVars>
          <dgm:dir/>
          <dgm:animLvl val="lvl"/>
          <dgm:resizeHandles val="exact"/>
        </dgm:presLayoutVars>
      </dgm:prSet>
      <dgm:spPr/>
    </dgm:pt>
    <dgm:pt modelId="{0FDA231A-9B1C-48AA-BCFE-586F8F9DE97E}" type="pres">
      <dgm:prSet presAssocID="{DAE95932-2214-40DC-8A4B-D3FED1B0B32F}" presName="linNode" presStyleCnt="0"/>
      <dgm:spPr/>
    </dgm:pt>
    <dgm:pt modelId="{61601251-5113-49C5-97E2-15E0161AF2C3}" type="pres">
      <dgm:prSet presAssocID="{DAE95932-2214-40DC-8A4B-D3FED1B0B32F}" presName="parTx" presStyleLbl="revTx" presStyleIdx="0" presStyleCnt="1" custScaleX="125737">
        <dgm:presLayoutVars>
          <dgm:chMax val="1"/>
          <dgm:bulletEnabled val="1"/>
        </dgm:presLayoutVars>
      </dgm:prSet>
      <dgm:spPr/>
    </dgm:pt>
    <dgm:pt modelId="{083DAD04-693F-43C2-91B7-E26B5000497A}" type="pres">
      <dgm:prSet presAssocID="{DAE95932-2214-40DC-8A4B-D3FED1B0B32F}" presName="bracket" presStyleLbl="parChTrans1D1" presStyleIdx="0" presStyleCnt="1"/>
      <dgm:spPr/>
    </dgm:pt>
    <dgm:pt modelId="{AC0D6015-4E63-4087-B6D6-955C2837E870}" type="pres">
      <dgm:prSet presAssocID="{DAE95932-2214-40DC-8A4B-D3FED1B0B32F}" presName="spH" presStyleCnt="0"/>
      <dgm:spPr/>
    </dgm:pt>
    <dgm:pt modelId="{6A04D0E3-369D-4169-B92E-C0D14ECC91A5}" type="pres">
      <dgm:prSet presAssocID="{DAE95932-2214-40DC-8A4B-D3FED1B0B32F}" presName="desTx" presStyleLbl="node1" presStyleIdx="0" presStyleCnt="1">
        <dgm:presLayoutVars>
          <dgm:bulletEnabled val="1"/>
        </dgm:presLayoutVars>
      </dgm:prSet>
      <dgm:spPr/>
    </dgm:pt>
  </dgm:ptLst>
  <dgm:cxnLst>
    <dgm:cxn modelId="{3894E578-3C24-4E3F-98BC-30ED6A94DBFA}" srcId="{324EF859-99E0-4465-8C5B-DC0438E499DE}" destId="{DAE95932-2214-40DC-8A4B-D3FED1B0B32F}" srcOrd="0" destOrd="0" parTransId="{07A5635D-217F-45EC-BB12-EF7B2D891411}" sibTransId="{FCF31F3B-0D8A-4274-A14F-A6102AA1C49F}"/>
    <dgm:cxn modelId="{17A4A68C-B3E6-414B-A251-6BAC073729A7}" type="presOf" srcId="{2FCB2324-7E75-4F46-9365-2C097EC72837}" destId="{6A04D0E3-369D-4169-B92E-C0D14ECC91A5}" srcOrd="0" destOrd="0" presId="urn:diagrams.loki3.com/BracketList"/>
    <dgm:cxn modelId="{31E33D9F-D452-4430-B357-22689517B4D8}" srcId="{DAE95932-2214-40DC-8A4B-D3FED1B0B32F}" destId="{0256A802-B396-41ED-A694-BBFBB19037F6}" srcOrd="1" destOrd="0" parTransId="{154499E4-1D26-4E38-BECA-263191519EC9}" sibTransId="{31965CA4-2CD5-4C8C-B2FE-4890B8789CD3}"/>
    <dgm:cxn modelId="{97311DB1-AC19-4314-BA8E-43B5AE7807A8}" srcId="{DAE95932-2214-40DC-8A4B-D3FED1B0B32F}" destId="{2FCB2324-7E75-4F46-9365-2C097EC72837}" srcOrd="0" destOrd="0" parTransId="{654740EF-3901-4ADF-8C3A-3FECBFCE9943}" sibTransId="{9999F360-8931-4761-92EB-729633AF9999}"/>
    <dgm:cxn modelId="{7A5C13BE-C745-4301-9D67-B08299B09F26}" type="presOf" srcId="{0256A802-B396-41ED-A694-BBFBB19037F6}" destId="{6A04D0E3-369D-4169-B92E-C0D14ECC91A5}" srcOrd="0" destOrd="1" presId="urn:diagrams.loki3.com/BracketList"/>
    <dgm:cxn modelId="{7F7124C6-D422-4BAA-B545-B837724C0272}" type="presOf" srcId="{DAE95932-2214-40DC-8A4B-D3FED1B0B32F}" destId="{61601251-5113-49C5-97E2-15E0161AF2C3}" srcOrd="0" destOrd="0" presId="urn:diagrams.loki3.com/BracketList"/>
    <dgm:cxn modelId="{BE9F12D0-25DF-4DBD-991D-4384F616A486}" type="presOf" srcId="{324EF859-99E0-4465-8C5B-DC0438E499DE}" destId="{81C22B31-3C7B-4066-9B64-0042DE2996E7}" srcOrd="0" destOrd="0" presId="urn:diagrams.loki3.com/BracketList"/>
    <dgm:cxn modelId="{C230642A-3B27-41EA-84B0-775363B4DB80}" type="presParOf" srcId="{81C22B31-3C7B-4066-9B64-0042DE2996E7}" destId="{0FDA231A-9B1C-48AA-BCFE-586F8F9DE97E}" srcOrd="0" destOrd="0" presId="urn:diagrams.loki3.com/BracketList"/>
    <dgm:cxn modelId="{CD661E99-5948-4B0C-9785-F886D5CBDCEE}" type="presParOf" srcId="{0FDA231A-9B1C-48AA-BCFE-586F8F9DE97E}" destId="{61601251-5113-49C5-97E2-15E0161AF2C3}" srcOrd="0" destOrd="0" presId="urn:diagrams.loki3.com/BracketList"/>
    <dgm:cxn modelId="{D1A51396-2797-42A0-A1E2-F6C28422135F}" type="presParOf" srcId="{0FDA231A-9B1C-48AA-BCFE-586F8F9DE97E}" destId="{083DAD04-693F-43C2-91B7-E26B5000497A}" srcOrd="1" destOrd="0" presId="urn:diagrams.loki3.com/BracketList"/>
    <dgm:cxn modelId="{EB8F8B7E-1D0C-48BE-B00C-5C376CD1A5E8}" type="presParOf" srcId="{0FDA231A-9B1C-48AA-BCFE-586F8F9DE97E}" destId="{AC0D6015-4E63-4087-B6D6-955C2837E870}" srcOrd="2" destOrd="0" presId="urn:diagrams.loki3.com/BracketList"/>
    <dgm:cxn modelId="{0A5B4F27-7215-40FC-A687-594E3B248902}" type="presParOf" srcId="{0FDA231A-9B1C-48AA-BCFE-586F8F9DE97E}" destId="{6A04D0E3-369D-4169-B92E-C0D14ECC91A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4EF859-99E0-4465-8C5B-DC0438E499D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DAE95932-2214-40DC-8A4B-D3FED1B0B32F}">
      <dgm:prSet phldrT="[Text]" custT="1"/>
      <dgm:spPr/>
      <dgm:t>
        <a:bodyPr/>
        <a:lstStyle/>
        <a:p>
          <a:r>
            <a:rPr lang="en-US" sz="2400" dirty="0"/>
            <a:t>Maze</a:t>
          </a:r>
        </a:p>
      </dgm:t>
      <dgm:extLst>
        <a:ext uri="{E40237B7-FDA0-4F09-8148-C483321AD2D9}">
          <dgm14:cNvPr xmlns:dgm14="http://schemas.microsoft.com/office/drawing/2010/diagram" id="0" name="" descr="Maze:&#10;-Student reads connected text and selects the correct missing word&#10;-Score is number of correct replacement words selected&#10;"/>
        </a:ext>
      </dgm:extLst>
    </dgm:pt>
    <dgm:pt modelId="{07A5635D-217F-45EC-BB12-EF7B2D891411}" type="parTrans" cxnId="{3894E578-3C24-4E3F-98BC-30ED6A94DBFA}">
      <dgm:prSet/>
      <dgm:spPr/>
      <dgm:t>
        <a:bodyPr/>
        <a:lstStyle/>
        <a:p>
          <a:endParaRPr lang="en-US"/>
        </a:p>
      </dgm:t>
    </dgm:pt>
    <dgm:pt modelId="{FCF31F3B-0D8A-4274-A14F-A6102AA1C49F}" type="sibTrans" cxnId="{3894E578-3C24-4E3F-98BC-30ED6A94DBFA}">
      <dgm:prSet/>
      <dgm:spPr/>
      <dgm:t>
        <a:bodyPr/>
        <a:lstStyle/>
        <a:p>
          <a:endParaRPr lang="en-US"/>
        </a:p>
      </dgm:t>
    </dgm:pt>
    <dgm:pt modelId="{2FCB2324-7E75-4F46-9365-2C097EC72837}">
      <dgm:prSet phldrT="[Text]" custT="1"/>
      <dgm:spPr/>
      <dgm:t>
        <a:bodyPr/>
        <a:lstStyle/>
        <a:p>
          <a:r>
            <a:rPr lang="en-US" sz="2800" dirty="0"/>
            <a:t>Student reads connected text and selects the correct missing word</a:t>
          </a:r>
        </a:p>
      </dgm:t>
      <dgm:extLst>
        <a:ext uri="{E40237B7-FDA0-4F09-8148-C483321AD2D9}">
          <dgm14:cNvPr xmlns:dgm14="http://schemas.microsoft.com/office/drawing/2010/diagram" id="0" name="" descr="Maze:&#10;-Student reads connected text and selects the correct missing word&#10;-Score is number of correct replacement words selected&#10;"/>
        </a:ext>
      </dgm:extLst>
    </dgm:pt>
    <dgm:pt modelId="{654740EF-3901-4ADF-8C3A-3FECBFCE9943}" type="parTrans" cxnId="{97311DB1-AC19-4314-BA8E-43B5AE7807A8}">
      <dgm:prSet/>
      <dgm:spPr/>
      <dgm:t>
        <a:bodyPr/>
        <a:lstStyle/>
        <a:p>
          <a:endParaRPr lang="en-US"/>
        </a:p>
      </dgm:t>
    </dgm:pt>
    <dgm:pt modelId="{9999F360-8931-4761-92EB-729633AF9999}" type="sibTrans" cxnId="{97311DB1-AC19-4314-BA8E-43B5AE7807A8}">
      <dgm:prSet/>
      <dgm:spPr/>
      <dgm:t>
        <a:bodyPr/>
        <a:lstStyle/>
        <a:p>
          <a:endParaRPr lang="en-US"/>
        </a:p>
      </dgm:t>
    </dgm:pt>
    <dgm:pt modelId="{0F9067B4-D8A4-4C59-8E81-61E59D2B5D4C}">
      <dgm:prSet custT="1"/>
      <dgm:spPr/>
      <dgm:t>
        <a:bodyPr/>
        <a:lstStyle/>
        <a:p>
          <a:r>
            <a:rPr lang="en-US" sz="2800" dirty="0"/>
            <a:t>Score is number of correct replacement words selected</a:t>
          </a:r>
        </a:p>
      </dgm:t>
    </dgm:pt>
    <dgm:pt modelId="{F3F86C6F-DD45-4D8F-A149-2427AD842EBD}" type="parTrans" cxnId="{2ED83E07-97B5-46D1-94FE-54D63F0BE4A8}">
      <dgm:prSet/>
      <dgm:spPr/>
      <dgm:t>
        <a:bodyPr/>
        <a:lstStyle/>
        <a:p>
          <a:endParaRPr lang="en-US"/>
        </a:p>
      </dgm:t>
    </dgm:pt>
    <dgm:pt modelId="{95B30D43-FA63-49F2-9D04-D5766CB6AA8C}" type="sibTrans" cxnId="{2ED83E07-97B5-46D1-94FE-54D63F0BE4A8}">
      <dgm:prSet/>
      <dgm:spPr/>
      <dgm:t>
        <a:bodyPr/>
        <a:lstStyle/>
        <a:p>
          <a:endParaRPr lang="en-US"/>
        </a:p>
      </dgm:t>
    </dgm:pt>
    <dgm:pt modelId="{81C22B31-3C7B-4066-9B64-0042DE2996E7}" type="pres">
      <dgm:prSet presAssocID="{324EF859-99E0-4465-8C5B-DC0438E499DE}" presName="Name0" presStyleCnt="0">
        <dgm:presLayoutVars>
          <dgm:dir/>
          <dgm:animLvl val="lvl"/>
          <dgm:resizeHandles val="exact"/>
        </dgm:presLayoutVars>
      </dgm:prSet>
      <dgm:spPr/>
    </dgm:pt>
    <dgm:pt modelId="{0FDA231A-9B1C-48AA-BCFE-586F8F9DE97E}" type="pres">
      <dgm:prSet presAssocID="{DAE95932-2214-40DC-8A4B-D3FED1B0B32F}" presName="linNode" presStyleCnt="0"/>
      <dgm:spPr/>
    </dgm:pt>
    <dgm:pt modelId="{61601251-5113-49C5-97E2-15E0161AF2C3}" type="pres">
      <dgm:prSet presAssocID="{DAE95932-2214-40DC-8A4B-D3FED1B0B32F}" presName="parTx" presStyleLbl="revTx" presStyleIdx="0" presStyleCnt="1" custScaleX="125737">
        <dgm:presLayoutVars>
          <dgm:chMax val="1"/>
          <dgm:bulletEnabled val="1"/>
        </dgm:presLayoutVars>
      </dgm:prSet>
      <dgm:spPr/>
    </dgm:pt>
    <dgm:pt modelId="{083DAD04-693F-43C2-91B7-E26B5000497A}" type="pres">
      <dgm:prSet presAssocID="{DAE95932-2214-40DC-8A4B-D3FED1B0B32F}" presName="bracket" presStyleLbl="parChTrans1D1" presStyleIdx="0" presStyleCnt="1"/>
      <dgm:spPr/>
    </dgm:pt>
    <dgm:pt modelId="{AC0D6015-4E63-4087-B6D6-955C2837E870}" type="pres">
      <dgm:prSet presAssocID="{DAE95932-2214-40DC-8A4B-D3FED1B0B32F}" presName="spH" presStyleCnt="0"/>
      <dgm:spPr/>
    </dgm:pt>
    <dgm:pt modelId="{6A04D0E3-369D-4169-B92E-C0D14ECC91A5}" type="pres">
      <dgm:prSet presAssocID="{DAE95932-2214-40DC-8A4B-D3FED1B0B32F}" presName="desTx" presStyleLbl="node1" presStyleIdx="0" presStyleCnt="1">
        <dgm:presLayoutVars>
          <dgm:bulletEnabled val="1"/>
        </dgm:presLayoutVars>
      </dgm:prSet>
      <dgm:spPr/>
    </dgm:pt>
  </dgm:ptLst>
  <dgm:cxnLst>
    <dgm:cxn modelId="{2ED83E07-97B5-46D1-94FE-54D63F0BE4A8}" srcId="{DAE95932-2214-40DC-8A4B-D3FED1B0B32F}" destId="{0F9067B4-D8A4-4C59-8E81-61E59D2B5D4C}" srcOrd="1" destOrd="0" parTransId="{F3F86C6F-DD45-4D8F-A149-2427AD842EBD}" sibTransId="{95B30D43-FA63-49F2-9D04-D5766CB6AA8C}"/>
    <dgm:cxn modelId="{3894E578-3C24-4E3F-98BC-30ED6A94DBFA}" srcId="{324EF859-99E0-4465-8C5B-DC0438E499DE}" destId="{DAE95932-2214-40DC-8A4B-D3FED1B0B32F}" srcOrd="0" destOrd="0" parTransId="{07A5635D-217F-45EC-BB12-EF7B2D891411}" sibTransId="{FCF31F3B-0D8A-4274-A14F-A6102AA1C49F}"/>
    <dgm:cxn modelId="{17A4A68C-B3E6-414B-A251-6BAC073729A7}" type="presOf" srcId="{2FCB2324-7E75-4F46-9365-2C097EC72837}" destId="{6A04D0E3-369D-4169-B92E-C0D14ECC91A5}" srcOrd="0" destOrd="0" presId="urn:diagrams.loki3.com/BracketList"/>
    <dgm:cxn modelId="{6AC5C099-10E1-434E-B6CB-BC613CE2AE93}" type="presOf" srcId="{0F9067B4-D8A4-4C59-8E81-61E59D2B5D4C}" destId="{6A04D0E3-369D-4169-B92E-C0D14ECC91A5}" srcOrd="0" destOrd="1" presId="urn:diagrams.loki3.com/BracketList"/>
    <dgm:cxn modelId="{97311DB1-AC19-4314-BA8E-43B5AE7807A8}" srcId="{DAE95932-2214-40DC-8A4B-D3FED1B0B32F}" destId="{2FCB2324-7E75-4F46-9365-2C097EC72837}" srcOrd="0" destOrd="0" parTransId="{654740EF-3901-4ADF-8C3A-3FECBFCE9943}" sibTransId="{9999F360-8931-4761-92EB-729633AF9999}"/>
    <dgm:cxn modelId="{7F7124C6-D422-4BAA-B545-B837724C0272}" type="presOf" srcId="{DAE95932-2214-40DC-8A4B-D3FED1B0B32F}" destId="{61601251-5113-49C5-97E2-15E0161AF2C3}" srcOrd="0" destOrd="0" presId="urn:diagrams.loki3.com/BracketList"/>
    <dgm:cxn modelId="{BE9F12D0-25DF-4DBD-991D-4384F616A486}" type="presOf" srcId="{324EF859-99E0-4465-8C5B-DC0438E499DE}" destId="{81C22B31-3C7B-4066-9B64-0042DE2996E7}" srcOrd="0" destOrd="0" presId="urn:diagrams.loki3.com/BracketList"/>
    <dgm:cxn modelId="{C230642A-3B27-41EA-84B0-775363B4DB80}" type="presParOf" srcId="{81C22B31-3C7B-4066-9B64-0042DE2996E7}" destId="{0FDA231A-9B1C-48AA-BCFE-586F8F9DE97E}" srcOrd="0" destOrd="0" presId="urn:diagrams.loki3.com/BracketList"/>
    <dgm:cxn modelId="{CD661E99-5948-4B0C-9785-F886D5CBDCEE}" type="presParOf" srcId="{0FDA231A-9B1C-48AA-BCFE-586F8F9DE97E}" destId="{61601251-5113-49C5-97E2-15E0161AF2C3}" srcOrd="0" destOrd="0" presId="urn:diagrams.loki3.com/BracketList"/>
    <dgm:cxn modelId="{D1A51396-2797-42A0-A1E2-F6C28422135F}" type="presParOf" srcId="{0FDA231A-9B1C-48AA-BCFE-586F8F9DE97E}" destId="{083DAD04-693F-43C2-91B7-E26B5000497A}" srcOrd="1" destOrd="0" presId="urn:diagrams.loki3.com/BracketList"/>
    <dgm:cxn modelId="{EB8F8B7E-1D0C-48BE-B00C-5C376CD1A5E8}" type="presParOf" srcId="{0FDA231A-9B1C-48AA-BCFE-586F8F9DE97E}" destId="{AC0D6015-4E63-4087-B6D6-955C2837E870}" srcOrd="2" destOrd="0" presId="urn:diagrams.loki3.com/BracketList"/>
    <dgm:cxn modelId="{0A5B4F27-7215-40FC-A687-594E3B248902}" type="presParOf" srcId="{0FDA231A-9B1C-48AA-BCFE-586F8F9DE97E}" destId="{6A04D0E3-369D-4169-B92E-C0D14ECC91A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24EF859-99E0-4465-8C5B-DC0438E499D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DAE95932-2214-40DC-8A4B-D3FED1B0B32F}">
      <dgm:prSet phldrT="[Text]" custT="1"/>
      <dgm:spPr/>
      <dgm:t>
        <a:bodyPr/>
        <a:lstStyle/>
        <a:p>
          <a:r>
            <a:rPr lang="en-US" sz="2800" dirty="0"/>
            <a:t>Number Identification</a:t>
          </a:r>
        </a:p>
      </dgm:t>
    </dgm:pt>
    <dgm:pt modelId="{07A5635D-217F-45EC-BB12-EF7B2D891411}" type="parTrans" cxnId="{3894E578-3C24-4E3F-98BC-30ED6A94DBFA}">
      <dgm:prSet/>
      <dgm:spPr/>
      <dgm:t>
        <a:bodyPr/>
        <a:lstStyle/>
        <a:p>
          <a:endParaRPr lang="en-US"/>
        </a:p>
      </dgm:t>
    </dgm:pt>
    <dgm:pt modelId="{FCF31F3B-0D8A-4274-A14F-A6102AA1C49F}" type="sibTrans" cxnId="{3894E578-3C24-4E3F-98BC-30ED6A94DBFA}">
      <dgm:prSet/>
      <dgm:spPr/>
      <dgm:t>
        <a:bodyPr/>
        <a:lstStyle/>
        <a:p>
          <a:endParaRPr lang="en-US"/>
        </a:p>
      </dgm:t>
    </dgm:pt>
    <dgm:pt modelId="{2FCB2324-7E75-4F46-9365-2C097EC72837}">
      <dgm:prSet phldrT="[Text]" custT="1"/>
      <dgm:spPr/>
      <dgm:t>
        <a:bodyPr/>
        <a:lstStyle/>
        <a:p>
          <a:r>
            <a:rPr lang="en-US" sz="2800" dirty="0"/>
            <a:t>Identify as many numbers as possible</a:t>
          </a:r>
        </a:p>
      </dgm:t>
    </dgm:pt>
    <dgm:pt modelId="{654740EF-3901-4ADF-8C3A-3FECBFCE9943}" type="parTrans" cxnId="{97311DB1-AC19-4314-BA8E-43B5AE7807A8}">
      <dgm:prSet/>
      <dgm:spPr/>
      <dgm:t>
        <a:bodyPr/>
        <a:lstStyle/>
        <a:p>
          <a:endParaRPr lang="en-US"/>
        </a:p>
      </dgm:t>
    </dgm:pt>
    <dgm:pt modelId="{9999F360-8931-4761-92EB-729633AF9999}" type="sibTrans" cxnId="{97311DB1-AC19-4314-BA8E-43B5AE7807A8}">
      <dgm:prSet/>
      <dgm:spPr/>
      <dgm:t>
        <a:bodyPr/>
        <a:lstStyle/>
        <a:p>
          <a:endParaRPr lang="en-US"/>
        </a:p>
      </dgm:t>
    </dgm:pt>
    <dgm:pt modelId="{D16E5108-6B8D-4EDF-8D11-9C8C443BF7D2}">
      <dgm:prSet phldrT="[Text]" custT="1"/>
      <dgm:spPr/>
      <dgm:t>
        <a:bodyPr/>
        <a:lstStyle/>
        <a:p>
          <a:r>
            <a:rPr lang="en-US" sz="2800" dirty="0"/>
            <a:t>Score is the number of numbers correctly identified</a:t>
          </a:r>
        </a:p>
      </dgm:t>
    </dgm:pt>
    <dgm:pt modelId="{56E37D03-9479-415A-867A-760DCC733514}" type="parTrans" cxnId="{55A8DA6A-63CB-4913-8F8C-AF24D6FC027F}">
      <dgm:prSet/>
      <dgm:spPr/>
      <dgm:t>
        <a:bodyPr/>
        <a:lstStyle/>
        <a:p>
          <a:endParaRPr lang="en-US"/>
        </a:p>
      </dgm:t>
    </dgm:pt>
    <dgm:pt modelId="{7419DE85-9A2F-44C4-8606-63DAAA2E32FD}" type="sibTrans" cxnId="{55A8DA6A-63CB-4913-8F8C-AF24D6FC027F}">
      <dgm:prSet/>
      <dgm:spPr/>
      <dgm:t>
        <a:bodyPr/>
        <a:lstStyle/>
        <a:p>
          <a:endParaRPr lang="en-US"/>
        </a:p>
      </dgm:t>
    </dgm:pt>
    <dgm:pt modelId="{81C22B31-3C7B-4066-9B64-0042DE2996E7}" type="pres">
      <dgm:prSet presAssocID="{324EF859-99E0-4465-8C5B-DC0438E499DE}" presName="Name0" presStyleCnt="0">
        <dgm:presLayoutVars>
          <dgm:dir/>
          <dgm:animLvl val="lvl"/>
          <dgm:resizeHandles val="exact"/>
        </dgm:presLayoutVars>
      </dgm:prSet>
      <dgm:spPr/>
    </dgm:pt>
    <dgm:pt modelId="{0FDA231A-9B1C-48AA-BCFE-586F8F9DE97E}" type="pres">
      <dgm:prSet presAssocID="{DAE95932-2214-40DC-8A4B-D3FED1B0B32F}" presName="linNode" presStyleCnt="0"/>
      <dgm:spPr/>
    </dgm:pt>
    <dgm:pt modelId="{61601251-5113-49C5-97E2-15E0161AF2C3}" type="pres">
      <dgm:prSet presAssocID="{DAE95932-2214-40DC-8A4B-D3FED1B0B32F}" presName="parTx" presStyleLbl="revTx" presStyleIdx="0" presStyleCnt="1" custScaleX="139314">
        <dgm:presLayoutVars>
          <dgm:chMax val="1"/>
          <dgm:bulletEnabled val="1"/>
        </dgm:presLayoutVars>
      </dgm:prSet>
      <dgm:spPr/>
    </dgm:pt>
    <dgm:pt modelId="{083DAD04-693F-43C2-91B7-E26B5000497A}" type="pres">
      <dgm:prSet presAssocID="{DAE95932-2214-40DC-8A4B-D3FED1B0B32F}" presName="bracket" presStyleLbl="parChTrans1D1" presStyleIdx="0" presStyleCnt="1"/>
      <dgm:spPr/>
    </dgm:pt>
    <dgm:pt modelId="{AC0D6015-4E63-4087-B6D6-955C2837E870}" type="pres">
      <dgm:prSet presAssocID="{DAE95932-2214-40DC-8A4B-D3FED1B0B32F}" presName="spH" presStyleCnt="0"/>
      <dgm:spPr/>
    </dgm:pt>
    <dgm:pt modelId="{6A04D0E3-369D-4169-B92E-C0D14ECC91A5}" type="pres">
      <dgm:prSet presAssocID="{DAE95932-2214-40DC-8A4B-D3FED1B0B32F}" presName="desTx" presStyleLbl="node1" presStyleIdx="0" presStyleCnt="1">
        <dgm:presLayoutVars>
          <dgm:bulletEnabled val="1"/>
        </dgm:presLayoutVars>
      </dgm:prSet>
      <dgm:spPr/>
    </dgm:pt>
  </dgm:ptLst>
  <dgm:cxnLst>
    <dgm:cxn modelId="{55A8DA6A-63CB-4913-8F8C-AF24D6FC027F}" srcId="{DAE95932-2214-40DC-8A4B-D3FED1B0B32F}" destId="{D16E5108-6B8D-4EDF-8D11-9C8C443BF7D2}" srcOrd="1" destOrd="0" parTransId="{56E37D03-9479-415A-867A-760DCC733514}" sibTransId="{7419DE85-9A2F-44C4-8606-63DAAA2E32FD}"/>
    <dgm:cxn modelId="{3894E578-3C24-4E3F-98BC-30ED6A94DBFA}" srcId="{324EF859-99E0-4465-8C5B-DC0438E499DE}" destId="{DAE95932-2214-40DC-8A4B-D3FED1B0B32F}" srcOrd="0" destOrd="0" parTransId="{07A5635D-217F-45EC-BB12-EF7B2D891411}" sibTransId="{FCF31F3B-0D8A-4274-A14F-A6102AA1C49F}"/>
    <dgm:cxn modelId="{EC1AEE88-1CBC-4B02-9235-2AFE5FBF8111}" type="presOf" srcId="{D16E5108-6B8D-4EDF-8D11-9C8C443BF7D2}" destId="{6A04D0E3-369D-4169-B92E-C0D14ECC91A5}" srcOrd="0" destOrd="1" presId="urn:diagrams.loki3.com/BracketList"/>
    <dgm:cxn modelId="{17A4A68C-B3E6-414B-A251-6BAC073729A7}" type="presOf" srcId="{2FCB2324-7E75-4F46-9365-2C097EC72837}" destId="{6A04D0E3-369D-4169-B92E-C0D14ECC91A5}" srcOrd="0" destOrd="0" presId="urn:diagrams.loki3.com/BracketList"/>
    <dgm:cxn modelId="{97311DB1-AC19-4314-BA8E-43B5AE7807A8}" srcId="{DAE95932-2214-40DC-8A4B-D3FED1B0B32F}" destId="{2FCB2324-7E75-4F46-9365-2C097EC72837}" srcOrd="0" destOrd="0" parTransId="{654740EF-3901-4ADF-8C3A-3FECBFCE9943}" sibTransId="{9999F360-8931-4761-92EB-729633AF9999}"/>
    <dgm:cxn modelId="{7F7124C6-D422-4BAA-B545-B837724C0272}" type="presOf" srcId="{DAE95932-2214-40DC-8A4B-D3FED1B0B32F}" destId="{61601251-5113-49C5-97E2-15E0161AF2C3}" srcOrd="0" destOrd="0" presId="urn:diagrams.loki3.com/BracketList"/>
    <dgm:cxn modelId="{BE9F12D0-25DF-4DBD-991D-4384F616A486}" type="presOf" srcId="{324EF859-99E0-4465-8C5B-DC0438E499DE}" destId="{81C22B31-3C7B-4066-9B64-0042DE2996E7}" srcOrd="0" destOrd="0" presId="urn:diagrams.loki3.com/BracketList"/>
    <dgm:cxn modelId="{C230642A-3B27-41EA-84B0-775363B4DB80}" type="presParOf" srcId="{81C22B31-3C7B-4066-9B64-0042DE2996E7}" destId="{0FDA231A-9B1C-48AA-BCFE-586F8F9DE97E}" srcOrd="0" destOrd="0" presId="urn:diagrams.loki3.com/BracketList"/>
    <dgm:cxn modelId="{CD661E99-5948-4B0C-9785-F886D5CBDCEE}" type="presParOf" srcId="{0FDA231A-9B1C-48AA-BCFE-586F8F9DE97E}" destId="{61601251-5113-49C5-97E2-15E0161AF2C3}" srcOrd="0" destOrd="0" presId="urn:diagrams.loki3.com/BracketList"/>
    <dgm:cxn modelId="{D1A51396-2797-42A0-A1E2-F6C28422135F}" type="presParOf" srcId="{0FDA231A-9B1C-48AA-BCFE-586F8F9DE97E}" destId="{083DAD04-693F-43C2-91B7-E26B5000497A}" srcOrd="1" destOrd="0" presId="urn:diagrams.loki3.com/BracketList"/>
    <dgm:cxn modelId="{EB8F8B7E-1D0C-48BE-B00C-5C376CD1A5E8}" type="presParOf" srcId="{0FDA231A-9B1C-48AA-BCFE-586F8F9DE97E}" destId="{AC0D6015-4E63-4087-B6D6-955C2837E870}" srcOrd="2" destOrd="0" presId="urn:diagrams.loki3.com/BracketList"/>
    <dgm:cxn modelId="{0A5B4F27-7215-40FC-A687-594E3B248902}" type="presParOf" srcId="{0FDA231A-9B1C-48AA-BCFE-586F8F9DE97E}" destId="{6A04D0E3-369D-4169-B92E-C0D14ECC91A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4EF859-99E0-4465-8C5B-DC0438E499D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DAE95932-2214-40DC-8A4B-D3FED1B0B32F}">
      <dgm:prSet phldrT="[Text]" custT="1"/>
      <dgm:spPr/>
      <dgm:t>
        <a:bodyPr/>
        <a:lstStyle/>
        <a:p>
          <a:r>
            <a:rPr lang="en-US" sz="2800" dirty="0"/>
            <a:t>Quantity Discrimination</a:t>
          </a:r>
        </a:p>
      </dgm:t>
      <dgm:extLst>
        <a:ext uri="{E40237B7-FDA0-4F09-8148-C483321AD2D9}">
          <dgm14:cNvPr xmlns:dgm14="http://schemas.microsoft.com/office/drawing/2010/diagram" id="0" name="" descr="Quantity Discrimination:&#10;-Identify the larger of two numbers between 0 and 20&#10;-Score is the number of items correctly answered&#10;"/>
        </a:ext>
      </dgm:extLst>
    </dgm:pt>
    <dgm:pt modelId="{07A5635D-217F-45EC-BB12-EF7B2D891411}" type="parTrans" cxnId="{3894E578-3C24-4E3F-98BC-30ED6A94DBFA}">
      <dgm:prSet/>
      <dgm:spPr/>
      <dgm:t>
        <a:bodyPr/>
        <a:lstStyle/>
        <a:p>
          <a:endParaRPr lang="en-US"/>
        </a:p>
      </dgm:t>
    </dgm:pt>
    <dgm:pt modelId="{FCF31F3B-0D8A-4274-A14F-A6102AA1C49F}" type="sibTrans" cxnId="{3894E578-3C24-4E3F-98BC-30ED6A94DBFA}">
      <dgm:prSet/>
      <dgm:spPr/>
      <dgm:t>
        <a:bodyPr/>
        <a:lstStyle/>
        <a:p>
          <a:endParaRPr lang="en-US"/>
        </a:p>
      </dgm:t>
    </dgm:pt>
    <dgm:pt modelId="{2FCB2324-7E75-4F46-9365-2C097EC72837}">
      <dgm:prSet phldrT="[Text]" custT="1"/>
      <dgm:spPr/>
      <dgm:t>
        <a:bodyPr/>
        <a:lstStyle/>
        <a:p>
          <a:r>
            <a:rPr lang="en-US" sz="2800" dirty="0"/>
            <a:t>Identify the larger of two numbers between 0 and 20</a:t>
          </a:r>
        </a:p>
      </dgm:t>
      <dgm:extLst>
        <a:ext uri="{E40237B7-FDA0-4F09-8148-C483321AD2D9}">
          <dgm14:cNvPr xmlns:dgm14="http://schemas.microsoft.com/office/drawing/2010/diagram" id="0" name="" descr="Quantity Discrimination:&#10;-Identify the larger of two numbers between 0 and 20&#10;-Score is the number of items correctly answered&#10;"/>
        </a:ext>
      </dgm:extLst>
    </dgm:pt>
    <dgm:pt modelId="{654740EF-3901-4ADF-8C3A-3FECBFCE9943}" type="parTrans" cxnId="{97311DB1-AC19-4314-BA8E-43B5AE7807A8}">
      <dgm:prSet/>
      <dgm:spPr/>
      <dgm:t>
        <a:bodyPr/>
        <a:lstStyle/>
        <a:p>
          <a:endParaRPr lang="en-US"/>
        </a:p>
      </dgm:t>
    </dgm:pt>
    <dgm:pt modelId="{9999F360-8931-4761-92EB-729633AF9999}" type="sibTrans" cxnId="{97311DB1-AC19-4314-BA8E-43B5AE7807A8}">
      <dgm:prSet/>
      <dgm:spPr/>
      <dgm:t>
        <a:bodyPr/>
        <a:lstStyle/>
        <a:p>
          <a:endParaRPr lang="en-US"/>
        </a:p>
      </dgm:t>
    </dgm:pt>
    <dgm:pt modelId="{22635AD5-0CAD-47BF-B7F3-290550AC65EE}">
      <dgm:prSet/>
      <dgm:spPr/>
      <dgm:t>
        <a:bodyPr/>
        <a:lstStyle/>
        <a:p>
          <a:r>
            <a:rPr lang="en-US" dirty="0"/>
            <a:t>Score is the number of items correctly answered</a:t>
          </a:r>
        </a:p>
      </dgm:t>
    </dgm:pt>
    <dgm:pt modelId="{289FEC20-651C-4EE3-A261-99E95B48ABE1}" type="parTrans" cxnId="{7E546EF7-3E70-4C63-A8FA-27105F9A4DD0}">
      <dgm:prSet/>
      <dgm:spPr/>
      <dgm:t>
        <a:bodyPr/>
        <a:lstStyle/>
        <a:p>
          <a:endParaRPr lang="en-US"/>
        </a:p>
      </dgm:t>
    </dgm:pt>
    <dgm:pt modelId="{98B5BD4F-9016-4338-848B-EE6F3162B13E}" type="sibTrans" cxnId="{7E546EF7-3E70-4C63-A8FA-27105F9A4DD0}">
      <dgm:prSet/>
      <dgm:spPr/>
      <dgm:t>
        <a:bodyPr/>
        <a:lstStyle/>
        <a:p>
          <a:endParaRPr lang="en-US"/>
        </a:p>
      </dgm:t>
    </dgm:pt>
    <dgm:pt modelId="{81C22B31-3C7B-4066-9B64-0042DE2996E7}" type="pres">
      <dgm:prSet presAssocID="{324EF859-99E0-4465-8C5B-DC0438E499DE}" presName="Name0" presStyleCnt="0">
        <dgm:presLayoutVars>
          <dgm:dir/>
          <dgm:animLvl val="lvl"/>
          <dgm:resizeHandles val="exact"/>
        </dgm:presLayoutVars>
      </dgm:prSet>
      <dgm:spPr/>
    </dgm:pt>
    <dgm:pt modelId="{0FDA231A-9B1C-48AA-BCFE-586F8F9DE97E}" type="pres">
      <dgm:prSet presAssocID="{DAE95932-2214-40DC-8A4B-D3FED1B0B32F}" presName="linNode" presStyleCnt="0"/>
      <dgm:spPr/>
    </dgm:pt>
    <dgm:pt modelId="{61601251-5113-49C5-97E2-15E0161AF2C3}" type="pres">
      <dgm:prSet presAssocID="{DAE95932-2214-40DC-8A4B-D3FED1B0B32F}" presName="parTx" presStyleLbl="revTx" presStyleIdx="0" presStyleCnt="1" custScaleX="152527">
        <dgm:presLayoutVars>
          <dgm:chMax val="1"/>
          <dgm:bulletEnabled val="1"/>
        </dgm:presLayoutVars>
      </dgm:prSet>
      <dgm:spPr/>
    </dgm:pt>
    <dgm:pt modelId="{083DAD04-693F-43C2-91B7-E26B5000497A}" type="pres">
      <dgm:prSet presAssocID="{DAE95932-2214-40DC-8A4B-D3FED1B0B32F}" presName="bracket" presStyleLbl="parChTrans1D1" presStyleIdx="0" presStyleCnt="1"/>
      <dgm:spPr/>
    </dgm:pt>
    <dgm:pt modelId="{AC0D6015-4E63-4087-B6D6-955C2837E870}" type="pres">
      <dgm:prSet presAssocID="{DAE95932-2214-40DC-8A4B-D3FED1B0B32F}" presName="spH" presStyleCnt="0"/>
      <dgm:spPr/>
    </dgm:pt>
    <dgm:pt modelId="{6A04D0E3-369D-4169-B92E-C0D14ECC91A5}" type="pres">
      <dgm:prSet presAssocID="{DAE95932-2214-40DC-8A4B-D3FED1B0B32F}" presName="desTx" presStyleLbl="node1" presStyleIdx="0" presStyleCnt="1">
        <dgm:presLayoutVars>
          <dgm:bulletEnabled val="1"/>
        </dgm:presLayoutVars>
      </dgm:prSet>
      <dgm:spPr/>
    </dgm:pt>
  </dgm:ptLst>
  <dgm:cxnLst>
    <dgm:cxn modelId="{3894E578-3C24-4E3F-98BC-30ED6A94DBFA}" srcId="{324EF859-99E0-4465-8C5B-DC0438E499DE}" destId="{DAE95932-2214-40DC-8A4B-D3FED1B0B32F}" srcOrd="0" destOrd="0" parTransId="{07A5635D-217F-45EC-BB12-EF7B2D891411}" sibTransId="{FCF31F3B-0D8A-4274-A14F-A6102AA1C49F}"/>
    <dgm:cxn modelId="{92DAFE83-9010-4E4D-ABE2-B073BA81222E}" type="presOf" srcId="{22635AD5-0CAD-47BF-B7F3-290550AC65EE}" destId="{6A04D0E3-369D-4169-B92E-C0D14ECC91A5}" srcOrd="0" destOrd="1" presId="urn:diagrams.loki3.com/BracketList"/>
    <dgm:cxn modelId="{17A4A68C-B3E6-414B-A251-6BAC073729A7}" type="presOf" srcId="{2FCB2324-7E75-4F46-9365-2C097EC72837}" destId="{6A04D0E3-369D-4169-B92E-C0D14ECC91A5}" srcOrd="0" destOrd="0" presId="urn:diagrams.loki3.com/BracketList"/>
    <dgm:cxn modelId="{97311DB1-AC19-4314-BA8E-43B5AE7807A8}" srcId="{DAE95932-2214-40DC-8A4B-D3FED1B0B32F}" destId="{2FCB2324-7E75-4F46-9365-2C097EC72837}" srcOrd="0" destOrd="0" parTransId="{654740EF-3901-4ADF-8C3A-3FECBFCE9943}" sibTransId="{9999F360-8931-4761-92EB-729633AF9999}"/>
    <dgm:cxn modelId="{7F7124C6-D422-4BAA-B545-B837724C0272}" type="presOf" srcId="{DAE95932-2214-40DC-8A4B-D3FED1B0B32F}" destId="{61601251-5113-49C5-97E2-15E0161AF2C3}" srcOrd="0" destOrd="0" presId="urn:diagrams.loki3.com/BracketList"/>
    <dgm:cxn modelId="{BE9F12D0-25DF-4DBD-991D-4384F616A486}" type="presOf" srcId="{324EF859-99E0-4465-8C5B-DC0438E499DE}" destId="{81C22B31-3C7B-4066-9B64-0042DE2996E7}" srcOrd="0" destOrd="0" presId="urn:diagrams.loki3.com/BracketList"/>
    <dgm:cxn modelId="{7E546EF7-3E70-4C63-A8FA-27105F9A4DD0}" srcId="{DAE95932-2214-40DC-8A4B-D3FED1B0B32F}" destId="{22635AD5-0CAD-47BF-B7F3-290550AC65EE}" srcOrd="1" destOrd="0" parTransId="{289FEC20-651C-4EE3-A261-99E95B48ABE1}" sibTransId="{98B5BD4F-9016-4338-848B-EE6F3162B13E}"/>
    <dgm:cxn modelId="{C230642A-3B27-41EA-84B0-775363B4DB80}" type="presParOf" srcId="{81C22B31-3C7B-4066-9B64-0042DE2996E7}" destId="{0FDA231A-9B1C-48AA-BCFE-586F8F9DE97E}" srcOrd="0" destOrd="0" presId="urn:diagrams.loki3.com/BracketList"/>
    <dgm:cxn modelId="{CD661E99-5948-4B0C-9785-F886D5CBDCEE}" type="presParOf" srcId="{0FDA231A-9B1C-48AA-BCFE-586F8F9DE97E}" destId="{61601251-5113-49C5-97E2-15E0161AF2C3}" srcOrd="0" destOrd="0" presId="urn:diagrams.loki3.com/BracketList"/>
    <dgm:cxn modelId="{D1A51396-2797-42A0-A1E2-F6C28422135F}" type="presParOf" srcId="{0FDA231A-9B1C-48AA-BCFE-586F8F9DE97E}" destId="{083DAD04-693F-43C2-91B7-E26B5000497A}" srcOrd="1" destOrd="0" presId="urn:diagrams.loki3.com/BracketList"/>
    <dgm:cxn modelId="{EB8F8B7E-1D0C-48BE-B00C-5C376CD1A5E8}" type="presParOf" srcId="{0FDA231A-9B1C-48AA-BCFE-586F8F9DE97E}" destId="{AC0D6015-4E63-4087-B6D6-955C2837E870}" srcOrd="2" destOrd="0" presId="urn:diagrams.loki3.com/BracketList"/>
    <dgm:cxn modelId="{0A5B4F27-7215-40FC-A687-594E3B248902}" type="presParOf" srcId="{0FDA231A-9B1C-48AA-BCFE-586F8F9DE97E}" destId="{6A04D0E3-369D-4169-B92E-C0D14ECC91A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24EF859-99E0-4465-8C5B-DC0438E499D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DAE95932-2214-40DC-8A4B-D3FED1B0B32F}">
      <dgm:prSet phldrT="[Text]" custT="1"/>
      <dgm:spPr/>
      <dgm:t>
        <a:bodyPr/>
        <a:lstStyle/>
        <a:p>
          <a:r>
            <a:rPr lang="en-US" sz="2800" dirty="0"/>
            <a:t>Missing Number</a:t>
          </a:r>
        </a:p>
      </dgm:t>
    </dgm:pt>
    <dgm:pt modelId="{07A5635D-217F-45EC-BB12-EF7B2D891411}" type="parTrans" cxnId="{3894E578-3C24-4E3F-98BC-30ED6A94DBFA}">
      <dgm:prSet/>
      <dgm:spPr/>
      <dgm:t>
        <a:bodyPr/>
        <a:lstStyle/>
        <a:p>
          <a:endParaRPr lang="en-US"/>
        </a:p>
      </dgm:t>
    </dgm:pt>
    <dgm:pt modelId="{FCF31F3B-0D8A-4274-A14F-A6102AA1C49F}" type="sibTrans" cxnId="{3894E578-3C24-4E3F-98BC-30ED6A94DBFA}">
      <dgm:prSet/>
      <dgm:spPr/>
      <dgm:t>
        <a:bodyPr/>
        <a:lstStyle/>
        <a:p>
          <a:endParaRPr lang="en-US"/>
        </a:p>
      </dgm:t>
    </dgm:pt>
    <dgm:pt modelId="{2FCB2324-7E75-4F46-9365-2C097EC72837}">
      <dgm:prSet phldrT="[Text]" custT="1"/>
      <dgm:spPr/>
      <dgm:t>
        <a:bodyPr/>
        <a:lstStyle/>
        <a:p>
          <a:r>
            <a:rPr lang="en-US" sz="2800" dirty="0"/>
            <a:t>Identify missing numbers from sequences</a:t>
          </a:r>
        </a:p>
      </dgm:t>
    </dgm:pt>
    <dgm:pt modelId="{654740EF-3901-4ADF-8C3A-3FECBFCE9943}" type="parTrans" cxnId="{97311DB1-AC19-4314-BA8E-43B5AE7807A8}">
      <dgm:prSet/>
      <dgm:spPr/>
      <dgm:t>
        <a:bodyPr/>
        <a:lstStyle/>
        <a:p>
          <a:endParaRPr lang="en-US"/>
        </a:p>
      </dgm:t>
    </dgm:pt>
    <dgm:pt modelId="{9999F360-8931-4761-92EB-729633AF9999}" type="sibTrans" cxnId="{97311DB1-AC19-4314-BA8E-43B5AE7807A8}">
      <dgm:prSet/>
      <dgm:spPr/>
      <dgm:t>
        <a:bodyPr/>
        <a:lstStyle/>
        <a:p>
          <a:endParaRPr lang="en-US"/>
        </a:p>
      </dgm:t>
    </dgm:pt>
    <dgm:pt modelId="{9B8443DF-DBB1-4346-B028-3CF6D45A80E7}">
      <dgm:prSet/>
      <dgm:spPr/>
      <dgm:t>
        <a:bodyPr/>
        <a:lstStyle/>
        <a:p>
          <a:r>
            <a:rPr lang="en-US" dirty="0"/>
            <a:t>Score is the number of items answered correctly</a:t>
          </a:r>
        </a:p>
      </dgm:t>
    </dgm:pt>
    <dgm:pt modelId="{6FE165C3-C2A8-41D6-B548-06B0D13A8406}" type="parTrans" cxnId="{AB1E9685-AAEE-4105-9AC6-498E3483F213}">
      <dgm:prSet/>
      <dgm:spPr/>
      <dgm:t>
        <a:bodyPr/>
        <a:lstStyle/>
        <a:p>
          <a:endParaRPr lang="en-US"/>
        </a:p>
      </dgm:t>
    </dgm:pt>
    <dgm:pt modelId="{9CC98745-6B65-4F6C-B758-8619560966E8}" type="sibTrans" cxnId="{AB1E9685-AAEE-4105-9AC6-498E3483F213}">
      <dgm:prSet/>
      <dgm:spPr/>
      <dgm:t>
        <a:bodyPr/>
        <a:lstStyle/>
        <a:p>
          <a:endParaRPr lang="en-US"/>
        </a:p>
      </dgm:t>
    </dgm:pt>
    <dgm:pt modelId="{81C22B31-3C7B-4066-9B64-0042DE2996E7}" type="pres">
      <dgm:prSet presAssocID="{324EF859-99E0-4465-8C5B-DC0438E499DE}" presName="Name0" presStyleCnt="0">
        <dgm:presLayoutVars>
          <dgm:dir/>
          <dgm:animLvl val="lvl"/>
          <dgm:resizeHandles val="exact"/>
        </dgm:presLayoutVars>
      </dgm:prSet>
      <dgm:spPr/>
    </dgm:pt>
    <dgm:pt modelId="{0FDA231A-9B1C-48AA-BCFE-586F8F9DE97E}" type="pres">
      <dgm:prSet presAssocID="{DAE95932-2214-40DC-8A4B-D3FED1B0B32F}" presName="linNode" presStyleCnt="0"/>
      <dgm:spPr/>
    </dgm:pt>
    <dgm:pt modelId="{61601251-5113-49C5-97E2-15E0161AF2C3}" type="pres">
      <dgm:prSet presAssocID="{DAE95932-2214-40DC-8A4B-D3FED1B0B32F}" presName="parTx" presStyleLbl="revTx" presStyleIdx="0" presStyleCnt="1" custScaleX="152527">
        <dgm:presLayoutVars>
          <dgm:chMax val="1"/>
          <dgm:bulletEnabled val="1"/>
        </dgm:presLayoutVars>
      </dgm:prSet>
      <dgm:spPr/>
    </dgm:pt>
    <dgm:pt modelId="{083DAD04-693F-43C2-91B7-E26B5000497A}" type="pres">
      <dgm:prSet presAssocID="{DAE95932-2214-40DC-8A4B-D3FED1B0B32F}" presName="bracket" presStyleLbl="parChTrans1D1" presStyleIdx="0" presStyleCnt="1"/>
      <dgm:spPr/>
    </dgm:pt>
    <dgm:pt modelId="{AC0D6015-4E63-4087-B6D6-955C2837E870}" type="pres">
      <dgm:prSet presAssocID="{DAE95932-2214-40DC-8A4B-D3FED1B0B32F}" presName="spH" presStyleCnt="0"/>
      <dgm:spPr/>
    </dgm:pt>
    <dgm:pt modelId="{6A04D0E3-369D-4169-B92E-C0D14ECC91A5}" type="pres">
      <dgm:prSet presAssocID="{DAE95932-2214-40DC-8A4B-D3FED1B0B32F}" presName="desTx" presStyleLbl="node1" presStyleIdx="0" presStyleCnt="1">
        <dgm:presLayoutVars>
          <dgm:bulletEnabled val="1"/>
        </dgm:presLayoutVars>
      </dgm:prSet>
      <dgm:spPr/>
    </dgm:pt>
  </dgm:ptLst>
  <dgm:cxnLst>
    <dgm:cxn modelId="{3894E578-3C24-4E3F-98BC-30ED6A94DBFA}" srcId="{324EF859-99E0-4465-8C5B-DC0438E499DE}" destId="{DAE95932-2214-40DC-8A4B-D3FED1B0B32F}" srcOrd="0" destOrd="0" parTransId="{07A5635D-217F-45EC-BB12-EF7B2D891411}" sibTransId="{FCF31F3B-0D8A-4274-A14F-A6102AA1C49F}"/>
    <dgm:cxn modelId="{6302DD5A-4639-4823-AC41-D1E81E0473F5}" type="presOf" srcId="{9B8443DF-DBB1-4346-B028-3CF6D45A80E7}" destId="{6A04D0E3-369D-4169-B92E-C0D14ECC91A5}" srcOrd="0" destOrd="1" presId="urn:diagrams.loki3.com/BracketList"/>
    <dgm:cxn modelId="{AB1E9685-AAEE-4105-9AC6-498E3483F213}" srcId="{DAE95932-2214-40DC-8A4B-D3FED1B0B32F}" destId="{9B8443DF-DBB1-4346-B028-3CF6D45A80E7}" srcOrd="1" destOrd="0" parTransId="{6FE165C3-C2A8-41D6-B548-06B0D13A8406}" sibTransId="{9CC98745-6B65-4F6C-B758-8619560966E8}"/>
    <dgm:cxn modelId="{17A4A68C-B3E6-414B-A251-6BAC073729A7}" type="presOf" srcId="{2FCB2324-7E75-4F46-9365-2C097EC72837}" destId="{6A04D0E3-369D-4169-B92E-C0D14ECC91A5}" srcOrd="0" destOrd="0" presId="urn:diagrams.loki3.com/BracketList"/>
    <dgm:cxn modelId="{97311DB1-AC19-4314-BA8E-43B5AE7807A8}" srcId="{DAE95932-2214-40DC-8A4B-D3FED1B0B32F}" destId="{2FCB2324-7E75-4F46-9365-2C097EC72837}" srcOrd="0" destOrd="0" parTransId="{654740EF-3901-4ADF-8C3A-3FECBFCE9943}" sibTransId="{9999F360-8931-4761-92EB-729633AF9999}"/>
    <dgm:cxn modelId="{7F7124C6-D422-4BAA-B545-B837724C0272}" type="presOf" srcId="{DAE95932-2214-40DC-8A4B-D3FED1B0B32F}" destId="{61601251-5113-49C5-97E2-15E0161AF2C3}" srcOrd="0" destOrd="0" presId="urn:diagrams.loki3.com/BracketList"/>
    <dgm:cxn modelId="{BE9F12D0-25DF-4DBD-991D-4384F616A486}" type="presOf" srcId="{324EF859-99E0-4465-8C5B-DC0438E499DE}" destId="{81C22B31-3C7B-4066-9B64-0042DE2996E7}" srcOrd="0" destOrd="0" presId="urn:diagrams.loki3.com/BracketList"/>
    <dgm:cxn modelId="{C230642A-3B27-41EA-84B0-775363B4DB80}" type="presParOf" srcId="{81C22B31-3C7B-4066-9B64-0042DE2996E7}" destId="{0FDA231A-9B1C-48AA-BCFE-586F8F9DE97E}" srcOrd="0" destOrd="0" presId="urn:diagrams.loki3.com/BracketList"/>
    <dgm:cxn modelId="{CD661E99-5948-4B0C-9785-F886D5CBDCEE}" type="presParOf" srcId="{0FDA231A-9B1C-48AA-BCFE-586F8F9DE97E}" destId="{61601251-5113-49C5-97E2-15E0161AF2C3}" srcOrd="0" destOrd="0" presId="urn:diagrams.loki3.com/BracketList"/>
    <dgm:cxn modelId="{D1A51396-2797-42A0-A1E2-F6C28422135F}" type="presParOf" srcId="{0FDA231A-9B1C-48AA-BCFE-586F8F9DE97E}" destId="{083DAD04-693F-43C2-91B7-E26B5000497A}" srcOrd="1" destOrd="0" presId="urn:diagrams.loki3.com/BracketList"/>
    <dgm:cxn modelId="{EB8F8B7E-1D0C-48BE-B00C-5C376CD1A5E8}" type="presParOf" srcId="{0FDA231A-9B1C-48AA-BCFE-586F8F9DE97E}" destId="{AC0D6015-4E63-4087-B6D6-955C2837E870}" srcOrd="2" destOrd="0" presId="urn:diagrams.loki3.com/BracketList"/>
    <dgm:cxn modelId="{0A5B4F27-7215-40FC-A687-594E3B248902}" type="presParOf" srcId="{0FDA231A-9B1C-48AA-BCFE-586F8F9DE97E}" destId="{6A04D0E3-369D-4169-B92E-C0D14ECC91A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7E0A9-2C75-43A7-A8FE-3646B814C60C}">
      <dsp:nvSpPr>
        <dsp:cNvPr id="0" name=""/>
        <dsp:cNvSpPr/>
      </dsp:nvSpPr>
      <dsp:spPr>
        <a:xfrm>
          <a:off x="0" y="0"/>
          <a:ext cx="11033244" cy="41803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Progress monitoring data allow us to…</a:t>
          </a:r>
        </a:p>
        <a:p>
          <a:pPr marL="228600" lvl="1" indent="-228600" algn="l" defTabSz="1155700">
            <a:lnSpc>
              <a:spcPct val="90000"/>
            </a:lnSpc>
            <a:spcBef>
              <a:spcPct val="0"/>
            </a:spcBef>
            <a:spcAft>
              <a:spcPct val="15000"/>
            </a:spcAft>
            <a:buChar char="•"/>
          </a:pPr>
          <a:r>
            <a:rPr lang="en-US" sz="2600" kern="1200" dirty="0"/>
            <a:t>Estimate rates of improvement (ROI) across time.</a:t>
          </a:r>
        </a:p>
        <a:p>
          <a:pPr marL="228600" lvl="1" indent="-228600" algn="l" defTabSz="1155700">
            <a:lnSpc>
              <a:spcPct val="90000"/>
            </a:lnSpc>
            <a:spcBef>
              <a:spcPct val="0"/>
            </a:spcBef>
            <a:spcAft>
              <a:spcPct val="15000"/>
            </a:spcAft>
            <a:buChar char="•"/>
          </a:pPr>
          <a:r>
            <a:rPr lang="en-US" sz="2600" kern="1200" dirty="0"/>
            <a:t>Compare the efficacy of different forms of instruction.</a:t>
          </a:r>
        </a:p>
        <a:p>
          <a:pPr marL="228600" lvl="1" indent="-228600" algn="l" defTabSz="1155700">
            <a:lnSpc>
              <a:spcPct val="90000"/>
            </a:lnSpc>
            <a:spcBef>
              <a:spcPct val="0"/>
            </a:spcBef>
            <a:spcAft>
              <a:spcPct val="15000"/>
            </a:spcAft>
            <a:buChar char="•"/>
          </a:pPr>
          <a:r>
            <a:rPr lang="en-US" sz="2600" kern="1200" dirty="0"/>
            <a:t>Identify students who are not demonstrating adequate progress.</a:t>
          </a:r>
        </a:p>
        <a:p>
          <a:pPr marL="228600" lvl="1" indent="-228600" algn="l" defTabSz="1155700">
            <a:lnSpc>
              <a:spcPct val="90000"/>
            </a:lnSpc>
            <a:spcBef>
              <a:spcPct val="0"/>
            </a:spcBef>
            <a:spcAft>
              <a:spcPct val="15000"/>
            </a:spcAft>
            <a:buChar char="•"/>
          </a:pPr>
          <a:r>
            <a:rPr lang="en-US" sz="2600" kern="1200" dirty="0"/>
            <a:t>Determine when an instructional change is needed.</a:t>
          </a:r>
        </a:p>
        <a:p>
          <a:pPr marL="228600" lvl="1" indent="-228600" algn="l" defTabSz="1155700">
            <a:lnSpc>
              <a:spcPct val="90000"/>
            </a:lnSpc>
            <a:spcBef>
              <a:spcPct val="0"/>
            </a:spcBef>
            <a:spcAft>
              <a:spcPct val="15000"/>
            </a:spcAft>
            <a:buChar char="•"/>
          </a:pPr>
          <a:r>
            <a:rPr lang="en-US" sz="2600" kern="1200" dirty="0"/>
            <a:t>Support communication with parents and students</a:t>
          </a:r>
        </a:p>
        <a:p>
          <a:pPr marL="228600" lvl="1" indent="-228600" algn="l" defTabSz="1155700">
            <a:lnSpc>
              <a:spcPct val="90000"/>
            </a:lnSpc>
            <a:spcBef>
              <a:spcPct val="0"/>
            </a:spcBef>
            <a:spcAft>
              <a:spcPct val="15000"/>
            </a:spcAft>
            <a:buChar char="•"/>
          </a:pPr>
          <a:r>
            <a:rPr lang="en-US" sz="2600" kern="1200" dirty="0"/>
            <a:t>Support the development of a rigorous IEP for students with disabilities.</a:t>
          </a:r>
        </a:p>
      </dsp:txBody>
      <dsp:txXfrm>
        <a:off x="2624678" y="0"/>
        <a:ext cx="8408565" cy="4180300"/>
      </dsp:txXfrm>
    </dsp:sp>
    <dsp:sp modelId="{03266C32-C75B-43B5-A344-42DB8E5E4A23}">
      <dsp:nvSpPr>
        <dsp:cNvPr id="0" name=""/>
        <dsp:cNvSpPr/>
      </dsp:nvSpPr>
      <dsp:spPr>
        <a:xfrm>
          <a:off x="418030" y="418030"/>
          <a:ext cx="2206648" cy="334424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5000" r="-6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01251-5113-49C5-97E2-15E0161AF2C3}">
      <dsp:nvSpPr>
        <dsp:cNvPr id="0" name=""/>
        <dsp:cNvSpPr/>
      </dsp:nvSpPr>
      <dsp:spPr>
        <a:xfrm>
          <a:off x="610" y="830892"/>
          <a:ext cx="2674712" cy="67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a:t>Computation</a:t>
          </a:r>
        </a:p>
      </dsp:txBody>
      <dsp:txXfrm>
        <a:off x="610" y="830892"/>
        <a:ext cx="2674712" cy="673200"/>
      </dsp:txXfrm>
    </dsp:sp>
    <dsp:sp modelId="{083DAD04-693F-43C2-91B7-E26B5000497A}">
      <dsp:nvSpPr>
        <dsp:cNvPr id="0" name=""/>
        <dsp:cNvSpPr/>
      </dsp:nvSpPr>
      <dsp:spPr>
        <a:xfrm>
          <a:off x="2675323" y="436178"/>
          <a:ext cx="350719" cy="1462628"/>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4D0E3-369D-4169-B92E-C0D14ECC91A5}">
      <dsp:nvSpPr>
        <dsp:cNvPr id="0" name=""/>
        <dsp:cNvSpPr/>
      </dsp:nvSpPr>
      <dsp:spPr>
        <a:xfrm>
          <a:off x="3166331" y="436178"/>
          <a:ext cx="4769790" cy="14626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Solve computation problems</a:t>
          </a:r>
        </a:p>
        <a:p>
          <a:pPr marL="285750" lvl="1" indent="-285750" algn="l" defTabSz="1244600">
            <a:lnSpc>
              <a:spcPct val="90000"/>
            </a:lnSpc>
            <a:spcBef>
              <a:spcPct val="0"/>
            </a:spcBef>
            <a:spcAft>
              <a:spcPct val="15000"/>
            </a:spcAft>
            <a:buChar char="•"/>
          </a:pPr>
          <a:r>
            <a:rPr lang="en-US" sz="2800" kern="1200" dirty="0"/>
            <a:t>Score is number of digits correct in each answer</a:t>
          </a:r>
        </a:p>
      </dsp:txBody>
      <dsp:txXfrm>
        <a:off x="3166331" y="436178"/>
        <a:ext cx="4769790" cy="146262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803820-15DD-4EFA-AA8E-D2930397D247}">
      <dsp:nvSpPr>
        <dsp:cNvPr id="0" name=""/>
        <dsp:cNvSpPr/>
      </dsp:nvSpPr>
      <dsp:spPr>
        <a:xfrm>
          <a:off x="1470379" y="345926"/>
          <a:ext cx="3885335" cy="121416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2396"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Brief and easy to administer</a:t>
          </a:r>
        </a:p>
      </dsp:txBody>
      <dsp:txXfrm>
        <a:off x="1470379" y="345926"/>
        <a:ext cx="3885335" cy="1214167"/>
      </dsp:txXfrm>
    </dsp:sp>
    <dsp:sp modelId="{9F28CCA1-063D-46D7-8CBA-7BC900B51170}">
      <dsp:nvSpPr>
        <dsp:cNvPr id="0" name=""/>
        <dsp:cNvSpPr/>
      </dsp:nvSpPr>
      <dsp:spPr>
        <a:xfrm>
          <a:off x="1308490" y="170547"/>
          <a:ext cx="849917" cy="1274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0C3C335-3953-4C98-9379-B95DEDB14C9E}">
      <dsp:nvSpPr>
        <dsp:cNvPr id="0" name=""/>
        <dsp:cNvSpPr/>
      </dsp:nvSpPr>
      <dsp:spPr>
        <a:xfrm>
          <a:off x="5828401" y="403262"/>
          <a:ext cx="3885335" cy="121416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2396"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Able to be used repeatedly over time</a:t>
          </a:r>
        </a:p>
      </dsp:txBody>
      <dsp:txXfrm>
        <a:off x="5828401" y="403262"/>
        <a:ext cx="3885335" cy="1214167"/>
      </dsp:txXfrm>
    </dsp:sp>
    <dsp:sp modelId="{4B84AEC5-6898-440A-B874-09A2C60FD13C}">
      <dsp:nvSpPr>
        <dsp:cNvPr id="0" name=""/>
        <dsp:cNvSpPr/>
      </dsp:nvSpPr>
      <dsp:spPr>
        <a:xfrm>
          <a:off x="5536751" y="42362"/>
          <a:ext cx="1109439" cy="1645915"/>
        </a:xfrm>
        <a:prstGeom prst="rect">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547" t="17031" r="547" b="17031"/>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B9E0447-2CB6-4CDA-8446-4D871146CFF0}">
      <dsp:nvSpPr>
        <dsp:cNvPr id="0" name=""/>
        <dsp:cNvSpPr/>
      </dsp:nvSpPr>
      <dsp:spPr>
        <a:xfrm>
          <a:off x="1487637" y="2073962"/>
          <a:ext cx="3885335" cy="121416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2396"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Sensitive to changes in student performance</a:t>
          </a:r>
        </a:p>
      </dsp:txBody>
      <dsp:txXfrm>
        <a:off x="1487637" y="2073962"/>
        <a:ext cx="3885335" cy="1214167"/>
      </dsp:txXfrm>
    </dsp:sp>
    <dsp:sp modelId="{583B9954-4D3A-4E5E-9F89-6C699C3063E2}">
      <dsp:nvSpPr>
        <dsp:cNvPr id="0" name=""/>
        <dsp:cNvSpPr/>
      </dsp:nvSpPr>
      <dsp:spPr>
        <a:xfrm>
          <a:off x="1325748" y="1898583"/>
          <a:ext cx="849917" cy="12748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C95A2B8-E820-4DB2-A90D-E000331749AD}">
      <dsp:nvSpPr>
        <dsp:cNvPr id="0" name=""/>
        <dsp:cNvSpPr/>
      </dsp:nvSpPr>
      <dsp:spPr>
        <a:xfrm>
          <a:off x="5841526" y="2161167"/>
          <a:ext cx="3885335" cy="121416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2396"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Valid, reliable, and evidence-based</a:t>
          </a:r>
        </a:p>
      </dsp:txBody>
      <dsp:txXfrm>
        <a:off x="5841526" y="2161167"/>
        <a:ext cx="3885335" cy="1214167"/>
      </dsp:txXfrm>
    </dsp:sp>
    <dsp:sp modelId="{2FA79FCC-B321-4231-80DE-816F58F4B83E}">
      <dsp:nvSpPr>
        <dsp:cNvPr id="0" name=""/>
        <dsp:cNvSpPr/>
      </dsp:nvSpPr>
      <dsp:spPr>
        <a:xfrm>
          <a:off x="5554008" y="1827233"/>
          <a:ext cx="1040408" cy="1532247"/>
        </a:xfrm>
        <a:prstGeom prst="rect">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5346" t="13103" r="-5346" b="13103"/>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C2923B4-F85A-4D47-81BC-B780B254D7C8}">
      <dsp:nvSpPr>
        <dsp:cNvPr id="0" name=""/>
        <dsp:cNvSpPr/>
      </dsp:nvSpPr>
      <dsp:spPr>
        <a:xfrm>
          <a:off x="3649390" y="3673814"/>
          <a:ext cx="3885335" cy="121416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2396"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Administered and scored using standardized procedures</a:t>
          </a:r>
        </a:p>
      </dsp:txBody>
      <dsp:txXfrm>
        <a:off x="3649390" y="3673814"/>
        <a:ext cx="3885335" cy="1214167"/>
      </dsp:txXfrm>
    </dsp:sp>
    <dsp:sp modelId="{AAA793F4-2463-481D-8CD3-BAA80D4FE98F}">
      <dsp:nvSpPr>
        <dsp:cNvPr id="0" name=""/>
        <dsp:cNvSpPr/>
      </dsp:nvSpPr>
      <dsp:spPr>
        <a:xfrm>
          <a:off x="3487501" y="3498435"/>
          <a:ext cx="849917" cy="127487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DD9E3-E697-4F7E-ABBE-C08B0133C5BD}">
      <dsp:nvSpPr>
        <dsp:cNvPr id="0" name=""/>
        <dsp:cNvSpPr/>
      </dsp:nvSpPr>
      <dsp:spPr>
        <a:xfrm>
          <a:off x="-4873755" y="-752464"/>
          <a:ext cx="5848329" cy="5848329"/>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5B58A2-9D79-42ED-9801-A29C4F8ACD36}">
      <dsp:nvSpPr>
        <dsp:cNvPr id="0" name=""/>
        <dsp:cNvSpPr/>
      </dsp:nvSpPr>
      <dsp:spPr>
        <a:xfrm>
          <a:off x="798425" y="620498"/>
          <a:ext cx="10453088" cy="12408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4903"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0" i="0" kern="1200" dirty="0"/>
            <a:t>Have enough alternate forms of equal and controlled difficulty to allow for progress monitoring at recommended intervals based on intervention level</a:t>
          </a:r>
          <a:endParaRPr lang="en-US" sz="2600" kern="1200" dirty="0"/>
        </a:p>
      </dsp:txBody>
      <dsp:txXfrm>
        <a:off x="798425" y="620498"/>
        <a:ext cx="10453088" cy="1240822"/>
      </dsp:txXfrm>
    </dsp:sp>
    <dsp:sp modelId="{80D5FD70-76F9-4B51-9195-CB7A960C2088}">
      <dsp:nvSpPr>
        <dsp:cNvPr id="0" name=""/>
        <dsp:cNvSpPr/>
      </dsp:nvSpPr>
      <dsp:spPr>
        <a:xfrm>
          <a:off x="22911" y="465395"/>
          <a:ext cx="1551028" cy="155102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167B81-02AD-485D-AB04-09439925AEF6}">
      <dsp:nvSpPr>
        <dsp:cNvPr id="0" name=""/>
        <dsp:cNvSpPr/>
      </dsp:nvSpPr>
      <dsp:spPr>
        <a:xfrm>
          <a:off x="798425" y="2482079"/>
          <a:ext cx="10453088" cy="12408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4903"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0" i="0" kern="1200" dirty="0"/>
            <a:t>Specify minimum acceptable levels of growth or performance</a:t>
          </a:r>
          <a:endParaRPr lang="en-US" sz="2600" kern="1200" dirty="0"/>
        </a:p>
      </dsp:txBody>
      <dsp:txXfrm>
        <a:off x="798425" y="2482079"/>
        <a:ext cx="10453088" cy="1240822"/>
      </dsp:txXfrm>
    </dsp:sp>
    <dsp:sp modelId="{59AFDF97-3B66-49B9-9D33-93DEB95F1D28}">
      <dsp:nvSpPr>
        <dsp:cNvPr id="0" name=""/>
        <dsp:cNvSpPr/>
      </dsp:nvSpPr>
      <dsp:spPr>
        <a:xfrm>
          <a:off x="22911" y="2326976"/>
          <a:ext cx="1551028" cy="155102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DD9E3-E697-4F7E-ABBE-C08B0133C5BD}">
      <dsp:nvSpPr>
        <dsp:cNvPr id="0" name=""/>
        <dsp:cNvSpPr/>
      </dsp:nvSpPr>
      <dsp:spPr>
        <a:xfrm>
          <a:off x="-4873755" y="-752464"/>
          <a:ext cx="5848329" cy="5848329"/>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FFD333-0478-4ABF-9AE5-1153B8FFFAF2}">
      <dsp:nvSpPr>
        <dsp:cNvPr id="0" name=""/>
        <dsp:cNvSpPr/>
      </dsp:nvSpPr>
      <dsp:spPr>
        <a:xfrm>
          <a:off x="798425" y="620498"/>
          <a:ext cx="10453088" cy="12408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4903"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0" i="0" kern="1200" dirty="0"/>
            <a:t>Provide benchmarks for minimum acceptable end-of-year performance</a:t>
          </a:r>
          <a:endParaRPr lang="en-US" sz="2600" kern="1200" dirty="0"/>
        </a:p>
      </dsp:txBody>
      <dsp:txXfrm>
        <a:off x="798425" y="620498"/>
        <a:ext cx="10453088" cy="1240822"/>
      </dsp:txXfrm>
    </dsp:sp>
    <dsp:sp modelId="{71DABADC-D603-4B7B-B8E4-6D65F59280E0}">
      <dsp:nvSpPr>
        <dsp:cNvPr id="0" name=""/>
        <dsp:cNvSpPr/>
      </dsp:nvSpPr>
      <dsp:spPr>
        <a:xfrm>
          <a:off x="22911" y="465395"/>
          <a:ext cx="1551028" cy="155102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97C657-3757-4CC8-AF84-5EA0B2578139}">
      <dsp:nvSpPr>
        <dsp:cNvPr id="0" name=""/>
        <dsp:cNvSpPr/>
      </dsp:nvSpPr>
      <dsp:spPr>
        <a:xfrm>
          <a:off x="798425" y="2482079"/>
          <a:ext cx="10453088" cy="12408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4903"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0" i="0" kern="1200" dirty="0"/>
            <a:t>Have available reliability and validity information for the performance-level score and for growth for students with intensive needs</a:t>
          </a:r>
          <a:endParaRPr lang="en-US" sz="2600" kern="1200" dirty="0"/>
        </a:p>
      </dsp:txBody>
      <dsp:txXfrm>
        <a:off x="798425" y="2482079"/>
        <a:ext cx="10453088" cy="1240822"/>
      </dsp:txXfrm>
    </dsp:sp>
    <dsp:sp modelId="{CE923D5F-2418-4153-8500-CE2D4649CF19}">
      <dsp:nvSpPr>
        <dsp:cNvPr id="0" name=""/>
        <dsp:cNvSpPr/>
      </dsp:nvSpPr>
      <dsp:spPr>
        <a:xfrm>
          <a:off x="22911" y="2326976"/>
          <a:ext cx="1551028" cy="155102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6F7E9-FCE8-4150-84ED-F08E734430E7}">
      <dsp:nvSpPr>
        <dsp:cNvPr id="0" name=""/>
        <dsp:cNvSpPr/>
      </dsp:nvSpPr>
      <dsp:spPr>
        <a:xfrm>
          <a:off x="0" y="728008"/>
          <a:ext cx="6902528" cy="6236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Skills to be measured- age and grade appropriate</a:t>
          </a:r>
        </a:p>
      </dsp:txBody>
      <dsp:txXfrm>
        <a:off x="30442" y="758450"/>
        <a:ext cx="6841644" cy="562726"/>
      </dsp:txXfrm>
    </dsp:sp>
    <dsp:sp modelId="{7EBF807B-01CE-4DBA-A33E-DEB7C2EC0E23}">
      <dsp:nvSpPr>
        <dsp:cNvPr id="0" name=""/>
        <dsp:cNvSpPr/>
      </dsp:nvSpPr>
      <dsp:spPr>
        <a:xfrm>
          <a:off x="0" y="1418791"/>
          <a:ext cx="6902528" cy="6236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Technical rigor (consider population)</a:t>
          </a:r>
        </a:p>
      </dsp:txBody>
      <dsp:txXfrm>
        <a:off x="30442" y="1449233"/>
        <a:ext cx="6841644" cy="562726"/>
      </dsp:txXfrm>
    </dsp:sp>
    <dsp:sp modelId="{D74EEF1E-BE9F-46B6-98D6-BBBBE2128FA2}">
      <dsp:nvSpPr>
        <dsp:cNvPr id="0" name=""/>
        <dsp:cNvSpPr/>
      </dsp:nvSpPr>
      <dsp:spPr>
        <a:xfrm>
          <a:off x="0" y="2117281"/>
          <a:ext cx="6902528" cy="6236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Cost and training requirements</a:t>
          </a:r>
        </a:p>
      </dsp:txBody>
      <dsp:txXfrm>
        <a:off x="30442" y="2147723"/>
        <a:ext cx="6841644" cy="562726"/>
      </dsp:txXfrm>
    </dsp:sp>
    <dsp:sp modelId="{3D163539-516C-4699-A65F-075EE3C5A287}">
      <dsp:nvSpPr>
        <dsp:cNvPr id="0" name=""/>
        <dsp:cNvSpPr/>
      </dsp:nvSpPr>
      <dsp:spPr>
        <a:xfrm>
          <a:off x="0" y="2815771"/>
          <a:ext cx="6902528" cy="6236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Administration and scoring time</a:t>
          </a:r>
        </a:p>
      </dsp:txBody>
      <dsp:txXfrm>
        <a:off x="30442" y="2846213"/>
        <a:ext cx="6841644" cy="562726"/>
      </dsp:txXfrm>
    </dsp:sp>
    <dsp:sp modelId="{6A297FB2-AE22-44D1-9DAC-06075ECA88A0}">
      <dsp:nvSpPr>
        <dsp:cNvPr id="0" name=""/>
        <dsp:cNvSpPr/>
      </dsp:nvSpPr>
      <dsp:spPr>
        <a:xfrm>
          <a:off x="0" y="3514261"/>
          <a:ext cx="6902528" cy="6236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Data management</a:t>
          </a:r>
        </a:p>
      </dsp:txBody>
      <dsp:txXfrm>
        <a:off x="30442" y="3544703"/>
        <a:ext cx="6841644" cy="5627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F274E-74AE-4F80-9576-94F558C5E05B}">
      <dsp:nvSpPr>
        <dsp:cNvPr id="0" name=""/>
        <dsp:cNvSpPr/>
      </dsp:nvSpPr>
      <dsp:spPr>
        <a:xfrm>
          <a:off x="0" y="250089"/>
          <a:ext cx="2795195" cy="55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a:t>Reading</a:t>
          </a:r>
        </a:p>
      </dsp:txBody>
      <dsp:txXfrm>
        <a:off x="0" y="250089"/>
        <a:ext cx="2795195" cy="554400"/>
      </dsp:txXfrm>
    </dsp:sp>
    <dsp:sp modelId="{2E75B1D5-ABBC-4563-8D3D-9FDEC2EFC321}">
      <dsp:nvSpPr>
        <dsp:cNvPr id="0" name=""/>
        <dsp:cNvSpPr/>
      </dsp:nvSpPr>
      <dsp:spPr>
        <a:xfrm>
          <a:off x="2795195" y="24863"/>
          <a:ext cx="559039" cy="10048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677D3D-2D0B-4011-95E4-446B1B2CFF4B}">
      <dsp:nvSpPr>
        <dsp:cNvPr id="0" name=""/>
        <dsp:cNvSpPr/>
      </dsp:nvSpPr>
      <dsp:spPr>
        <a:xfrm>
          <a:off x="3577850" y="24863"/>
          <a:ext cx="7602931" cy="10048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In which of the five big ideas will the intervention focus?</a:t>
          </a:r>
        </a:p>
      </dsp:txBody>
      <dsp:txXfrm>
        <a:off x="3577850" y="24863"/>
        <a:ext cx="7602931" cy="1004850"/>
      </dsp:txXfrm>
    </dsp:sp>
    <dsp:sp modelId="{A9615C4C-0727-4123-8A6F-E427F1AE3210}">
      <dsp:nvSpPr>
        <dsp:cNvPr id="0" name=""/>
        <dsp:cNvSpPr/>
      </dsp:nvSpPr>
      <dsp:spPr>
        <a:xfrm>
          <a:off x="0" y="1355739"/>
          <a:ext cx="2792465" cy="55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a:t>Math</a:t>
          </a:r>
        </a:p>
      </dsp:txBody>
      <dsp:txXfrm>
        <a:off x="0" y="1355739"/>
        <a:ext cx="2792465" cy="554400"/>
      </dsp:txXfrm>
    </dsp:sp>
    <dsp:sp modelId="{6666C4B9-914D-49E9-99CB-B553C235EB05}">
      <dsp:nvSpPr>
        <dsp:cNvPr id="0" name=""/>
        <dsp:cNvSpPr/>
      </dsp:nvSpPr>
      <dsp:spPr>
        <a:xfrm>
          <a:off x="2792465" y="1130514"/>
          <a:ext cx="558493" cy="10048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EFAA8B-1912-4971-BEA6-F109F4974BC0}">
      <dsp:nvSpPr>
        <dsp:cNvPr id="0" name=""/>
        <dsp:cNvSpPr/>
      </dsp:nvSpPr>
      <dsp:spPr>
        <a:xfrm>
          <a:off x="3574356" y="1130514"/>
          <a:ext cx="7595507" cy="10048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Will the intervention focus on early numeracy skills, computation, or concepts and application?</a:t>
          </a:r>
        </a:p>
      </dsp:txBody>
      <dsp:txXfrm>
        <a:off x="3574356" y="1130514"/>
        <a:ext cx="7595507" cy="1004850"/>
      </dsp:txXfrm>
    </dsp:sp>
    <dsp:sp modelId="{19C9E748-EEA8-424A-B2B1-B4BE2D5AFDE5}">
      <dsp:nvSpPr>
        <dsp:cNvPr id="0" name=""/>
        <dsp:cNvSpPr/>
      </dsp:nvSpPr>
      <dsp:spPr>
        <a:xfrm>
          <a:off x="0" y="2236164"/>
          <a:ext cx="2792465" cy="1316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a:t>Spelling and Written Expression</a:t>
          </a:r>
        </a:p>
      </dsp:txBody>
      <dsp:txXfrm>
        <a:off x="0" y="2236164"/>
        <a:ext cx="2792465" cy="1316699"/>
      </dsp:txXfrm>
    </dsp:sp>
    <dsp:sp modelId="{39F62BD8-3F32-41C5-8A51-8132FA48C488}">
      <dsp:nvSpPr>
        <dsp:cNvPr id="0" name=""/>
        <dsp:cNvSpPr/>
      </dsp:nvSpPr>
      <dsp:spPr>
        <a:xfrm>
          <a:off x="2792465" y="2236164"/>
          <a:ext cx="558493" cy="131669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01CF64-919B-491C-8E9F-CEF65140758D}">
      <dsp:nvSpPr>
        <dsp:cNvPr id="0" name=""/>
        <dsp:cNvSpPr/>
      </dsp:nvSpPr>
      <dsp:spPr>
        <a:xfrm>
          <a:off x="3574356" y="2236164"/>
          <a:ext cx="7595507" cy="13166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Will the intervention focus on improving spelling or writing fluency?</a:t>
          </a:r>
        </a:p>
      </dsp:txBody>
      <dsp:txXfrm>
        <a:off x="3574356" y="2236164"/>
        <a:ext cx="7595507" cy="13166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01251-5113-49C5-97E2-15E0161AF2C3}">
      <dsp:nvSpPr>
        <dsp:cNvPr id="0" name=""/>
        <dsp:cNvSpPr/>
      </dsp:nvSpPr>
      <dsp:spPr>
        <a:xfrm>
          <a:off x="3281" y="469410"/>
          <a:ext cx="1678568" cy="1316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a:t>Letter Sound Fluency</a:t>
          </a:r>
        </a:p>
      </dsp:txBody>
      <dsp:txXfrm>
        <a:off x="3281" y="469410"/>
        <a:ext cx="1678568" cy="1316699"/>
      </dsp:txXfrm>
    </dsp:sp>
    <dsp:sp modelId="{083DAD04-693F-43C2-91B7-E26B5000497A}">
      <dsp:nvSpPr>
        <dsp:cNvPr id="0" name=""/>
        <dsp:cNvSpPr/>
      </dsp:nvSpPr>
      <dsp:spPr>
        <a:xfrm>
          <a:off x="1681850" y="201955"/>
          <a:ext cx="335713" cy="185160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4D0E3-369D-4169-B92E-C0D14ECC91A5}">
      <dsp:nvSpPr>
        <dsp:cNvPr id="0" name=""/>
        <dsp:cNvSpPr/>
      </dsp:nvSpPr>
      <dsp:spPr>
        <a:xfrm>
          <a:off x="2151849" y="201955"/>
          <a:ext cx="4565707" cy="18516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a:t>Student says the sound for each letter</a:t>
          </a:r>
        </a:p>
        <a:p>
          <a:pPr marL="285750" lvl="1" indent="-285750" algn="l" defTabSz="1244600">
            <a:lnSpc>
              <a:spcPct val="90000"/>
            </a:lnSpc>
            <a:spcBef>
              <a:spcPct val="0"/>
            </a:spcBef>
            <a:spcAft>
              <a:spcPct val="15000"/>
            </a:spcAft>
            <a:buChar char="•"/>
          </a:pPr>
          <a:r>
            <a:rPr lang="en-US" sz="2800" kern="1200" dirty="0"/>
            <a:t>Score is the number of letter sounds read correctly</a:t>
          </a:r>
        </a:p>
      </dsp:txBody>
      <dsp:txXfrm>
        <a:off x="2151849" y="201955"/>
        <a:ext cx="4565707" cy="18516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01251-5113-49C5-97E2-15E0161AF2C3}">
      <dsp:nvSpPr>
        <dsp:cNvPr id="0" name=""/>
        <dsp:cNvSpPr/>
      </dsp:nvSpPr>
      <dsp:spPr>
        <a:xfrm>
          <a:off x="336" y="484260"/>
          <a:ext cx="1984731"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t>Word Identification Fluency</a:t>
          </a:r>
        </a:p>
      </dsp:txBody>
      <dsp:txXfrm>
        <a:off x="336" y="484260"/>
        <a:ext cx="1984731" cy="1287000"/>
      </dsp:txXfrm>
    </dsp:sp>
    <dsp:sp modelId="{083DAD04-693F-43C2-91B7-E26B5000497A}">
      <dsp:nvSpPr>
        <dsp:cNvPr id="0" name=""/>
        <dsp:cNvSpPr/>
      </dsp:nvSpPr>
      <dsp:spPr>
        <a:xfrm>
          <a:off x="1985067" y="378"/>
          <a:ext cx="315695" cy="225476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4D0E3-369D-4169-B92E-C0D14ECC91A5}">
      <dsp:nvSpPr>
        <dsp:cNvPr id="0" name=""/>
        <dsp:cNvSpPr/>
      </dsp:nvSpPr>
      <dsp:spPr>
        <a:xfrm>
          <a:off x="2427041" y="378"/>
          <a:ext cx="4293460" cy="22547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Student reads aloud from a list of high-frequency words</a:t>
          </a:r>
        </a:p>
        <a:p>
          <a:pPr marL="285750" lvl="1" indent="-285750" algn="l" defTabSz="1244600">
            <a:lnSpc>
              <a:spcPct val="90000"/>
            </a:lnSpc>
            <a:spcBef>
              <a:spcPct val="0"/>
            </a:spcBef>
            <a:spcAft>
              <a:spcPct val="15000"/>
            </a:spcAft>
            <a:buChar char="•"/>
          </a:pPr>
          <a:r>
            <a:rPr lang="en-US" sz="2800" kern="1200" dirty="0"/>
            <a:t>Score is the number of words read correctly</a:t>
          </a:r>
        </a:p>
      </dsp:txBody>
      <dsp:txXfrm>
        <a:off x="2427041" y="378"/>
        <a:ext cx="4293460" cy="22547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01251-5113-49C5-97E2-15E0161AF2C3}">
      <dsp:nvSpPr>
        <dsp:cNvPr id="0" name=""/>
        <dsp:cNvSpPr/>
      </dsp:nvSpPr>
      <dsp:spPr>
        <a:xfrm>
          <a:off x="3617" y="698441"/>
          <a:ext cx="1982793" cy="858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t>Passage Reading Fluency</a:t>
          </a:r>
        </a:p>
      </dsp:txBody>
      <dsp:txXfrm>
        <a:off x="3617" y="698441"/>
        <a:ext cx="1982793" cy="858636"/>
      </dsp:txXfrm>
    </dsp:sp>
    <dsp:sp modelId="{083DAD04-693F-43C2-91B7-E26B5000497A}">
      <dsp:nvSpPr>
        <dsp:cNvPr id="0" name=""/>
        <dsp:cNvSpPr/>
      </dsp:nvSpPr>
      <dsp:spPr>
        <a:xfrm>
          <a:off x="1986410" y="799"/>
          <a:ext cx="315387" cy="225392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4D0E3-369D-4169-B92E-C0D14ECC91A5}">
      <dsp:nvSpPr>
        <dsp:cNvPr id="0" name=""/>
        <dsp:cNvSpPr/>
      </dsp:nvSpPr>
      <dsp:spPr>
        <a:xfrm>
          <a:off x="2427953" y="799"/>
          <a:ext cx="4289268" cy="22539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a:t>Student reads aloud from a passage of connected text.</a:t>
          </a:r>
        </a:p>
        <a:p>
          <a:pPr marL="285750" lvl="1" indent="-285750" algn="l" defTabSz="1600200">
            <a:lnSpc>
              <a:spcPct val="90000"/>
            </a:lnSpc>
            <a:spcBef>
              <a:spcPct val="0"/>
            </a:spcBef>
            <a:spcAft>
              <a:spcPct val="15000"/>
            </a:spcAft>
            <a:buChar char="•"/>
          </a:pPr>
          <a:r>
            <a:rPr lang="en-US" sz="3600" kern="1200" dirty="0"/>
            <a:t>Score is the number of words read correctly</a:t>
          </a:r>
        </a:p>
      </dsp:txBody>
      <dsp:txXfrm>
        <a:off x="2427953" y="799"/>
        <a:ext cx="4289268" cy="22539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01251-5113-49C5-97E2-15E0161AF2C3}">
      <dsp:nvSpPr>
        <dsp:cNvPr id="0" name=""/>
        <dsp:cNvSpPr/>
      </dsp:nvSpPr>
      <dsp:spPr>
        <a:xfrm>
          <a:off x="367" y="484260"/>
          <a:ext cx="2166721"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t>Maze</a:t>
          </a:r>
        </a:p>
      </dsp:txBody>
      <dsp:txXfrm>
        <a:off x="367" y="484260"/>
        <a:ext cx="2166721" cy="1287000"/>
      </dsp:txXfrm>
    </dsp:sp>
    <dsp:sp modelId="{083DAD04-693F-43C2-91B7-E26B5000497A}">
      <dsp:nvSpPr>
        <dsp:cNvPr id="0" name=""/>
        <dsp:cNvSpPr/>
      </dsp:nvSpPr>
      <dsp:spPr>
        <a:xfrm>
          <a:off x="2167088" y="1635"/>
          <a:ext cx="344643" cy="22522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4D0E3-369D-4169-B92E-C0D14ECC91A5}">
      <dsp:nvSpPr>
        <dsp:cNvPr id="0" name=""/>
        <dsp:cNvSpPr/>
      </dsp:nvSpPr>
      <dsp:spPr>
        <a:xfrm>
          <a:off x="2649589" y="1635"/>
          <a:ext cx="4687150" cy="22522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Student reads connected text and selects the correct missing word</a:t>
          </a:r>
        </a:p>
        <a:p>
          <a:pPr marL="285750" lvl="1" indent="-285750" algn="l" defTabSz="1244600">
            <a:lnSpc>
              <a:spcPct val="90000"/>
            </a:lnSpc>
            <a:spcBef>
              <a:spcPct val="0"/>
            </a:spcBef>
            <a:spcAft>
              <a:spcPct val="15000"/>
            </a:spcAft>
            <a:buChar char="•"/>
          </a:pPr>
          <a:r>
            <a:rPr lang="en-US" sz="2800" kern="1200" dirty="0"/>
            <a:t>Score is number of correct replacement words selected</a:t>
          </a:r>
        </a:p>
      </dsp:txBody>
      <dsp:txXfrm>
        <a:off x="2649589" y="1635"/>
        <a:ext cx="4687150" cy="22522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01251-5113-49C5-97E2-15E0161AF2C3}">
      <dsp:nvSpPr>
        <dsp:cNvPr id="0" name=""/>
        <dsp:cNvSpPr/>
      </dsp:nvSpPr>
      <dsp:spPr>
        <a:xfrm>
          <a:off x="1543" y="503883"/>
          <a:ext cx="2515894" cy="1327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a:t>Number Identification</a:t>
          </a:r>
        </a:p>
      </dsp:txBody>
      <dsp:txXfrm>
        <a:off x="1543" y="503883"/>
        <a:ext cx="2515894" cy="1327218"/>
      </dsp:txXfrm>
    </dsp:sp>
    <dsp:sp modelId="{083DAD04-693F-43C2-91B7-E26B5000497A}">
      <dsp:nvSpPr>
        <dsp:cNvPr id="0" name=""/>
        <dsp:cNvSpPr/>
      </dsp:nvSpPr>
      <dsp:spPr>
        <a:xfrm>
          <a:off x="2517438" y="234292"/>
          <a:ext cx="361183" cy="186640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4D0E3-369D-4169-B92E-C0D14ECC91A5}">
      <dsp:nvSpPr>
        <dsp:cNvPr id="0" name=""/>
        <dsp:cNvSpPr/>
      </dsp:nvSpPr>
      <dsp:spPr>
        <a:xfrm>
          <a:off x="3023095" y="234292"/>
          <a:ext cx="4912093" cy="18664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Identify as many numbers as possible</a:t>
          </a:r>
        </a:p>
        <a:p>
          <a:pPr marL="285750" lvl="1" indent="-285750" algn="l" defTabSz="1244600">
            <a:lnSpc>
              <a:spcPct val="90000"/>
            </a:lnSpc>
            <a:spcBef>
              <a:spcPct val="0"/>
            </a:spcBef>
            <a:spcAft>
              <a:spcPct val="15000"/>
            </a:spcAft>
            <a:buChar char="•"/>
          </a:pPr>
          <a:r>
            <a:rPr lang="en-US" sz="2800" kern="1200" dirty="0"/>
            <a:t>Score is the number of numbers correctly identified</a:t>
          </a:r>
        </a:p>
      </dsp:txBody>
      <dsp:txXfrm>
        <a:off x="3023095" y="234292"/>
        <a:ext cx="4912093" cy="18664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01251-5113-49C5-97E2-15E0161AF2C3}">
      <dsp:nvSpPr>
        <dsp:cNvPr id="0" name=""/>
        <dsp:cNvSpPr/>
      </dsp:nvSpPr>
      <dsp:spPr>
        <a:xfrm>
          <a:off x="4485" y="743250"/>
          <a:ext cx="2672100" cy="848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a:t>Quantity Discrimination</a:t>
          </a:r>
        </a:p>
      </dsp:txBody>
      <dsp:txXfrm>
        <a:off x="4485" y="743250"/>
        <a:ext cx="2672100" cy="848485"/>
      </dsp:txXfrm>
    </dsp:sp>
    <dsp:sp modelId="{083DAD04-693F-43C2-91B7-E26B5000497A}">
      <dsp:nvSpPr>
        <dsp:cNvPr id="0" name=""/>
        <dsp:cNvSpPr/>
      </dsp:nvSpPr>
      <dsp:spPr>
        <a:xfrm>
          <a:off x="2676586" y="825"/>
          <a:ext cx="350377" cy="233333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4D0E3-369D-4169-B92E-C0D14ECC91A5}">
      <dsp:nvSpPr>
        <dsp:cNvPr id="0" name=""/>
        <dsp:cNvSpPr/>
      </dsp:nvSpPr>
      <dsp:spPr>
        <a:xfrm>
          <a:off x="3167114" y="825"/>
          <a:ext cx="4765132" cy="23333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Identify the larger of two numbers between 0 and 20</a:t>
          </a:r>
        </a:p>
        <a:p>
          <a:pPr marL="285750" lvl="1" indent="-285750" algn="l" defTabSz="1244600">
            <a:lnSpc>
              <a:spcPct val="90000"/>
            </a:lnSpc>
            <a:spcBef>
              <a:spcPct val="0"/>
            </a:spcBef>
            <a:spcAft>
              <a:spcPct val="15000"/>
            </a:spcAft>
            <a:buChar char="•"/>
          </a:pPr>
          <a:r>
            <a:rPr lang="en-US" sz="2800" kern="1200" dirty="0"/>
            <a:t>Score is the number of items correctly answered</a:t>
          </a:r>
        </a:p>
      </dsp:txBody>
      <dsp:txXfrm>
        <a:off x="3167114" y="825"/>
        <a:ext cx="4765132" cy="23333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01251-5113-49C5-97E2-15E0161AF2C3}">
      <dsp:nvSpPr>
        <dsp:cNvPr id="0" name=""/>
        <dsp:cNvSpPr/>
      </dsp:nvSpPr>
      <dsp:spPr>
        <a:xfrm>
          <a:off x="4485" y="743250"/>
          <a:ext cx="2672100" cy="848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a:t>Missing Number</a:t>
          </a:r>
        </a:p>
      </dsp:txBody>
      <dsp:txXfrm>
        <a:off x="4485" y="743250"/>
        <a:ext cx="2672100" cy="848485"/>
      </dsp:txXfrm>
    </dsp:sp>
    <dsp:sp modelId="{083DAD04-693F-43C2-91B7-E26B5000497A}">
      <dsp:nvSpPr>
        <dsp:cNvPr id="0" name=""/>
        <dsp:cNvSpPr/>
      </dsp:nvSpPr>
      <dsp:spPr>
        <a:xfrm>
          <a:off x="2676586" y="825"/>
          <a:ext cx="350377" cy="233333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4D0E3-369D-4169-B92E-C0D14ECC91A5}">
      <dsp:nvSpPr>
        <dsp:cNvPr id="0" name=""/>
        <dsp:cNvSpPr/>
      </dsp:nvSpPr>
      <dsp:spPr>
        <a:xfrm>
          <a:off x="3167114" y="825"/>
          <a:ext cx="4765132" cy="23333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Identify missing numbers from sequences</a:t>
          </a:r>
        </a:p>
        <a:p>
          <a:pPr marL="285750" lvl="1" indent="-285750" algn="l" defTabSz="1244600">
            <a:lnSpc>
              <a:spcPct val="90000"/>
            </a:lnSpc>
            <a:spcBef>
              <a:spcPct val="0"/>
            </a:spcBef>
            <a:spcAft>
              <a:spcPct val="15000"/>
            </a:spcAft>
            <a:buChar char="•"/>
          </a:pPr>
          <a:r>
            <a:rPr lang="en-US" sz="2800" kern="1200" dirty="0"/>
            <a:t>Score is the number of items answered correctly</a:t>
          </a:r>
        </a:p>
      </dsp:txBody>
      <dsp:txXfrm>
        <a:off x="3167114" y="825"/>
        <a:ext cx="4765132" cy="2333334"/>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7.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8.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charts.intensiveintervention.org/aprogressmonitorin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Presenter should add their name and title</a:t>
            </a:r>
          </a:p>
          <a:p>
            <a:br>
              <a:rPr lang="en-US"/>
            </a:b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2697935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an example of a mastery measure. In this test of a student’s mastery of multidigit addition, all of the problems are of the same type; therefore, it is an example of a mastery measure because it only assesses one skill at a time</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11</a:t>
            </a:fld>
            <a:endParaRPr lang="en-US"/>
          </a:p>
        </p:txBody>
      </p:sp>
    </p:spTree>
    <p:extLst>
      <p:ext uri="{BB962C8B-B14F-4D97-AF65-F5344CB8AC3E}">
        <p14:creationId xmlns:p14="http://schemas.microsoft.com/office/powerpoint/2010/main" val="810398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r>
              <a:rPr lang="en-US" i="1"/>
              <a:t>Animated slide—click on underlined text.</a:t>
            </a:r>
          </a:p>
          <a:p>
            <a:endParaRPr lang="en-US" i="1"/>
          </a:p>
          <a:p>
            <a:r>
              <a:rPr lang="en-US"/>
              <a:t>In this study by </a:t>
            </a:r>
            <a:r>
              <a:rPr lang="en-US" err="1"/>
              <a:t>Bangert</a:t>
            </a:r>
            <a:r>
              <a:rPr lang="en-US"/>
              <a:t>-Drowns,</a:t>
            </a:r>
            <a:r>
              <a:rPr lang="en-US" baseline="0"/>
              <a:t> Kulik, and Kulik (1991)</a:t>
            </a:r>
            <a:r>
              <a:rPr lang="en-US"/>
              <a:t>, how frequently general outcome data were collected had a direct impact on</a:t>
            </a:r>
            <a:r>
              <a:rPr lang="en-US" baseline="0"/>
              <a:t> student performance. Taking </a:t>
            </a:r>
            <a:r>
              <a:rPr lang="en-US" u="sng" baseline="0"/>
              <a:t>weekly</a:t>
            </a:r>
            <a:r>
              <a:rPr lang="en-US" baseline="0"/>
              <a:t> data balances benefit with feasibility. Although collecting data twice a week was associated with slightly stronger student gains, we have to consider school resources and feasibility given the diminishing returns obtained from collecting data two or more times per week.</a:t>
            </a:r>
          </a:p>
          <a:p>
            <a:endParaRPr lang="en-US" baseline="0"/>
          </a:p>
          <a:p>
            <a:pPr defTabSz="898173">
              <a:defRPr/>
            </a:pPr>
            <a:r>
              <a:rPr lang="en-US" i="1" baseline="0"/>
              <a:t>Note: For more information, see the following resources:</a:t>
            </a:r>
          </a:p>
          <a:p>
            <a:pPr marL="455417" indent="-182167" defTabSz="898173">
              <a:buFont typeface="Arial" pitchFamily="34" charset="0"/>
              <a:buChar char="•"/>
              <a:defRPr/>
            </a:pPr>
            <a:r>
              <a:rPr lang="en-US" i="1" err="1"/>
              <a:t>Bangert</a:t>
            </a:r>
            <a:r>
              <a:rPr lang="en-US" i="1"/>
              <a:t>-Drowns, Kulik, and Kulik (1991).</a:t>
            </a:r>
          </a:p>
          <a:p>
            <a:pPr marL="455417" indent="-182167" defTabSz="898173">
              <a:buFont typeface="Arial" pitchFamily="34" charset="0"/>
              <a:buChar char="•"/>
              <a:defRPr/>
            </a:pPr>
            <a:r>
              <a:rPr lang="en-US" i="1"/>
              <a:t>Fuchs and Fuchs (1986).</a:t>
            </a:r>
            <a:endParaRPr lang="en-US"/>
          </a:p>
          <a:p>
            <a:endParaRPr lang="en-US"/>
          </a:p>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12</a:t>
            </a:fld>
            <a:endParaRPr lang="en-US"/>
          </a:p>
        </p:txBody>
      </p:sp>
    </p:spTree>
    <p:extLst>
      <p:ext uri="{BB962C8B-B14F-4D97-AF65-F5344CB8AC3E}">
        <p14:creationId xmlns:p14="http://schemas.microsoft.com/office/powerpoint/2010/main" val="2028500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general outcome measure is program independent; that is, it reflects overall competence in the yearlong curriculum as opposed to being dependent on the instructional sequence in a particular program. General outcome measures also allow teachers to evaluate whether students are not only learning new skills, but also maintaining and generalizing previously mastered skills over time.</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13</a:t>
            </a:fld>
            <a:endParaRPr lang="en-US"/>
          </a:p>
        </p:txBody>
      </p:sp>
    </p:spTree>
    <p:extLst>
      <p:ext uri="{BB962C8B-B14F-4D97-AF65-F5344CB8AC3E}">
        <p14:creationId xmlns:p14="http://schemas.microsoft.com/office/powerpoint/2010/main" val="1314512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example of a general outcome measure. As you can see, this computation test assesses multiple kinds of mathematics skills at the same time.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14</a:t>
            </a:fld>
            <a:endParaRPr lang="en-US"/>
          </a:p>
        </p:txBody>
      </p:sp>
    </p:spTree>
    <p:extLst>
      <p:ext uri="{BB962C8B-B14F-4D97-AF65-F5344CB8AC3E}">
        <p14:creationId xmlns:p14="http://schemas.microsoft.com/office/powerpoint/2010/main" val="1257397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r>
              <a:rPr lang="en-US" i="1"/>
              <a:t>Animated slide—click on underlined text.</a:t>
            </a:r>
          </a:p>
          <a:p>
            <a:endParaRPr lang="en-US" i="1"/>
          </a:p>
          <a:p>
            <a:r>
              <a:rPr lang="en-US"/>
              <a:t>In this study by </a:t>
            </a:r>
            <a:r>
              <a:rPr lang="en-US" err="1"/>
              <a:t>Bangert</a:t>
            </a:r>
            <a:r>
              <a:rPr lang="en-US"/>
              <a:t>-Drowns,</a:t>
            </a:r>
            <a:r>
              <a:rPr lang="en-US" baseline="0"/>
              <a:t> Kulik, and Kulik (1991)</a:t>
            </a:r>
            <a:r>
              <a:rPr lang="en-US"/>
              <a:t>, how frequently general outcome data were collected had a direct impact on</a:t>
            </a:r>
            <a:r>
              <a:rPr lang="en-US" baseline="0"/>
              <a:t> student performance. Taking </a:t>
            </a:r>
            <a:r>
              <a:rPr lang="en-US" u="sng" baseline="0"/>
              <a:t>weekly</a:t>
            </a:r>
            <a:r>
              <a:rPr lang="en-US" baseline="0"/>
              <a:t> data balances benefit with feasibility. Although collecting data twice a week was associated with slightly stronger student gains, we have to consider school resources and feasibility given the diminishing returns obtained from collecting data two or more times per week.</a:t>
            </a:r>
          </a:p>
          <a:p>
            <a:endParaRPr lang="en-US" baseline="0"/>
          </a:p>
          <a:p>
            <a:pPr defTabSz="898173">
              <a:defRPr/>
            </a:pPr>
            <a:r>
              <a:rPr lang="en-US" i="1" baseline="0"/>
              <a:t>Note: For more information, see the following resources:</a:t>
            </a:r>
          </a:p>
          <a:p>
            <a:pPr marL="455417" indent="-182167" defTabSz="898173">
              <a:buFont typeface="Arial" pitchFamily="34" charset="0"/>
              <a:buChar char="•"/>
              <a:defRPr/>
            </a:pPr>
            <a:r>
              <a:rPr lang="en-US" i="1" err="1"/>
              <a:t>Bangert</a:t>
            </a:r>
            <a:r>
              <a:rPr lang="en-US" i="1"/>
              <a:t>-Drowns, Kulik, and Kulik (1991).</a:t>
            </a:r>
          </a:p>
          <a:p>
            <a:pPr marL="455417" indent="-182167" defTabSz="898173">
              <a:buFont typeface="Arial" pitchFamily="34" charset="0"/>
              <a:buChar char="•"/>
              <a:defRPr/>
            </a:pPr>
            <a:r>
              <a:rPr lang="en-US" i="1"/>
              <a:t>Fuchs and Fuchs (1986).</a:t>
            </a:r>
            <a:endParaRPr lang="en-US"/>
          </a:p>
          <a:p>
            <a:endParaRPr lang="en-US"/>
          </a:p>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15</a:t>
            </a:fld>
            <a:endParaRPr lang="en-US"/>
          </a:p>
        </p:txBody>
      </p:sp>
    </p:spTree>
    <p:extLst>
      <p:ext uri="{BB962C8B-B14F-4D97-AF65-F5344CB8AC3E}">
        <p14:creationId xmlns:p14="http://schemas.microsoft.com/office/powerpoint/2010/main" val="2028500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a:t>Quick review! </a:t>
            </a:r>
          </a:p>
          <a:p>
            <a:pPr marL="0" indent="0">
              <a:buFont typeface="+mj-lt"/>
              <a:buNone/>
            </a:pPr>
            <a:endParaRPr lang="en-US" b="0" i="0">
              <a:solidFill>
                <a:srgbClr val="374151"/>
              </a:solidFill>
              <a:effectLst/>
              <a:latin typeface="Söhne"/>
            </a:endParaRPr>
          </a:p>
          <a:p>
            <a:pPr marL="0" indent="0">
              <a:buFont typeface="+mj-lt"/>
              <a:buNone/>
            </a:pPr>
            <a:r>
              <a:rPr lang="en-US" b="0" i="1">
                <a:solidFill>
                  <a:srgbClr val="374151"/>
                </a:solidFill>
                <a:effectLst/>
                <a:latin typeface="Söhne"/>
              </a:rPr>
              <a:t>The presenter has the option to prompt participants to explore these questions in groups and share their insights or have participants individually respond to the questions aloud. Either way, the presenter should share the correct answers and explanations. </a:t>
            </a:r>
            <a:endParaRPr lang="en-US" b="0" i="0">
              <a:solidFill>
                <a:srgbClr val="374151"/>
              </a:solidFill>
              <a:effectLst/>
              <a:latin typeface="Söhne"/>
            </a:endParaRPr>
          </a:p>
          <a:p>
            <a:pPr marL="0" indent="0">
              <a:buFont typeface="+mj-lt"/>
              <a:buNone/>
            </a:pPr>
            <a:endParaRPr lang="en-US"/>
          </a:p>
          <a:p>
            <a:pPr marL="228600" indent="-228600">
              <a:buFont typeface="+mj-lt"/>
              <a:buAutoNum type="arabicPeriod"/>
            </a:pPr>
            <a:r>
              <a:rPr lang="en-US"/>
              <a:t>What is an example of a mastery measure?</a:t>
            </a:r>
          </a:p>
          <a:p>
            <a:pPr marL="228600" indent="-228600">
              <a:buFont typeface="+mj-lt"/>
              <a:buAutoNum type="arabicPeriod"/>
            </a:pPr>
            <a:r>
              <a:rPr lang="en-US"/>
              <a:t>What is an example of a general outcome measure?</a:t>
            </a:r>
          </a:p>
          <a:p>
            <a:pPr marL="228600" indent="-228600">
              <a:buFont typeface="+mj-lt"/>
              <a:buAutoNum type="arabicPeriod"/>
            </a:pPr>
            <a:r>
              <a:rPr lang="en-US"/>
              <a:t>When monitoring student progress across the year to understand if a student is maintaining skills over time, which type of measure would you recommend?</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3397377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So how do we get started with progress monitoring? The first step is identifying a target behavior and selecting a tool, the second step is establishing a progress monitoring plan that includes the baseline, goal, and frequency of data collection, the third step includes collecting progress monitoring data while implementing the intervention, and the fourth step includes evaluating the student’s response to the intervention using progress monitoring and fidelity data. This training will focus on the second aspect of progress monitoring, establishing a progress monitoring plan. </a:t>
            </a:r>
          </a:p>
        </p:txBody>
      </p:sp>
      <p:sp>
        <p:nvSpPr>
          <p:cNvPr id="4" name="Slide Number Placeholder 3"/>
          <p:cNvSpPr>
            <a:spLocks noGrp="1"/>
          </p:cNvSpPr>
          <p:nvPr>
            <p:ph type="sldNum" sz="quarter" idx="10"/>
          </p:nvPr>
        </p:nvSpPr>
        <p:spPr>
          <a:xfrm>
            <a:off x="3433004" y="9036539"/>
            <a:ext cx="157094"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Tree>
    <p:extLst>
      <p:ext uri="{BB962C8B-B14F-4D97-AF65-F5344CB8AC3E}">
        <p14:creationId xmlns:p14="http://schemas.microsoft.com/office/powerpoint/2010/main" val="2556093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b="0" i="0">
                <a:solidFill>
                  <a:srgbClr val="000000"/>
                </a:solidFill>
                <a:effectLst/>
                <a:latin typeface="Times New Roman" panose="02020603050405020304" pitchFamily="18" charset="0"/>
              </a:rPr>
              <a:t>The target behavior is the outcome of interest for the student; that is, what the progress monitoring tool will need to measure. </a:t>
            </a:r>
          </a:p>
          <a:p>
            <a:pPr marL="171450" indent="-171450">
              <a:buFont typeface="Arial" panose="020B0604020202020204" pitchFamily="34" charset="0"/>
              <a:buChar char="•"/>
            </a:pPr>
            <a:r>
              <a:rPr lang="en-US" b="0" i="0">
                <a:solidFill>
                  <a:srgbClr val="000000"/>
                </a:solidFill>
                <a:effectLst/>
                <a:latin typeface="Times New Roman" panose="02020603050405020304" pitchFamily="18" charset="0"/>
              </a:rPr>
              <a:t>A target behavior can be academic behavior (that is, a content area of focus such as reading fluency) or a social behavior (such as positive engagement with peers). </a:t>
            </a:r>
          </a:p>
          <a:p>
            <a:pPr marL="171450" indent="-171450">
              <a:buFont typeface="Arial" panose="020B0604020202020204" pitchFamily="34" charset="0"/>
              <a:buChar char="•"/>
            </a:pPr>
            <a:r>
              <a:rPr lang="en-US" b="0" i="0">
                <a:solidFill>
                  <a:srgbClr val="000000"/>
                </a:solidFill>
                <a:effectLst/>
                <a:latin typeface="Times New Roman" panose="02020603050405020304" pitchFamily="18" charset="0"/>
              </a:rPr>
              <a:t>It’s important to identify the target behavior first, which will inform the selection of an appropriate progress monitoring tool.</a:t>
            </a:r>
          </a:p>
          <a:p>
            <a:pPr marL="171450" indent="-171450">
              <a:buFont typeface="Arial" panose="020B0604020202020204" pitchFamily="34" charset="0"/>
              <a:buChar char="•"/>
            </a:pPr>
            <a:r>
              <a:rPr lang="en-US" b="0" i="0">
                <a:solidFill>
                  <a:srgbClr val="000000"/>
                </a:solidFill>
                <a:effectLst/>
                <a:latin typeface="Times New Roman" panose="02020603050405020304" pitchFamily="18" charset="0"/>
              </a:rPr>
              <a:t>For students with disabilities, the target behavior should be identified by looking at the needs identified in the evaluation report or present levels statement.</a:t>
            </a:r>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19</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89608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Choosing the appropriate target behavior depends upon the goals of the teacher and the focus of the intervention. </a:t>
            </a:r>
          </a:p>
          <a:p>
            <a:pPr marL="171450" indent="-171450">
              <a:buFont typeface="Arial" panose="020B0604020202020204" pitchFamily="34" charset="0"/>
              <a:buChar char="•"/>
            </a:pPr>
            <a:r>
              <a:rPr lang="en-US"/>
              <a:t>For reading, think about which of the big ideas you will be focusing on during the intervention. For example, if the intervention will focus on developing the student’s phonological awareness skills you would identify a target behavior that involves the student manipulating letter sounds or phonemes. </a:t>
            </a:r>
          </a:p>
          <a:p>
            <a:pPr marL="171450" indent="-171450">
              <a:buFont typeface="Arial" panose="020B0604020202020204" pitchFamily="34" charset="0"/>
              <a:buChar char="•"/>
            </a:pPr>
            <a:r>
              <a:rPr lang="en-US"/>
              <a:t>For math, consider if the intervention will focus on mostly on developing early numeracy skills (e.g., number identification), computation, or concepts and applications. Target behaviors in early numeracy are for students who cannot yet add or subtract. </a:t>
            </a:r>
          </a:p>
          <a:p>
            <a:pPr marL="171450" indent="-171450">
              <a:buFont typeface="Arial" panose="020B0604020202020204" pitchFamily="34" charset="0"/>
              <a:buChar char="•"/>
            </a:pPr>
            <a:r>
              <a:rPr lang="en-US"/>
              <a:t>For written expression, think about whether the intervention will focus on developing spelling skills or fluency with writing.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38940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r>
              <a:rPr lang="en-US" b="0" i="0">
                <a:solidFill>
                  <a:srgbClr val="000000"/>
                </a:solidFill>
                <a:effectLst/>
                <a:latin typeface="Times New Roman" panose="02020603050405020304" pitchFamily="18" charset="0"/>
              </a:rPr>
              <a:t>Here are some examples of target behaviors in reading. </a:t>
            </a:r>
          </a:p>
          <a:p>
            <a:pPr marL="171450" indent="-171450">
              <a:buFont typeface="Arial" panose="020B0604020202020204" pitchFamily="34" charset="0"/>
              <a:buChar char="•"/>
            </a:pPr>
            <a:r>
              <a:rPr lang="en-US" b="0" i="0">
                <a:solidFill>
                  <a:srgbClr val="000000"/>
                </a:solidFill>
                <a:effectLst/>
                <a:latin typeface="Times New Roman" panose="02020603050405020304" pitchFamily="18" charset="0"/>
              </a:rPr>
              <a:t>The table illustrates examples of target behaviors across different domains of reading—phonological awareness, decoding, fluency, and comprehension. </a:t>
            </a:r>
          </a:p>
          <a:p>
            <a:pPr marL="171450" indent="-171450">
              <a:buFont typeface="Arial" panose="020B0604020202020204" pitchFamily="34" charset="0"/>
              <a:buChar char="•"/>
            </a:pPr>
            <a:r>
              <a:rPr lang="en-US" b="0" i="0">
                <a:solidFill>
                  <a:srgbClr val="000000"/>
                </a:solidFill>
                <a:effectLst/>
                <a:latin typeface="Times New Roman" panose="02020603050405020304" pitchFamily="18" charset="0"/>
              </a:rPr>
              <a:t>The table also notes recommended grade levels often associated with each target behavior. For example, some common target behaviors for Kindergarten and first grade students are nonsense word fluency and word identification fluency, whereas oral reading fluency is commonly used for students in first through fourth grades. </a:t>
            </a:r>
          </a:p>
          <a:p>
            <a:pPr marL="171450" indent="-171450">
              <a:buFont typeface="Arial" panose="020B0604020202020204" pitchFamily="34" charset="0"/>
              <a:buChar char="•"/>
            </a:pPr>
            <a:r>
              <a:rPr lang="en-US" b="0" i="0">
                <a:solidFill>
                  <a:srgbClr val="000000"/>
                </a:solidFill>
                <a:effectLst/>
                <a:latin typeface="Times New Roman" panose="02020603050405020304" pitchFamily="18" charset="0"/>
              </a:rPr>
              <a:t>The grade levels provide a guide, but the target behavior should be selected based on student age, instructional level, and need.</a:t>
            </a:r>
            <a:endParaRPr lang="en-US"/>
          </a:p>
        </p:txBody>
      </p:sp>
      <p:sp>
        <p:nvSpPr>
          <p:cNvPr id="4" name="Slide Number Placeholder 3"/>
          <p:cNvSpPr>
            <a:spLocks noGrp="1"/>
          </p:cNvSpPr>
          <p:nvPr>
            <p:ph type="sldNum" sz="quarter" idx="10"/>
          </p:nvPr>
        </p:nvSpPr>
        <p:spPr>
          <a:xfrm>
            <a:off x="3433004" y="9036542"/>
            <a:ext cx="157094" cy="231784"/>
          </a:xfrm>
        </p:spPr>
        <p:txBody>
          <a:bodyPr/>
          <a:lstStyle/>
          <a:p>
            <a:fld id="{B54DC83E-89B8-4806-9A94-7D2BAA520DC6}" type="slidenum">
              <a:rPr lang="en-US" smtClean="0"/>
              <a:pPr/>
              <a:t>21</a:t>
            </a:fld>
            <a:endParaRPr lang="en-US"/>
          </a:p>
        </p:txBody>
      </p:sp>
      <p:sp>
        <p:nvSpPr>
          <p:cNvPr id="5" name="Date Placeholder 4">
            <a:extLst>
              <a:ext uri="{FF2B5EF4-FFF2-40B4-BE49-F238E27FC236}">
                <a16:creationId xmlns:a16="http://schemas.microsoft.com/office/drawing/2014/main" id="{F6667409-AEE7-4B97-A0F2-248B107173B3}"/>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C50E4B4E-CF99-415F-8169-59A9C4D84724}"/>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849425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Welcome to the National Center on Intensive Intervention’s training, Selecting a Progress Monitoring Measure. This training provides guidance on </a:t>
            </a:r>
            <a:r>
              <a:rPr lang="en-US" b="0" i="0">
                <a:solidFill>
                  <a:srgbClr val="374151"/>
                </a:solidFill>
                <a:effectLst/>
                <a:latin typeface="Söhne"/>
              </a:rPr>
              <a:t>how to select the appropriate measures for academic progress monitoring</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By the end of this training, you will be able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Define progress monitoring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Understand the role of progress monitoring in the data-based individualization (or DBI) process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Select appropriate tools for academic progress monitoring</a:t>
            </a:r>
          </a:p>
          <a:p>
            <a:pPr algn="l"/>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005232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r>
              <a:rPr lang="en-US" b="0" i="0">
                <a:solidFill>
                  <a:srgbClr val="000000"/>
                </a:solidFill>
                <a:effectLst/>
                <a:latin typeface="Times New Roman" panose="02020603050405020304" pitchFamily="18" charset="0"/>
              </a:rPr>
              <a:t>Some common target behaviors for written expression include total words written, words spelled correctly, correct word sequence, and correct letter sequence. Students in secondary grades may have target behaviors for written expression that focus on total written paragraphs versus total written words.</a:t>
            </a:r>
            <a:endParaRPr lang="en-US"/>
          </a:p>
        </p:txBody>
      </p:sp>
      <p:sp>
        <p:nvSpPr>
          <p:cNvPr id="4" name="Slide Number Placeholder 3"/>
          <p:cNvSpPr>
            <a:spLocks noGrp="1"/>
          </p:cNvSpPr>
          <p:nvPr>
            <p:ph type="sldNum" sz="quarter" idx="10"/>
          </p:nvPr>
        </p:nvSpPr>
        <p:spPr>
          <a:xfrm>
            <a:off x="3433004" y="9036542"/>
            <a:ext cx="157094" cy="231784"/>
          </a:xfrm>
        </p:spPr>
        <p:txBody>
          <a:bodyPr/>
          <a:lstStyle/>
          <a:p>
            <a:fld id="{B54DC83E-89B8-4806-9A94-7D2BAA520DC6}" type="slidenum">
              <a:rPr lang="en-US" smtClean="0"/>
              <a:pPr/>
              <a:t>22</a:t>
            </a:fld>
            <a:endParaRPr lang="en-US"/>
          </a:p>
        </p:txBody>
      </p:sp>
      <p:sp>
        <p:nvSpPr>
          <p:cNvPr id="5" name="Date Placeholder 4">
            <a:extLst>
              <a:ext uri="{FF2B5EF4-FFF2-40B4-BE49-F238E27FC236}">
                <a16:creationId xmlns:a16="http://schemas.microsoft.com/office/drawing/2014/main" id="{F6667409-AEE7-4B97-A0F2-248B107173B3}"/>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C50E4B4E-CF99-415F-8169-59A9C4D84724}"/>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92115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Common Progress Monitoring Measures for Reading</a:t>
            </a:r>
            <a:endParaRPr lang="en-US" b="0" i="0">
              <a:solidFill>
                <a:srgbClr val="000000"/>
              </a:solidFill>
              <a:effectLst/>
              <a:latin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Times New Roman" panose="02020603050405020304" pitchFamily="18" charset="0"/>
              </a:rPr>
              <a:t>A Letter Sound Fluency assessment is used to monitor student progress in beginning decoding. A student is presented with a page with 26 random letters, which they read for 1 minute; while the student reads, the teacher marks the errors made with a slash mark, without correcting any errors the student makes. The student’s score is the number of letter sounds they read correctly</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23</a:t>
            </a:fld>
            <a:endParaRPr lang="en-US"/>
          </a:p>
        </p:txBody>
      </p:sp>
    </p:spTree>
    <p:extLst>
      <p:ext uri="{BB962C8B-B14F-4D97-AF65-F5344CB8AC3E}">
        <p14:creationId xmlns:p14="http://schemas.microsoft.com/office/powerpoint/2010/main" val="1362817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Common Progress Monitoring Measures for Reading</a:t>
            </a:r>
            <a:endParaRPr lang="en-US" b="0" i="0">
              <a:solidFill>
                <a:srgbClr val="000000"/>
              </a:solidFill>
              <a:effectLst/>
              <a:latin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Times New Roman" panose="02020603050405020304" pitchFamily="18" charset="0"/>
              </a:rPr>
              <a:t>A Word Identification Fluency assessment may be used to monitor students’ overall progress in reading. A student is presented with a page with 50 randomly selected words from the </a:t>
            </a:r>
            <a:r>
              <a:rPr lang="en-US" b="0" i="0" err="1">
                <a:solidFill>
                  <a:srgbClr val="000000"/>
                </a:solidFill>
                <a:effectLst/>
                <a:latin typeface="Times New Roman" panose="02020603050405020304" pitchFamily="18" charset="0"/>
              </a:rPr>
              <a:t>Dolch</a:t>
            </a:r>
            <a:r>
              <a:rPr lang="en-US" b="0" i="0">
                <a:solidFill>
                  <a:srgbClr val="000000"/>
                </a:solidFill>
                <a:effectLst/>
                <a:latin typeface="Times New Roman" panose="02020603050405020304" pitchFamily="18" charset="0"/>
              </a:rPr>
              <a:t> 100 most frequent words list, which they read for one minute; while the student reads, the teacher marks the errors made with a slash mark, without correcting any errors the student makes. The student’s score is the number of words they read correctly.</a:t>
            </a:r>
            <a:endParaRPr lang="en-US"/>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2034984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Common Progress Monitoring Measures for Reading</a:t>
            </a:r>
            <a:endParaRPr lang="en-US" b="0" i="0">
              <a:solidFill>
                <a:srgbClr val="000000"/>
              </a:solidFill>
              <a:effectLst/>
              <a:latin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Times New Roman" panose="02020603050405020304" pitchFamily="18" charset="0"/>
              </a:rPr>
              <a:t>A Passage Reading Fluency assessment (sometimes known as Oral Reading Fluency,) is used to monitor students’ overall progress in reading in grades 1-8. A student is presented with a reading passage, which they read for 1 minute; while the student reads, the teacher marks the errors made with a slash mark, without correcting any errors the student makes. The student’s score is the number of words they read correctly.</a:t>
            </a:r>
            <a:endParaRPr lang="en-US"/>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2251745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Common Progress Monitoring Measures for Reading</a:t>
            </a:r>
            <a:endParaRPr lang="en-US" b="0" i="0">
              <a:solidFill>
                <a:srgbClr val="000000"/>
              </a:solidFill>
              <a:effectLst/>
              <a:latin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Times New Roman" panose="02020603050405020304" pitchFamily="18" charset="0"/>
              </a:rPr>
              <a:t>A Maze Fluency assessment is used to monitor students’ overall progress in reading and can be used with students in grades 1-6, but typically teachers use it beginning in Grade 4. Maze Fluency can be administered to a group of students at one time, where each student is presented with a maze passage in which the first sentence is left intact but thereafter, every seventh word is replaced with a blank and three possible replacements. Only one replacement is semantically correct. Students have 2.5 minutes to read the passage to themselves and circle the correct word for each blank. The student’s score is the number of correct replacements circled in 2.5 minutes.</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1068834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0" i="1">
                <a:solidFill>
                  <a:srgbClr val="374151"/>
                </a:solidFill>
                <a:effectLst/>
                <a:latin typeface="Söhne"/>
              </a:rPr>
              <a:t>Prompt participants to discuss the example and respond to the question. The correct answer is Letter Sound Fluency because the intervention will focus on phonological awareness.</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683869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Workbook example:</a:t>
            </a:r>
            <a:endParaRPr lang="en-US" b="0" i="1">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rgbClr val="374151"/>
                </a:solidFill>
                <a:effectLst/>
                <a:latin typeface="Söhne"/>
              </a:rPr>
              <a:t>Prompt participants to respond individually or with a partner in their workbook. The correct answer is Maze because the intervention will focus on comprehension and vocabulary. </a:t>
            </a: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28</a:t>
            </a:fld>
            <a:endParaRPr lang="en-US"/>
          </a:p>
        </p:txBody>
      </p:sp>
    </p:spTree>
    <p:extLst>
      <p:ext uri="{BB962C8B-B14F-4D97-AF65-F5344CB8AC3E}">
        <p14:creationId xmlns:p14="http://schemas.microsoft.com/office/powerpoint/2010/main" val="3871856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r>
              <a:rPr lang="en-US" b="0" i="0">
                <a:solidFill>
                  <a:srgbClr val="000000"/>
                </a:solidFill>
                <a:effectLst/>
                <a:latin typeface="Times New Roman" panose="02020603050405020304" pitchFamily="18" charset="0"/>
              </a:rPr>
              <a:t>In math, some common target behaviors for early numeracy skills include oral counting, number identification, and quantity discrimination for Kindergarten and first grade students; number facts, math computation, math concepts and applications for first through eighth grades.</a:t>
            </a:r>
            <a:endParaRPr lang="en-US"/>
          </a:p>
        </p:txBody>
      </p:sp>
      <p:sp>
        <p:nvSpPr>
          <p:cNvPr id="4" name="Slide Number Placeholder 3"/>
          <p:cNvSpPr>
            <a:spLocks noGrp="1"/>
          </p:cNvSpPr>
          <p:nvPr>
            <p:ph type="sldNum" sz="quarter" idx="10"/>
          </p:nvPr>
        </p:nvSpPr>
        <p:spPr>
          <a:xfrm>
            <a:off x="3433004" y="9036542"/>
            <a:ext cx="157094" cy="231784"/>
          </a:xfrm>
        </p:spPr>
        <p:txBody>
          <a:bodyPr/>
          <a:lstStyle/>
          <a:p>
            <a:fld id="{B54DC83E-89B8-4806-9A94-7D2BAA520DC6}" type="slidenum">
              <a:rPr lang="en-US" smtClean="0"/>
              <a:pPr/>
              <a:t>29</a:t>
            </a:fld>
            <a:endParaRPr lang="en-US"/>
          </a:p>
        </p:txBody>
      </p:sp>
      <p:sp>
        <p:nvSpPr>
          <p:cNvPr id="5" name="Date Placeholder 4">
            <a:extLst>
              <a:ext uri="{FF2B5EF4-FFF2-40B4-BE49-F238E27FC236}">
                <a16:creationId xmlns:a16="http://schemas.microsoft.com/office/drawing/2014/main" id="{F6667409-AEE7-4B97-A0F2-248B107173B3}"/>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C50E4B4E-CF99-415F-8169-59A9C4D84724}"/>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874842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Common Progress Monitoring Measures for Mathematics</a:t>
            </a:r>
            <a:endParaRPr lang="en-US" b="0" i="0">
              <a:solidFill>
                <a:srgbClr val="000000"/>
              </a:solidFill>
              <a:effectLst/>
              <a:latin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Times New Roman" panose="02020603050405020304" pitchFamily="18" charset="0"/>
              </a:rPr>
              <a:t>A Number Identification assessment is used to assess a student’s knowledge of numbers. The student is presented with a list of 84 different numbers between 1 and 100, where they identify as many numbers as they can in one minute. The student’s score is the number of numbers correctly identified.</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30</a:t>
            </a:fld>
            <a:endParaRPr lang="en-US"/>
          </a:p>
        </p:txBody>
      </p:sp>
    </p:spTree>
    <p:extLst>
      <p:ext uri="{BB962C8B-B14F-4D97-AF65-F5344CB8AC3E}">
        <p14:creationId xmlns:p14="http://schemas.microsoft.com/office/powerpoint/2010/main" val="2890099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Common Progress Monitoring Measures for Mathematics</a:t>
            </a:r>
            <a:endParaRPr lang="en-US" b="0" i="0">
              <a:solidFill>
                <a:srgbClr val="000000"/>
              </a:solidFill>
              <a:effectLst/>
              <a:latin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Times New Roman" panose="02020603050405020304" pitchFamily="18" charset="0"/>
              </a:rPr>
              <a:t>A Quantity Discrimination assessment is used to assess a student’s ability to identify bigger or smaller numbers. The student is presented with a list of 63 items, each of which includes two numbers between zero and 20. The student identifies the larger of the two numbers for as many items as they can in one minute. The student’s score is the number of items correctly answered.</a:t>
            </a:r>
            <a:endParaRPr lang="en-US"/>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382485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training is complemented by a workbook designed for note-taking, reflections, and engaging in activities. Keep an eye out for the workbook icon throughout the session, signaling moments for additional exploration and participation.</a:t>
            </a:r>
          </a:p>
          <a:p>
            <a:pPr algn="l"/>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421940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Common Progress Monitoring Measures for Mathematics</a:t>
            </a:r>
            <a:endParaRPr lang="en-US" b="0" i="0">
              <a:solidFill>
                <a:srgbClr val="000000"/>
              </a:solidFill>
              <a:effectLst/>
              <a:latin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Times New Roman" panose="02020603050405020304" pitchFamily="18" charset="0"/>
              </a:rPr>
              <a:t>A Missing Number assessment is used to assess student knowledge of number progression. The student is presented with 63 sequences of four numbers with one number missing; the sequences include counting by 1-digit increments with numbers 0–10, counting by 2- digit increments with numbers 0–20, counting by 5-digit increments with numbers 0– 50, and counting by 10-digit increments with numbers 0–100. The student identifies as many missing numbers as they can in one minute. The student’s score is the number of items correctly answered</a:t>
            </a:r>
            <a:endParaRPr lang="en-US"/>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32</a:t>
            </a:fld>
            <a:endParaRPr lang="en-US"/>
          </a:p>
        </p:txBody>
      </p:sp>
    </p:spTree>
    <p:extLst>
      <p:ext uri="{BB962C8B-B14F-4D97-AF65-F5344CB8AC3E}">
        <p14:creationId xmlns:p14="http://schemas.microsoft.com/office/powerpoint/2010/main" val="3961912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Common Progress Monitoring Measures for Mathematics</a:t>
            </a:r>
            <a:endParaRPr lang="en-US" b="0" i="0">
              <a:solidFill>
                <a:srgbClr val="000000"/>
              </a:solidFill>
              <a:effectLst/>
              <a:latin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Times New Roman" panose="02020603050405020304" pitchFamily="18" charset="0"/>
              </a:rPr>
              <a:t>A Computation assessment is used to assess student knowledge of computation represented in a year-long grade-level mathematics curriculum. The student is presented with 25 mathematics computation problems and asked to solve as many as they can in a specific time period determined by their grade level (between 2 and 6 minutes). The student’s score is the number of digits correct in each answer.</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Times New Roman" panose="02020603050405020304" pitchFamily="18" charset="0"/>
              </a:rPr>
              <a:t>A Concepts and Applications assessment is designed similarly to a Computation assessment and designed to assess student knowledge of mathematics concepts and applications represented in a year-long grade-level curriculum. The student is presented with 18–25 mathematics problems and asked to solve as many as they can in a specific time period determined by their grade level (between 7 and 8 minutes). Some items require more than one answer (i.e., have more than one blank to fill in). The student’s score is the number of correct answers.</a:t>
            </a:r>
            <a:endParaRPr lang="en-US"/>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33</a:t>
            </a:fld>
            <a:endParaRPr lang="en-US"/>
          </a:p>
        </p:txBody>
      </p:sp>
    </p:spTree>
    <p:extLst>
      <p:ext uri="{BB962C8B-B14F-4D97-AF65-F5344CB8AC3E}">
        <p14:creationId xmlns:p14="http://schemas.microsoft.com/office/powerpoint/2010/main" val="1291595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74151"/>
                </a:solidFill>
                <a:effectLst/>
                <a:latin typeface="Söhne"/>
              </a:rPr>
              <a:t>The presenter has the option to prompt participants to explore these questions in groups and share their insights or have participants individually respond to the questions aloud. Either way, the presenter should share the correct answer and explanations. </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34</a:t>
            </a:fld>
            <a:endParaRPr lang="en-US"/>
          </a:p>
        </p:txBody>
      </p:sp>
    </p:spTree>
    <p:extLst>
      <p:ext uri="{BB962C8B-B14F-4D97-AF65-F5344CB8AC3E}">
        <p14:creationId xmlns:p14="http://schemas.microsoft.com/office/powerpoint/2010/main" val="3291718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Workbook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Michael, a 5th grade student, has been identified as struggling in mathematics. He consistently scores around the 5th percentile in correctly solving math problems. His intervention will focus primarily on improving his skills with basic math operations, including multiplication and division. Which progress monitoring measure should you use?</a:t>
            </a:r>
            <a:endParaRPr lang="en-US" b="0" i="1"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74151"/>
                </a:solidFill>
                <a:effectLst/>
                <a:latin typeface="Söhne"/>
              </a:rPr>
              <a:t>The presenter has the option to prompt participants to explore these questions in groups and share their insights or have participants individually respond to the questions aloud. Either way, the presenter should share the correct answer and explanations. </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3632248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will discuss some considerations for selecting an academic progress monitoring measure.</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36</a:t>
            </a:fld>
            <a:endParaRPr lang="en-US"/>
          </a:p>
        </p:txBody>
      </p:sp>
    </p:spTree>
    <p:extLst>
      <p:ext uri="{BB962C8B-B14F-4D97-AF65-F5344CB8AC3E}">
        <p14:creationId xmlns:p14="http://schemas.microsoft.com/office/powerpoint/2010/main" val="148794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Progress monitoring tools should have the characteristics shown here.</a:t>
            </a:r>
          </a:p>
          <a:p>
            <a:endParaRPr lang="en-US"/>
          </a:p>
          <a:p>
            <a:pPr marL="171450" indent="-171450">
              <a:buFont typeface="Arial" panose="020B0604020202020204" pitchFamily="34" charset="0"/>
              <a:buChar char="•"/>
            </a:pPr>
            <a:r>
              <a:rPr lang="en-US" b="1"/>
              <a:t>Brief and easy to administer</a:t>
            </a:r>
            <a:r>
              <a:rPr lang="en-US"/>
              <a:t>: There are progress monitoring tools that take as little as a few minutes to administer and some that take much longer. Be sure to consider the ease of administration when selecting a tool.</a:t>
            </a:r>
          </a:p>
          <a:p>
            <a:pPr marL="171450" indent="-171450">
              <a:buFont typeface="Arial" panose="020B0604020202020204" pitchFamily="34" charset="0"/>
              <a:buChar char="•"/>
            </a:pPr>
            <a:r>
              <a:rPr lang="en-US" b="1"/>
              <a:t>Able to be used repeatedly over time</a:t>
            </a:r>
            <a:r>
              <a:rPr lang="en-US"/>
              <a:t>: Progress monitoring for intensive intervention should occur at least weekly. Make sure that the tool you select can be used repeatedly over time. For academics, this means having multiple forms of equal difficulty or using a computer adaptive format. </a:t>
            </a:r>
          </a:p>
          <a:p>
            <a:pPr marL="171450" indent="-171450">
              <a:buFont typeface="Arial" panose="020B0604020202020204" pitchFamily="34" charset="0"/>
              <a:buChar char="•"/>
            </a:pPr>
            <a:r>
              <a:rPr lang="en-US" b="1"/>
              <a:t>Sensitive to changes in student performance</a:t>
            </a:r>
            <a:r>
              <a:rPr lang="en-US"/>
              <a:t>: Progress monitoring measures should capture small changes in student performance. In other words, when the student learns new skills, the student’s score on the measure should reflect this change.</a:t>
            </a:r>
          </a:p>
          <a:p>
            <a:pPr marL="171450" indent="-171450">
              <a:buFont typeface="Arial" panose="020B0604020202020204" pitchFamily="34" charset="0"/>
              <a:buChar char="•"/>
            </a:pPr>
            <a:r>
              <a:rPr lang="en-US" b="1"/>
              <a:t>Valid, reliable, and evidence-based</a:t>
            </a:r>
            <a:r>
              <a:rPr lang="en-US"/>
              <a:t>:</a:t>
            </a:r>
          </a:p>
          <a:p>
            <a:pPr marL="171450" indent="-171450">
              <a:buFont typeface="Arial" panose="020B0604020202020204" pitchFamily="34" charset="0"/>
              <a:buChar char="•"/>
            </a:pPr>
            <a:r>
              <a:rPr lang="en-US" b="1"/>
              <a:t>Administered and scored using standardized procedures</a:t>
            </a:r>
            <a:r>
              <a:rPr lang="en-US"/>
              <a:t>:</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37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908437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pPr marL="0" indent="0">
              <a:buNone/>
            </a:pPr>
            <a:r>
              <a:rPr lang="en-US" b="1"/>
              <a:t>Progress monitoring </a:t>
            </a:r>
            <a:r>
              <a:rPr lang="en-US"/>
              <a:t>should be done at grade level when possible, but the following are also applicable:</a:t>
            </a:r>
          </a:p>
          <a:p>
            <a:pPr marL="171450" indent="-171450">
              <a:buFont typeface="Arial" panose="020B0604020202020204" pitchFamily="34" charset="0"/>
              <a:buChar char="•"/>
            </a:pPr>
            <a:r>
              <a:rPr lang="en-US"/>
              <a:t>It must match a student’s instructional level</a:t>
            </a:r>
          </a:p>
          <a:p>
            <a:pPr marL="171450" indent="-171450">
              <a:buFont typeface="Arial" panose="020B0604020202020204" pitchFamily="34" charset="0"/>
              <a:buChar char="•"/>
            </a:pPr>
            <a:r>
              <a:rPr lang="en-US"/>
              <a:t>If a student’s performance is well below grade-level expectations, grade-level probes are unlikely to be sensitive to growth</a:t>
            </a:r>
          </a:p>
          <a:p>
            <a:pPr marL="171450" indent="-171450">
              <a:buFont typeface="Arial" panose="020B0604020202020204" pitchFamily="34" charset="0"/>
              <a:buChar char="•"/>
            </a:pPr>
            <a:r>
              <a:rPr lang="en-US"/>
              <a:t>Off-level assessment may be warranted in these cases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While teachers should always conduct screening at a student’s grade level to understand student performance relative to their grade level, there are times where using a progress monitoring assessment at the student’s instructional level is necessary. If a student is performing far below grade-level we recommend that progress monitoring match the student’s instructional level, because it will be sensitive to growth in student learning over time. When measures are too difficult, they are not as sensitive to this change, which may result in inappropriate instructional decisions. </a:t>
            </a:r>
          </a:p>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38</a:t>
            </a:fld>
            <a:endParaRPr lang="en-US"/>
          </a:p>
        </p:txBody>
      </p:sp>
    </p:spTree>
    <p:extLst>
      <p:ext uri="{BB962C8B-B14F-4D97-AF65-F5344CB8AC3E}">
        <p14:creationId xmlns:p14="http://schemas.microsoft.com/office/powerpoint/2010/main" val="1879260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r>
              <a:rPr lang="en-US"/>
              <a:t>Off-Level Assessment Procedures: Mathematics Example</a:t>
            </a:r>
          </a:p>
          <a:p>
            <a:r>
              <a:rPr lang="en-US"/>
              <a:t>On two separate days, administer Mathematics Computation or Concepts and Applications at the grade level at which you expect the student to be functioning at year’s end. Use the correct time limit for the test at the lower grade level</a:t>
            </a:r>
          </a:p>
          <a:p>
            <a:pPr marL="457200" indent="-457200">
              <a:buFont typeface="Wingdings" pitchFamily="2" charset="2"/>
              <a:buChar char="§"/>
            </a:pPr>
            <a:r>
              <a:rPr lang="en-US"/>
              <a:t>If the student’s mean score is 10–15 digits or blanks, use this lower grade-level test </a:t>
            </a:r>
          </a:p>
          <a:p>
            <a:pPr marL="457200" indent="-457200">
              <a:buFont typeface="Wingdings" pitchFamily="2" charset="2"/>
              <a:buChar char="§"/>
            </a:pPr>
            <a:r>
              <a:rPr lang="en-US"/>
              <a:t>If &lt; 10 digits or blanks, move down one more grade level</a:t>
            </a:r>
          </a:p>
          <a:p>
            <a:pPr marL="457200" indent="-457200">
              <a:buFont typeface="Wingdings" pitchFamily="2" charset="2"/>
              <a:buChar char="§"/>
            </a:pPr>
            <a:r>
              <a:rPr lang="en-US"/>
              <a:t>If &gt; 15 digits or blanks, reconsider grade-appropriate material</a:t>
            </a:r>
            <a:endParaRPr lang="en-US" i="1"/>
          </a:p>
          <a:p>
            <a:pPr marL="0" marR="0" indent="0" algn="l" defTabSz="914400" rtl="0" eaLnBrk="0" fontAlgn="base" latinLnBrk="0" hangingPunct="0">
              <a:lnSpc>
                <a:spcPct val="100000"/>
              </a:lnSpc>
              <a:spcBef>
                <a:spcPct val="30000"/>
              </a:spcBef>
              <a:spcAft>
                <a:spcPct val="0"/>
              </a:spcAft>
              <a:buClrTx/>
              <a:buSzTx/>
              <a:buFontTx/>
              <a:buNone/>
              <a:tabLst/>
              <a:defRPr/>
            </a:pPr>
            <a:endParaRPr lang="en-US" i="1"/>
          </a:p>
          <a:p>
            <a:pPr marL="0" marR="0" indent="0" algn="l" defTabSz="914400" rtl="0" eaLnBrk="0" fontAlgn="base" latinLnBrk="0" hangingPunct="0">
              <a:lnSpc>
                <a:spcPct val="100000"/>
              </a:lnSpc>
              <a:spcBef>
                <a:spcPct val="30000"/>
              </a:spcBef>
              <a:spcAft>
                <a:spcPct val="0"/>
              </a:spcAft>
              <a:buClrTx/>
              <a:buSzTx/>
              <a:buFontTx/>
              <a:buNone/>
              <a:tabLst/>
              <a:defRPr/>
            </a:pPr>
            <a:r>
              <a:rPr lang="en-US" i="1"/>
              <a:t>Note: Participants may ask if this can occur on a single day. Ideally, assessment will occur over two separate</a:t>
            </a:r>
            <a:r>
              <a:rPr lang="en-US" i="1" baseline="0"/>
              <a:t> days to get a better picture of the student’s average performance (e.g., a student may perform worse than usual on a given day as a result of factors other than the student’s mathematics skills).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i="1" baseline="0"/>
          </a:p>
          <a:p>
            <a:pPr>
              <a:defRPr/>
            </a:pPr>
            <a:r>
              <a:rPr lang="en-US" i="1" baseline="0"/>
              <a:t>As in reading, </a:t>
            </a:r>
            <a:r>
              <a:rPr lang="en-US" i="1"/>
              <a:t>vendors</a:t>
            </a:r>
            <a:r>
              <a:rPr lang="en-US" i="1" baseline="0"/>
              <a:t> may provide product-specific instructions for determining the appropriate level of assessment. These instructions are taken from </a:t>
            </a:r>
            <a:r>
              <a:rPr lang="en-US"/>
              <a:t>Introduction to using curriculum-based measurement for progress monitoring in math (</a:t>
            </a:r>
            <a:r>
              <a:rPr lang="en-US" i="1"/>
              <a:t>National Center on Student Progress Monitoring, n.d.).</a:t>
            </a:r>
            <a:endParaRPr lang="en-US" i="1" baseline="0"/>
          </a:p>
        </p:txBody>
      </p:sp>
      <p:sp>
        <p:nvSpPr>
          <p:cNvPr id="4" name="Slide Number Placeholder 3"/>
          <p:cNvSpPr>
            <a:spLocks noGrp="1"/>
          </p:cNvSpPr>
          <p:nvPr>
            <p:ph type="sldNum" sz="quarter" idx="10"/>
          </p:nvPr>
        </p:nvSpPr>
        <p:spPr/>
        <p:txBody>
          <a:bodyPr/>
          <a:lstStyle/>
          <a:p>
            <a:fld id="{1BCF944E-AC27-4BEA-9C0A-695BFCE7C965}" type="slidenum">
              <a:rPr lang="en-US" smtClean="0"/>
              <a:pPr/>
              <a:t>39</a:t>
            </a:fld>
            <a:endParaRPr lang="en-US"/>
          </a:p>
        </p:txBody>
      </p:sp>
    </p:spTree>
    <p:extLst>
      <p:ext uri="{BB962C8B-B14F-4D97-AF65-F5344CB8AC3E}">
        <p14:creationId xmlns:p14="http://schemas.microsoft.com/office/powerpoint/2010/main" val="2991020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 few critical features the progress monitoring measure must have to be used effectively in the DBI process. The progress monitoring measure needs to: </a:t>
            </a:r>
          </a:p>
          <a:p>
            <a:pPr marL="171450" indent="-171450">
              <a:buFont typeface="Arial" panose="020B0604020202020204" pitchFamily="34" charset="0"/>
              <a:buChar char="•"/>
            </a:pPr>
            <a:r>
              <a:rPr lang="en-US"/>
              <a:t>Have enough alternate forms of equal and controlled difficulty to allow for progress monitoring at recommended intervals based on intervention level</a:t>
            </a:r>
          </a:p>
          <a:p>
            <a:pPr marL="171450" indent="-171450">
              <a:buFont typeface="Arial" panose="020B0604020202020204" pitchFamily="34" charset="0"/>
              <a:buChar char="•"/>
            </a:pPr>
            <a:r>
              <a:rPr lang="en-US"/>
              <a:t>Specify minimum acceptable levels of growth or performance, </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40</a:t>
            </a:fld>
            <a:endParaRPr lang="en-US"/>
          </a:p>
        </p:txBody>
      </p:sp>
    </p:spTree>
    <p:extLst>
      <p:ext uri="{BB962C8B-B14F-4D97-AF65-F5344CB8AC3E}">
        <p14:creationId xmlns:p14="http://schemas.microsoft.com/office/powerpoint/2010/main" val="3912566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1"/>
              <a:t>Continued:</a:t>
            </a:r>
          </a:p>
          <a:p>
            <a:pPr marL="171450" indent="-171450">
              <a:buFont typeface="Arial" panose="020B0604020202020204" pitchFamily="34" charset="0"/>
              <a:buChar char="•"/>
            </a:pPr>
            <a:r>
              <a:rPr lang="en-US"/>
              <a:t>Provide benchmarks for minimum acceptable end-of-year performance, and </a:t>
            </a:r>
          </a:p>
          <a:p>
            <a:pPr marL="171450" indent="-171450">
              <a:buFont typeface="Arial" panose="020B0604020202020204" pitchFamily="34" charset="0"/>
              <a:buChar char="•"/>
            </a:pPr>
            <a:r>
              <a:rPr lang="en-US"/>
              <a:t>Have available reliability and validity information for the performance-level score and for growth for students with intensive needs. </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41</a:t>
            </a:fld>
            <a:endParaRPr lang="en-US"/>
          </a:p>
        </p:txBody>
      </p:sp>
    </p:spTree>
    <p:extLst>
      <p:ext uri="{BB962C8B-B14F-4D97-AF65-F5344CB8AC3E}">
        <p14:creationId xmlns:p14="http://schemas.microsoft.com/office/powerpoint/2010/main" val="3076475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Progress monitoring data are important because they allow us to:</a:t>
            </a:r>
          </a:p>
          <a:p>
            <a:pPr marL="228600" indent="-228600">
              <a:buFont typeface="+mj-lt"/>
              <a:buAutoNum type="arabicPeriod"/>
            </a:pPr>
            <a:r>
              <a:rPr lang="en-US"/>
              <a:t>Estimate a student’s rates of improvement over time</a:t>
            </a:r>
          </a:p>
          <a:p>
            <a:pPr marL="228600" indent="-228600">
              <a:buFont typeface="+mj-lt"/>
              <a:buAutoNum type="arabicPeriod"/>
            </a:pPr>
            <a:r>
              <a:rPr lang="en-US"/>
              <a:t>Compare the efficacy of different forms of instruction/intervention</a:t>
            </a:r>
          </a:p>
          <a:p>
            <a:pPr marL="228600" indent="-228600">
              <a:buFont typeface="+mj-lt"/>
              <a:buAutoNum type="arabicPeriod"/>
            </a:pPr>
            <a:r>
              <a:rPr lang="en-US"/>
              <a:t>Identify students who are not demonstrating adequate progress</a:t>
            </a:r>
          </a:p>
          <a:p>
            <a:pPr marL="228600" indent="-228600">
              <a:buFont typeface="+mj-lt"/>
              <a:buAutoNum type="arabicPeriod"/>
            </a:pPr>
            <a:r>
              <a:rPr lang="en-US"/>
              <a:t>Determine when an instructional change is needed. </a:t>
            </a:r>
          </a:p>
          <a:p>
            <a:pPr marL="228600" indent="-228600">
              <a:buFont typeface="+mj-lt"/>
              <a:buAutoNum type="arabicPeriod"/>
            </a:pPr>
            <a:r>
              <a:rPr lang="en-US"/>
              <a:t>Support teachers in communicating student progress with the student and their family. </a:t>
            </a:r>
          </a:p>
          <a:p>
            <a:pPr marL="228600" indent="-228600">
              <a:buFont typeface="+mj-lt"/>
              <a:buAutoNum type="arabicPeriod"/>
            </a:pPr>
            <a:r>
              <a:rPr lang="en-US"/>
              <a:t>In addition, for students with disabilities, progress monitoring can be used to support the development of present levels of performance, IEP goals, and the monitoring plan.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a:t>Optional discussion prompts: With which of these uses of progress monitoring data are you most comfortable? Which of these uses of progress monitoring data would you like to learn more about?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a:t>If this is a virtual presentation, the presenter may conduct a poll and ask participants to rank their level of knowledge for each.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5</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038958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There are some formative assessment measures that, while valuable for informing instruction, are not appropriate to use as a progress monitoring measure in the DBI process. </a:t>
            </a:r>
          </a:p>
          <a:p>
            <a:endParaRPr lang="en-US"/>
          </a:p>
          <a:p>
            <a:pPr marL="0" lvl="1" indent="0">
              <a:buNone/>
            </a:pPr>
            <a:r>
              <a:rPr lang="en-US"/>
              <a:t>Avoid using a progress monitoring measure that:</a:t>
            </a:r>
          </a:p>
          <a:p>
            <a:pPr marL="171450" lvl="0" indent="-171450">
              <a:buFont typeface="Arial" panose="020B0604020202020204" pitchFamily="34" charset="0"/>
              <a:buChar char="•"/>
            </a:pPr>
            <a:r>
              <a:rPr lang="en-US"/>
              <a:t>Cannot be administered weekly</a:t>
            </a:r>
          </a:p>
          <a:p>
            <a:pPr marL="171450" lvl="0" indent="-171450">
              <a:buFont typeface="Arial" panose="020B0604020202020204" pitchFamily="34" charset="0"/>
              <a:buChar char="•"/>
            </a:pPr>
            <a:r>
              <a:rPr lang="en-US"/>
              <a:t>Takes a long time (e.g., 20 minutes) to administer</a:t>
            </a:r>
          </a:p>
          <a:p>
            <a:pPr marL="171450" lvl="0" indent="-171450">
              <a:buFont typeface="Arial" panose="020B0604020202020204" pitchFamily="34" charset="0"/>
              <a:buChar char="•"/>
            </a:pPr>
            <a:r>
              <a:rPr lang="en-US"/>
              <a:t>Does not have validity and reliability data</a:t>
            </a:r>
          </a:p>
          <a:p>
            <a:pPr marL="171450" lvl="0" indent="-171450">
              <a:buFont typeface="Arial" panose="020B0604020202020204" pitchFamily="34" charset="0"/>
              <a:buChar char="•"/>
            </a:pPr>
            <a:r>
              <a:rPr lang="en-US"/>
              <a:t>Does not have equal interval data</a:t>
            </a:r>
          </a:p>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42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137567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a:xfrm>
            <a:off x="935039" y="4387769"/>
            <a:ext cx="5253888" cy="4155919"/>
          </a:xfrm>
        </p:spPr>
        <p:txBody>
          <a:bodyPr/>
          <a:lstStyle/>
          <a:p>
            <a:pPr marL="0" marR="0" indent="0" algn="l" defTabSz="912664" rtl="0" eaLnBrk="0" fontAlgn="base" latinLnBrk="0" hangingPunct="0">
              <a:lnSpc>
                <a:spcPct val="100000"/>
              </a:lnSpc>
              <a:spcBef>
                <a:spcPct val="30000"/>
              </a:spcBef>
              <a:spcAft>
                <a:spcPct val="0"/>
              </a:spcAft>
              <a:buClrTx/>
              <a:buSzTx/>
              <a:buFontTx/>
              <a:buNone/>
              <a:tabLst/>
              <a:defRPr/>
            </a:pPr>
            <a:r>
              <a:rPr lang="en-US" sz="900" b="0" i="1"/>
              <a:t>If</a:t>
            </a:r>
            <a:r>
              <a:rPr lang="en-US" sz="900" b="0" i="1" baseline="0"/>
              <a:t> possible, s</a:t>
            </a:r>
            <a:r>
              <a:rPr lang="en-US" sz="900" b="0" i="1"/>
              <a:t>witch to a live demonstration for the next two slides, using the tools chart at </a:t>
            </a:r>
            <a:r>
              <a:rPr lang="en-US" sz="1100">
                <a:hlinkClick r:id="rId3"/>
              </a:rPr>
              <a:t>Academic Progress Monitoring Tools Chart (intensiveintervention.org)</a:t>
            </a:r>
            <a:r>
              <a:rPr lang="en-US" sz="1100"/>
              <a:t> </a:t>
            </a:r>
            <a:r>
              <a:rPr lang="en-US" sz="900" b="0" i="1"/>
              <a:t>Show how to bring up additional information by clicking</a:t>
            </a:r>
            <a:r>
              <a:rPr lang="en-US" sz="900" b="0" i="1" baseline="0"/>
              <a:t> on different chart components.</a:t>
            </a:r>
            <a:r>
              <a:rPr lang="en-US" sz="900" b="0" i="1"/>
              <a:t> If using these animated</a:t>
            </a:r>
            <a:r>
              <a:rPr lang="en-US" sz="900" b="0" i="1" baseline="0"/>
              <a:t> slides, click at underlined text.</a:t>
            </a:r>
          </a:p>
          <a:p>
            <a:pPr marL="0" marR="0" indent="0" algn="l" defTabSz="912664" rtl="0" eaLnBrk="0" fontAlgn="base" latinLnBrk="0" hangingPunct="0">
              <a:lnSpc>
                <a:spcPct val="100000"/>
              </a:lnSpc>
              <a:spcBef>
                <a:spcPct val="30000"/>
              </a:spcBef>
              <a:spcAft>
                <a:spcPct val="0"/>
              </a:spcAft>
              <a:buClrTx/>
              <a:buSzTx/>
              <a:buFontTx/>
              <a:buNone/>
              <a:tabLst/>
              <a:defRPr/>
            </a:pPr>
            <a:endParaRPr lang="en-US" sz="900" b="1"/>
          </a:p>
          <a:p>
            <a:pPr marL="0" marR="0" indent="0" algn="l" defTabSz="912664" rtl="0" eaLnBrk="0" fontAlgn="base" latinLnBrk="0" hangingPunct="0">
              <a:lnSpc>
                <a:spcPct val="100000"/>
              </a:lnSpc>
              <a:spcBef>
                <a:spcPct val="30000"/>
              </a:spcBef>
              <a:spcAft>
                <a:spcPct val="0"/>
              </a:spcAft>
              <a:buClrTx/>
              <a:buSzTx/>
              <a:buFontTx/>
              <a:buNone/>
              <a:tabLst/>
              <a:defRPr/>
            </a:pPr>
            <a:r>
              <a:rPr lang="en-US" sz="900"/>
              <a:t>NCII has developed the </a:t>
            </a:r>
            <a:r>
              <a:rPr lang="en-US" sz="900" b="0"/>
              <a:t>Tools </a:t>
            </a:r>
            <a:r>
              <a:rPr lang="en-US" sz="900" b="0" baseline="0"/>
              <a:t>Charts to assist educators in becoming informed consumers when selecting academic and behavior assessment tools and interventions. Let’s look at the Academic Progress Monitoring Tools Chart. </a:t>
            </a:r>
          </a:p>
          <a:p>
            <a:pPr marL="0" marR="0" indent="0" algn="l" defTabSz="912664" rtl="0" eaLnBrk="0" fontAlgn="base" latinLnBrk="0" hangingPunct="0">
              <a:lnSpc>
                <a:spcPct val="100000"/>
              </a:lnSpc>
              <a:spcBef>
                <a:spcPct val="30000"/>
              </a:spcBef>
              <a:spcAft>
                <a:spcPct val="0"/>
              </a:spcAft>
              <a:buClrTx/>
              <a:buSzTx/>
              <a:buFontTx/>
              <a:buNone/>
              <a:tabLst/>
              <a:defRPr/>
            </a:pPr>
            <a:endParaRPr lang="en-US" sz="900" baseline="0">
              <a:cs typeface="Arial" pitchFamily="34" charset="0"/>
            </a:endParaRPr>
          </a:p>
          <a:p>
            <a:pPr marL="0" marR="0" indent="0" algn="l" defTabSz="912664" rtl="0" eaLnBrk="0" fontAlgn="base" latinLnBrk="0" hangingPunct="0">
              <a:lnSpc>
                <a:spcPct val="100000"/>
              </a:lnSpc>
              <a:spcBef>
                <a:spcPct val="30000"/>
              </a:spcBef>
              <a:spcAft>
                <a:spcPct val="0"/>
              </a:spcAft>
              <a:buClrTx/>
              <a:buSzTx/>
              <a:buFontTx/>
              <a:buNone/>
              <a:tabLst/>
              <a:defRPr/>
            </a:pPr>
            <a:r>
              <a:rPr lang="en-US" sz="900">
                <a:cs typeface="Arial" pitchFamily="34" charset="0"/>
              </a:rPr>
              <a:t>The tools may be </a:t>
            </a:r>
            <a:r>
              <a:rPr lang="en-US" sz="900" b="0" i="0" u="sng">
                <a:cs typeface="Arial" pitchFamily="34" charset="0"/>
              </a:rPr>
              <a:t>sorted</a:t>
            </a:r>
            <a:r>
              <a:rPr lang="en-US" sz="900">
                <a:cs typeface="Arial" pitchFamily="34" charset="0"/>
              </a:rPr>
              <a:t> by grade level and subject. The </a:t>
            </a:r>
            <a:r>
              <a:rPr lang="en-US" sz="900" b="0" i="0" kern="1200">
                <a:solidFill>
                  <a:schemeClr val="tx1"/>
                </a:solidFill>
                <a:effectLst/>
              </a:rPr>
              <a:t>ratings reflect three sets of </a:t>
            </a:r>
            <a:r>
              <a:rPr lang="en-US" sz="900" b="0" i="0" u="sng" kern="1200">
                <a:solidFill>
                  <a:schemeClr val="tx1"/>
                </a:solidFill>
                <a:effectLst/>
              </a:rPr>
              <a:t>standards</a:t>
            </a:r>
            <a:r>
              <a:rPr lang="en-US" sz="900" b="0" i="0" kern="1200">
                <a:solidFill>
                  <a:schemeClr val="tx1"/>
                </a:solidFill>
                <a:effectLst/>
              </a:rPr>
              <a:t>: (1) psychometric standards, (2) </a:t>
            </a:r>
            <a:r>
              <a:rPr lang="en-US" sz="900"/>
              <a:t>progress monitoring </a:t>
            </a:r>
            <a:r>
              <a:rPr lang="en-US" sz="900" b="0" i="0" kern="1200">
                <a:solidFill>
                  <a:schemeClr val="tx1"/>
                </a:solidFill>
                <a:effectLst/>
              </a:rPr>
              <a:t>standards, and (3) DBI standards. Click one of these tabs to see that </a:t>
            </a:r>
            <a:r>
              <a:rPr lang="en-US" sz="900" b="0" i="0" u="sng" kern="1200">
                <a:solidFill>
                  <a:schemeClr val="tx1"/>
                </a:solidFill>
                <a:effectLst/>
              </a:rPr>
              <a:t>set</a:t>
            </a:r>
            <a:r>
              <a:rPr lang="en-US" sz="900" b="0" i="0" kern="1200">
                <a:solidFill>
                  <a:schemeClr val="tx1"/>
                </a:solidFill>
                <a:effectLst/>
              </a:rPr>
              <a:t> of standards. </a:t>
            </a:r>
            <a:r>
              <a:rPr lang="en-US" sz="900"/>
              <a:t>The bubbles on the tools chart are indicators of the technical rigor of the tools and may be filled completely, partially, or not at all. By clicking</a:t>
            </a:r>
            <a:r>
              <a:rPr lang="en-US" sz="900" baseline="0"/>
              <a:t> on a column title, you can sort tools by their evidence for that standard. </a:t>
            </a:r>
            <a:r>
              <a:rPr lang="en-US" sz="900"/>
              <a:t>Clicking on the </a:t>
            </a:r>
            <a:r>
              <a:rPr lang="en-US" sz="900" b="0" i="0" u="sng"/>
              <a:t>info</a:t>
            </a:r>
            <a:r>
              <a:rPr lang="en-US" sz="900" b="0" i="0" u="sng" baseline="0"/>
              <a:t> button</a:t>
            </a:r>
            <a:r>
              <a:rPr lang="en-US" sz="900" b="0" i="0" u="none" baseline="0"/>
              <a:t> </a:t>
            </a:r>
            <a:r>
              <a:rPr lang="en-US" sz="900" baseline="0"/>
              <a:t>(circled “</a:t>
            </a:r>
            <a:r>
              <a:rPr lang="en-US" sz="900" baseline="0" err="1"/>
              <a:t>i</a:t>
            </a:r>
            <a:r>
              <a:rPr lang="en-US" sz="900" baseline="0"/>
              <a:t>”) after each standard will bring up information on the standard and what the bubble ratings mean for that standard. Clicking on an evidence </a:t>
            </a:r>
            <a:r>
              <a:rPr lang="en-US" sz="900" b="0" i="0" u="sng" baseline="0"/>
              <a:t>bubble</a:t>
            </a:r>
            <a:r>
              <a:rPr lang="en-US" sz="900" baseline="0"/>
              <a:t> for a tool will bring up the supporting information for the tool’s rating on that standard.</a:t>
            </a:r>
            <a:endParaRPr lang="en-US" sz="900"/>
          </a:p>
          <a:p>
            <a:pPr defTabSz="912664"/>
            <a:endParaRPr lang="en-US" sz="900"/>
          </a:p>
          <a:p>
            <a:pPr defTabSz="912664"/>
            <a:r>
              <a:rPr lang="en-US" sz="900"/>
              <a:t>Many progress monitoring tools are available, but not all are listed on the chart. Only tools that have been submitted by the tool vendor appear on the chart. When selecting a tool, it is important to consider both the technical rigor of the tool and your needs and priorities. The tools chart does not recommend tools; it provides users with a consumer report on available tools, similar to what you may find when searching for a car. </a:t>
            </a:r>
          </a:p>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43</a:t>
            </a:fld>
            <a:endParaRPr lang="en-US"/>
          </a:p>
        </p:txBody>
      </p:sp>
    </p:spTree>
    <p:extLst>
      <p:ext uri="{BB962C8B-B14F-4D97-AF65-F5344CB8AC3E}">
        <p14:creationId xmlns:p14="http://schemas.microsoft.com/office/powerpoint/2010/main" val="1857136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When selecting a progress monitoring assessment, it is important to consider several factors including ensuring the tool addresses the target behavior and is age and grade appropriate, that the tool meets the technical requirements of a progress monitoring measure for your specific population of interest, and that it is feasible to implement. In considering the feasibility or implementation requirements, teams may consider the cost and training requirements, the administration and scoring time, and whether there are data management tools to support decision making. To help teams, NCII has developed a Tools Chart User Guide. The guide includes a series of recommended steps to help teams make decisions. </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44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772156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r>
              <a:rPr lang="en-US"/>
              <a:t>Work in pairs or small groups to answer these questions using the tool chart.</a:t>
            </a:r>
            <a:endParaRPr lang="en-US" baseline="0"/>
          </a:p>
          <a:p>
            <a:endParaRPr lang="en-US" i="1"/>
          </a:p>
          <a:p>
            <a:r>
              <a:rPr lang="en-US" b="0" i="1">
                <a:solidFill>
                  <a:srgbClr val="374151"/>
                </a:solidFill>
                <a:effectLst/>
                <a:latin typeface="Söhne"/>
              </a:rPr>
              <a:t>These questions are intentionally crafted to accommodate various responses and remain relevant, even in the event of updates or modifications to the Tools Chart.</a:t>
            </a:r>
            <a:endParaRPr lang="en-US" i="1"/>
          </a:p>
        </p:txBody>
      </p:sp>
      <p:sp>
        <p:nvSpPr>
          <p:cNvPr id="4" name="Slide Number Placeholder 3"/>
          <p:cNvSpPr>
            <a:spLocks noGrp="1"/>
          </p:cNvSpPr>
          <p:nvPr>
            <p:ph type="sldNum" sz="quarter" idx="10"/>
          </p:nvPr>
        </p:nvSpPr>
        <p:spPr/>
        <p:txBody>
          <a:bodyPr/>
          <a:lstStyle/>
          <a:p>
            <a:fld id="{1BCF944E-AC27-4BEA-9C0A-695BFCE7C965}"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457451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r>
              <a:rPr lang="en-US"/>
              <a:t>Now we will review how to supplement academic progress monitoring measures. </a:t>
            </a:r>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46</a:t>
            </a:fld>
            <a:endParaRPr lang="en-US"/>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8651242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In some cases, particularly with older students, it may be worthwhile to augment traditional progress monitoring tools. For example, a teacher can confirm the data collected using a general outcome measure is accurate by using a different assessment and comparing results. Or a teacher can investigate the strategies a student is using leading to errors. A teacher can also interview students to confirm their score accurately represents their abilities or understand their thinking.</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47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2008609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When briefly interviewing a student to know more about their progress monitoring data in reading, consider asking questions such as: </a:t>
            </a:r>
          </a:p>
          <a:p>
            <a:pPr marL="171450" indent="-171450">
              <a:buFont typeface="Arial" panose="020B0604020202020204" pitchFamily="34" charset="0"/>
              <a:buChar char="•"/>
            </a:pPr>
            <a:r>
              <a:rPr lang="en-US"/>
              <a:t>What was this mostly about? </a:t>
            </a:r>
          </a:p>
          <a:p>
            <a:pPr marL="171450" indent="-171450">
              <a:buFont typeface="Arial" panose="020B0604020202020204" pitchFamily="34" charset="0"/>
              <a:buChar char="•"/>
            </a:pPr>
            <a:r>
              <a:rPr lang="en-US"/>
              <a:t>What happened? </a:t>
            </a:r>
          </a:p>
          <a:p>
            <a:pPr marL="171450" indent="-171450">
              <a:buFont typeface="Arial" panose="020B0604020202020204" pitchFamily="34" charset="0"/>
              <a:buChar char="•"/>
            </a:pPr>
            <a:r>
              <a:rPr lang="en-US"/>
              <a:t>What strategy can you use to find an answer to this question? </a:t>
            </a:r>
          </a:p>
          <a:p>
            <a:pPr marL="171450" indent="-171450">
              <a:buFont typeface="Arial" panose="020B0604020202020204" pitchFamily="34" charset="0"/>
              <a:buChar char="•"/>
            </a:pPr>
            <a:r>
              <a:rPr lang="en-US"/>
              <a:t>What section of the text supports your answer? </a:t>
            </a:r>
          </a:p>
          <a:p>
            <a:pPr marL="0" indent="0">
              <a:buFont typeface="Arial" panose="020B0604020202020204" pitchFamily="34" charset="0"/>
              <a:buNone/>
            </a:pPr>
            <a:r>
              <a:rPr lang="en-US"/>
              <a:t>It can be helpful to prompt a student to continue explaining or share more details to truly understand the factors influencing their performance.</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48</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775838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When briefly interviewing a student to know more about their progress monitoring data in mathematics, consider asking questions such as: </a:t>
            </a:r>
          </a:p>
          <a:p>
            <a:pPr marL="171450" indent="-171450">
              <a:buFont typeface="Arial" panose="020B0604020202020204" pitchFamily="34" charset="0"/>
              <a:buChar char="•"/>
            </a:pPr>
            <a:r>
              <a:rPr lang="en-US"/>
              <a:t>What strategy did you use to get this answer?</a:t>
            </a:r>
          </a:p>
          <a:p>
            <a:pPr marL="171450" indent="-171450">
              <a:buFont typeface="Arial" panose="020B0604020202020204" pitchFamily="34" charset="0"/>
              <a:buChar char="•"/>
            </a:pPr>
            <a:r>
              <a:rPr lang="en-US"/>
              <a:t>Can you explain why your strategy produced the correct response?</a:t>
            </a:r>
          </a:p>
          <a:p>
            <a:pPr marL="171450" indent="-171450">
              <a:buFont typeface="Arial" panose="020B0604020202020204" pitchFamily="34" charset="0"/>
              <a:buChar char="•"/>
            </a:pPr>
            <a:r>
              <a:rPr lang="en-US"/>
              <a:t>For what kind of problems will this strategy work? </a:t>
            </a:r>
          </a:p>
          <a:p>
            <a:r>
              <a:rPr lang="en-US"/>
              <a:t>As with reading, consider using prompts to elicit more information or details to help inform progress monitoring.</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49</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5406909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a:solidFill>
                  <a:srgbClr val="000000"/>
                </a:solidFill>
                <a:effectLst/>
                <a:latin typeface="Open Sans" panose="020B0606030504020204" pitchFamily="34" charset="0"/>
                <a:ea typeface="MS Mincho" panose="02020609040205080304" pitchFamily="49" charset="-128"/>
                <a:cs typeface="Times New Roman" panose="02020603050405020304" pitchFamily="18" charset="0"/>
              </a:rPr>
              <a:t>In this training we reviewed two approaches to academic progress monitoring: mastery measures and general outcome measures. Mastery measures index a student’s successive and cumulative mastery on a hierarchy of objectives or discrete skills, but it does not index maintenance of previously mastered skills. General outcome measures, sometimes also known as curriculum based measures, measure performance on an indicator of overall competence or content systematically sampled from the annual curriculum. As a result, general outcome measures allow teachers to measure maintenance of mastered content and generalization to new skills. While both approaches can be used for progress monitoring, teachers should decide on the type of progress monitoring measure based on their context. </a:t>
            </a:r>
            <a:endParaRPr lang="en-US" sz="18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L="0" indent="0">
              <a:buFont typeface="+mj-lt"/>
              <a:buNone/>
            </a:pPr>
            <a:endParaRPr lang="en-US"/>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a:solidFill>
                  <a:srgbClr val="000000"/>
                </a:solidFill>
                <a:effectLst/>
                <a:latin typeface="Open Sans" panose="020B0606030504020204" pitchFamily="34" charset="0"/>
                <a:ea typeface="MS Mincho" panose="02020609040205080304" pitchFamily="49" charset="-128"/>
                <a:cs typeface="Times New Roman" panose="02020603050405020304" pitchFamily="18" charset="0"/>
              </a:rPr>
              <a:t>It is important to start with identifying the target behavior.  Next, when selecting the progress monitoring tool, be sure to consider whether the tool has the relevant critical features. Academic progress monitoring tools should have alternate forms, specify minimum acceptable growth, include benchmarks, and be valid and reliable. </a:t>
            </a:r>
            <a:endParaRPr lang="en-US" sz="18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L="0" indent="0">
              <a:buFont typeface="+mj-lt"/>
              <a:buNone/>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51</a:t>
            </a:fld>
            <a:endParaRPr lang="en-US"/>
          </a:p>
        </p:txBody>
      </p:sp>
    </p:spTree>
    <p:extLst>
      <p:ext uri="{BB962C8B-B14F-4D97-AF65-F5344CB8AC3E}">
        <p14:creationId xmlns:p14="http://schemas.microsoft.com/office/powerpoint/2010/main" val="16713972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a:solidFill>
                  <a:srgbClr val="000000"/>
                </a:solidFill>
                <a:effectLst/>
                <a:latin typeface="Open Sans" panose="020B0606030504020204" pitchFamily="34" charset="0"/>
                <a:ea typeface="MS Mincho" panose="02020609040205080304" pitchFamily="49" charset="-128"/>
                <a:cs typeface="Times New Roman" panose="02020603050405020304" pitchFamily="18" charset="0"/>
              </a:rPr>
              <a:t>In this training we reviewed two approaches to academic progress monitoring: mastery measures and general outcome measures. Mastery measures index a student’s successive and cumulative mastery on a hierarchy of objectives or discrete skills, but it does not index maintenance of previously mastered skills. General outcome measures, sometimes also known as curriculum based measures, measure performance on an indicator of overall competence or content systematically sampled from the annual curriculum. As a result, general outcome measures allow teachers to measure maintenance of mastered content and generalization to new skills. While both approaches can be used for progress monitoring, teachers should decide on the type of progress monitoring measure based on their context. </a:t>
            </a:r>
            <a:endParaRPr lang="en-US" sz="18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L="0" indent="0">
              <a:buFont typeface="+mj-lt"/>
              <a:buNone/>
            </a:pPr>
            <a:endParaRPr lang="en-US"/>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a:solidFill>
                  <a:srgbClr val="000000"/>
                </a:solidFill>
                <a:effectLst/>
                <a:latin typeface="Open Sans" panose="020B0606030504020204" pitchFamily="34" charset="0"/>
                <a:ea typeface="MS Mincho" panose="02020609040205080304" pitchFamily="49" charset="-128"/>
                <a:cs typeface="Times New Roman" panose="02020603050405020304" pitchFamily="18" charset="0"/>
              </a:rPr>
              <a:t>It is important to start with identifying the target behavior.  Next, when selecting the progress monitoring tool, be sure to consider whether the tool has the relevant critical features. Academic progress monitoring tools should have alternate forms, specify minimum acceptable growth, include benchmarks, and be valid and reliable. </a:t>
            </a:r>
            <a:endParaRPr lang="en-US" sz="18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L="0" indent="0">
              <a:buFont typeface="+mj-lt"/>
              <a:buNone/>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52</a:t>
            </a:fld>
            <a:endParaRPr lang="en-US"/>
          </a:p>
        </p:txBody>
      </p:sp>
    </p:spTree>
    <p:extLst>
      <p:ext uri="{BB962C8B-B14F-4D97-AF65-F5344CB8AC3E}">
        <p14:creationId xmlns:p14="http://schemas.microsoft.com/office/powerpoint/2010/main" val="3486435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pPr algn="l"/>
            <a:r>
              <a:rPr lang="en-US"/>
              <a:t>Now let’s discuss how progress monitoring fits into data-based individualization or DBI. Progress monitoring it is a key component of DBI, NCII’s approach to intensive intervention. </a:t>
            </a:r>
          </a:p>
          <a:p>
            <a:pPr marL="171450" indent="-171450" algn="l">
              <a:buFont typeface="Arial" panose="020B0604020202020204" pitchFamily="34" charset="0"/>
              <a:buChar char="•"/>
            </a:pPr>
            <a:r>
              <a:rPr lang="en-US"/>
              <a:t>DBI is a systematic method for using data to determine when and how to provide more intensive intervention. </a:t>
            </a:r>
          </a:p>
          <a:p>
            <a:pPr marL="171450" indent="-171450" algn="l">
              <a:buFont typeface="Arial" panose="020B0604020202020204" pitchFamily="34" charset="0"/>
              <a:buChar char="•"/>
            </a:pPr>
            <a:r>
              <a:rPr lang="en-US"/>
              <a:t>As you can see in the DBI process graphic, frequently collecting, graphing, and analyzing progress monitoring occurs in the second and fifth step in the DBI process and informs decisions about student responsiveness to the validated intervention program as well as the adapted intervention. </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2859048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To learn more about progress monitoring and access resources related to progress monitoring, visit the Progress Monitoring page on the NCII website and review the resources associated with this training. </a:t>
            </a:r>
            <a:r>
              <a:rPr lang="en-US" i="1"/>
              <a:t>(Photo is a hyperlink)</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53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588613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video depicts the use of an academic progress monitoring measure for math.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(Closed captions are embedded in the YouTube video)</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54</a:t>
            </a:fld>
            <a:endParaRPr lang="en-US"/>
          </a:p>
        </p:txBody>
      </p:sp>
    </p:spTree>
    <p:extLst>
      <p:ext uri="{BB962C8B-B14F-4D97-AF65-F5344CB8AC3E}">
        <p14:creationId xmlns:p14="http://schemas.microsoft.com/office/powerpoint/2010/main" val="6472257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depicts the use of an academic progress monitoring measure for reading.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(Closed captions are embedded in the YouTube video)</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55</a:t>
            </a:fld>
            <a:endParaRPr lang="en-US"/>
          </a:p>
        </p:txBody>
      </p:sp>
    </p:spTree>
    <p:extLst>
      <p:ext uri="{BB962C8B-B14F-4D97-AF65-F5344CB8AC3E}">
        <p14:creationId xmlns:p14="http://schemas.microsoft.com/office/powerpoint/2010/main" val="38429581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56</a:t>
            </a:fld>
            <a:endParaRPr lang="en-US"/>
          </a:p>
        </p:txBody>
      </p:sp>
    </p:spTree>
    <p:extLst>
      <p:ext uri="{BB962C8B-B14F-4D97-AF65-F5344CB8AC3E}">
        <p14:creationId xmlns:p14="http://schemas.microsoft.com/office/powerpoint/2010/main" val="25179776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57</a:t>
            </a:fld>
            <a:endParaRPr lang="en-US"/>
          </a:p>
        </p:txBody>
      </p:sp>
    </p:spTree>
    <p:extLst>
      <p:ext uri="{BB962C8B-B14F-4D97-AF65-F5344CB8AC3E}">
        <p14:creationId xmlns:p14="http://schemas.microsoft.com/office/powerpoint/2010/main" val="3575909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So how do we get started with progress monitoring? The first step is identifying a target behavior and selecting a tool, the second step is establishing a progress monitoring plan that includes the baseline, goal, and frequency of data collection, the third step includes collecting progress monitoring data while implementing the intervention, and the fourth step includes evaluating the student’s response to the intervention using progress monitoring and fidelity data. </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552634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academic progress monitoring there are two primary types of progress monitoring measures. These are mastery measures and general outcome measures. General outcome measures are often referred to as curriculum-based measurement or CBM. Typically, within the DBI process, educators use general outcome measures or CBMs for progress monitoring. </a:t>
            </a:r>
          </a:p>
          <a:p>
            <a:endParaRPr lang="en-US" dirty="0"/>
          </a:p>
          <a:p>
            <a:r>
              <a:rPr lang="en-US" dirty="0"/>
              <a:t>The image on the left is an example of a mastery measure because all the problems are multidigit addition. In other words, it is assessing the student's mastery of this skill. The assessment on the right is an example of a general outcome measure because it includes a wide range of problem types and would reflect the student’s overall skill in mathematics at a particular grade level.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4130046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types of progress monitoring measures for academics. These are mastery measures and general outcome measures. A mastery measure indexes a student’s successive and cumulative mastery of a hierarchy of objectives or discrete skills, with scores shifting from high (mastered) to low (not mastered) each time assessment of the next skill begins. Mastery measurement does not index maintenance of previously mastered skills. By contrast, general outcome assessments measure performance on an indicator of overall competence or on content systematically sampled from the annual curriculum. Each general outcome assessment is an alternative form of equal difficulty on the same performance indicator or on the same curriculum items, with increasing scores over time signaling improvement. A general outcome measurement permits teachers to assess students’ maintenance of mastered content and generalization to new skills. General outcome measure is conducted on a student’s instructional level so it is sensitive to student progress on related skills over time. Mastery measures or general outcome measures can be used for progress monitoring if they have evidence of validity and reliability. Teachers should select the type of progress monitoring tool that best fits their context and demonstrates strong validity and reliability.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9</a:t>
            </a:fld>
            <a:endParaRPr lang="en-US"/>
          </a:p>
        </p:txBody>
      </p:sp>
    </p:spTree>
    <p:extLst>
      <p:ext uri="{BB962C8B-B14F-4D97-AF65-F5344CB8AC3E}">
        <p14:creationId xmlns:p14="http://schemas.microsoft.com/office/powerpoint/2010/main" val="8614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progress monitoring using mastery measures, the teacher can assess whether a student is learning the specific skill or short-term objective currently being taught (for example short vowel A) and when students are ready to move to the next skill in a series-of short-term instructional objectives (for example short vowel </a:t>
            </a:r>
            <a:r>
              <a:rPr lang="en-US" err="1"/>
              <a:t>i</a:t>
            </a:r>
            <a:r>
              <a:rPr lang="en-US"/>
              <a:t>). One advantage of mastery measurement is that it signals the teacher when to move to the next skill in the instructional hierarchy. Mastery measures also have limitations. For instance, the data generated from mastery measures do not reflect skill maintenance or generalization, and scores cannot be compared longitudinally. Also, fewer mastery measures have proven to be valid and reliable, and it’s not clear that mastering a lot of skills accumulates into strong performance at the end of the year. Further, because mastery measurement tests include only one problem type, teachers cannot assume that students will be able to do the same kind of problem when it is presented in a problem that includes confusable problem types, as is the case on a standardized achievement test</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803239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rg Chart">
    <p:spTree>
      <p:nvGrpSpPr>
        <p:cNvPr id="1" name=""/>
        <p:cNvGrpSpPr/>
        <p:nvPr/>
      </p:nvGrpSpPr>
      <p:grpSpPr>
        <a:xfrm>
          <a:off x="0" y="0"/>
          <a:ext cx="0" cy="0"/>
          <a:chOff x="0" y="0"/>
          <a:chExt cx="0" cy="0"/>
        </a:xfrm>
      </p:grpSpPr>
      <p:sp>
        <p:nvSpPr>
          <p:cNvPr id="4" name="SmartArt Placeholder 3"/>
          <p:cNvSpPr>
            <a:spLocks noGrp="1"/>
          </p:cNvSpPr>
          <p:nvPr>
            <p:ph type="dgm" sz="quarter" idx="10"/>
          </p:nvPr>
        </p:nvSpPr>
        <p:spPr>
          <a:xfrm>
            <a:off x="163713" y="747423"/>
            <a:ext cx="11873947" cy="5096787"/>
          </a:xfrm>
        </p:spPr>
        <p:txBody>
          <a:bodyPr/>
          <a:lstStyle/>
          <a:p>
            <a:endParaRPr lang="en-US"/>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a:p>
        </p:txBody>
      </p:sp>
      <p:sp>
        <p:nvSpPr>
          <p:cNvPr id="3" name="Title 2"/>
          <p:cNvSpPr>
            <a:spLocks noGrp="1"/>
          </p:cNvSpPr>
          <p:nvPr>
            <p:ph type="title"/>
          </p:nvPr>
        </p:nvSpPr>
        <p:spPr>
          <a:xfrm>
            <a:off x="163183" y="314394"/>
            <a:ext cx="11875008" cy="361468"/>
          </a:xfrm>
        </p:spPr>
        <p:txBody>
          <a:bodyPr>
            <a:normAutofit/>
          </a:bodyPr>
          <a:lstStyle>
            <a:lvl1pPr algn="ctr">
              <a:defRPr sz="2200" b="1"/>
            </a:lvl1pPr>
          </a:lstStyle>
          <a:p>
            <a:r>
              <a:rPr lang="en-US"/>
              <a:t>Click to edit Master title style</a:t>
            </a:r>
          </a:p>
        </p:txBody>
      </p:sp>
    </p:spTree>
    <p:extLst>
      <p:ext uri="{BB962C8B-B14F-4D97-AF65-F5344CB8AC3E}">
        <p14:creationId xmlns:p14="http://schemas.microsoft.com/office/powerpoint/2010/main" val="1124207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2055814"/>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673508" y="6507316"/>
            <a:ext cx="209459" cy="153888"/>
          </a:xfrm>
        </p:spPr>
        <p:txBody>
          <a:bodyPr wrap="none" anchor="b" anchorCtr="0"/>
          <a:lstStyle/>
          <a:p>
            <a:fld id="{4DBB3109-6B36-4C42-ABE5-993D6B0A452A}" type="slidenum">
              <a:rPr>
                <a:solidFill>
                  <a:srgbClr val="FFFFFF">
                    <a:lumMod val="75000"/>
                  </a:srgbClr>
                </a:solidFill>
              </a:rPr>
              <a:pPr/>
              <a:t>‹#›</a:t>
            </a:fld>
            <a:endParaRPr>
              <a:solidFill>
                <a:srgbClr val="FFFFFF">
                  <a:lumMod val="75000"/>
                </a:srgbClr>
              </a:solidFill>
            </a:endParaRPr>
          </a:p>
        </p:txBody>
      </p:sp>
    </p:spTree>
    <p:extLst>
      <p:ext uri="{BB962C8B-B14F-4D97-AF65-F5344CB8AC3E}">
        <p14:creationId xmlns:p14="http://schemas.microsoft.com/office/powerpoint/2010/main" val="641007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4" name="Content Placeholder 2"/>
          <p:cNvSpPr>
            <a:spLocks noGrp="1"/>
          </p:cNvSpPr>
          <p:nvPr>
            <p:ph idx="10"/>
          </p:nvPr>
        </p:nvSpPr>
        <p:spPr bwMode="gray">
          <a:xfrm>
            <a:off x="6586129"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11673508" y="6507316"/>
            <a:ext cx="209459"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3122324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673508" y="6507316"/>
            <a:ext cx="209459"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773194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3" r:id="rId17"/>
    <p:sldLayoutId id="2147483824" r:id="rId18"/>
    <p:sldLayoutId id="2147483825" r:id="rId19"/>
    <p:sldLayoutId id="2147483827" r:id="rId20"/>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3.sv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diagramColors" Target="../diagrams/colors12.xml"/><Relationship Id="rId11" Type="http://schemas.openxmlformats.org/officeDocument/2006/relationships/image" Target="../media/image66.svg"/><Relationship Id="rId5" Type="http://schemas.openxmlformats.org/officeDocument/2006/relationships/diagramQuickStyle" Target="../diagrams/quickStyle12.xml"/><Relationship Id="rId10" Type="http://schemas.openxmlformats.org/officeDocument/2006/relationships/image" Target="../media/image65.png"/><Relationship Id="rId4" Type="http://schemas.openxmlformats.org/officeDocument/2006/relationships/diagramLayout" Target="../diagrams/layout12.xml"/><Relationship Id="rId9" Type="http://schemas.openxmlformats.org/officeDocument/2006/relationships/image" Target="../media/image64.svg"/></Relationships>
</file>

<file path=ppt/slides/_rels/slide4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diagramColors" Target="../diagrams/colors13.xml"/><Relationship Id="rId11" Type="http://schemas.openxmlformats.org/officeDocument/2006/relationships/image" Target="../media/image72.svg"/><Relationship Id="rId5" Type="http://schemas.openxmlformats.org/officeDocument/2006/relationships/diagramQuickStyle" Target="../diagrams/quickStyle13.xml"/><Relationship Id="rId10" Type="http://schemas.openxmlformats.org/officeDocument/2006/relationships/image" Target="../media/image71.png"/><Relationship Id="rId4" Type="http://schemas.openxmlformats.org/officeDocument/2006/relationships/diagramLayout" Target="../diagrams/layout13.xml"/><Relationship Id="rId9" Type="http://schemas.openxmlformats.org/officeDocument/2006/relationships/image" Target="../media/image70.sv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svg"/><Relationship Id="rId3" Type="http://schemas.openxmlformats.org/officeDocument/2006/relationships/diagramData" Target="../diagrams/data14.xml"/><Relationship Id="rId7" Type="http://schemas.microsoft.com/office/2007/relationships/diagramDrawing" Target="../diagrams/drawing14.xml"/><Relationship Id="rId12" Type="http://schemas.openxmlformats.org/officeDocument/2006/relationships/image" Target="../media/image79.svg"/><Relationship Id="rId17" Type="http://schemas.openxmlformats.org/officeDocument/2006/relationships/image" Target="../media/image84.png"/><Relationship Id="rId2" Type="http://schemas.openxmlformats.org/officeDocument/2006/relationships/notesSlide" Target="../notesSlides/notesSlide42.xml"/><Relationship Id="rId16" Type="http://schemas.openxmlformats.org/officeDocument/2006/relationships/image" Target="../media/image83.svg"/><Relationship Id="rId1" Type="http://schemas.openxmlformats.org/officeDocument/2006/relationships/slideLayout" Target="../slideLayouts/slideLayout3.xml"/><Relationship Id="rId6" Type="http://schemas.openxmlformats.org/officeDocument/2006/relationships/diagramColors" Target="../diagrams/colors14.xml"/><Relationship Id="rId11" Type="http://schemas.openxmlformats.org/officeDocument/2006/relationships/image" Target="../media/image78.png"/><Relationship Id="rId5" Type="http://schemas.openxmlformats.org/officeDocument/2006/relationships/diagramQuickStyle" Target="../diagrams/quickStyle14.xml"/><Relationship Id="rId15" Type="http://schemas.openxmlformats.org/officeDocument/2006/relationships/image" Target="../media/image82.png"/><Relationship Id="rId10" Type="http://schemas.openxmlformats.org/officeDocument/2006/relationships/image" Target="../media/image77.svg"/><Relationship Id="rId4" Type="http://schemas.openxmlformats.org/officeDocument/2006/relationships/diagramLayout" Target="../diagrams/layout14.xml"/><Relationship Id="rId9" Type="http://schemas.openxmlformats.org/officeDocument/2006/relationships/image" Target="../media/image76.png"/><Relationship Id="rId14" Type="http://schemas.openxmlformats.org/officeDocument/2006/relationships/image" Target="../media/image81.sv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15.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53.xml.rels><?xml version="1.0" encoding="UTF-8" standalone="yes"?>
<Relationships xmlns="http://schemas.openxmlformats.org/package/2006/relationships"><Relationship Id="rId3" Type="http://schemas.openxmlformats.org/officeDocument/2006/relationships/hyperlink" Target="https://intensiveintervention.org/training/online-learning-modules"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video" Target="https://www.youtube.com/embed/tof8mNnzvZw?start=2&amp;feature=oembed" TargetMode="External"/><Relationship Id="rId5" Type="http://schemas.openxmlformats.org/officeDocument/2006/relationships/image" Target="../media/image95.jpeg"/><Relationship Id="rId4" Type="http://schemas.openxmlformats.org/officeDocument/2006/relationships/hyperlink" Target="https://www.youtube.com/watch?v=tof8mNnzvZw&amp;t=2s"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video" Target="https://www.youtube.com/embed/1zZXnVo9Hxo?feature=oembed" TargetMode="External"/><Relationship Id="rId5" Type="http://schemas.openxmlformats.org/officeDocument/2006/relationships/image" Target="../media/image96.jpeg"/><Relationship Id="rId4" Type="http://schemas.openxmlformats.org/officeDocument/2006/relationships/hyperlink" Target="https://www.youtube.com/watch?v=1zZXnVo9Hxo"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children looking at a globe">
            <a:extLst>
              <a:ext uri="{FF2B5EF4-FFF2-40B4-BE49-F238E27FC236}">
                <a16:creationId xmlns:a16="http://schemas.microsoft.com/office/drawing/2014/main" id="{55034554-4F2C-6CC8-6E94-D79D3B92E78A}"/>
              </a:ext>
            </a:extLst>
          </p:cNvPr>
          <p:cNvPicPr>
            <a:picLocks noChangeAspect="1"/>
          </p:cNvPicPr>
          <p:nvPr/>
        </p:nvPicPr>
        <p:blipFill>
          <a:blip r:embed="rId3">
            <a:extLst>
              <a:ext uri="{28A0092B-C50C-407E-A947-70E740481C1C}">
                <a14:useLocalDpi xmlns:a14="http://schemas.microsoft.com/office/drawing/2010/main" val="0"/>
              </a:ext>
            </a:extLst>
          </a:blip>
          <a:srcRect t="14660" b="14660"/>
          <a:stretch/>
        </p:blipFill>
        <p:spPr>
          <a:xfrm>
            <a:off x="5830719" y="1096962"/>
            <a:ext cx="5414623" cy="2549332"/>
          </a:xfrm>
          <a:prstGeom prst="rect">
            <a:avLst/>
          </a:prstGeom>
        </p:spPr>
      </p:pic>
      <p:pic>
        <p:nvPicPr>
          <p:cNvPr id="7" name="Picture 6" descr="A person teaching children to read&#10;&#10;">
            <a:extLst>
              <a:ext uri="{FF2B5EF4-FFF2-40B4-BE49-F238E27FC236}">
                <a16:creationId xmlns:a16="http://schemas.microsoft.com/office/drawing/2014/main" id="{FF496485-19B2-E5F6-21EC-20093AC981E8}"/>
              </a:ext>
            </a:extLst>
          </p:cNvPr>
          <p:cNvPicPr>
            <a:picLocks noChangeAspect="1"/>
          </p:cNvPicPr>
          <p:nvPr/>
        </p:nvPicPr>
        <p:blipFill>
          <a:blip r:embed="rId4">
            <a:extLst>
              <a:ext uri="{28A0092B-C50C-407E-A947-70E740481C1C}">
                <a14:useLocalDpi xmlns:a14="http://schemas.microsoft.com/office/drawing/2010/main" val="0"/>
              </a:ext>
            </a:extLst>
          </a:blip>
          <a:srcRect t="10904" b="10904"/>
          <a:stretch/>
        </p:blipFill>
        <p:spPr>
          <a:xfrm>
            <a:off x="711454" y="1083604"/>
            <a:ext cx="5119265" cy="2562690"/>
          </a:xfrm>
          <a:prstGeom prst="rect">
            <a:avLst/>
          </a:prstGeom>
        </p:spPr>
      </p:pic>
      <p:sp>
        <p:nvSpPr>
          <p:cNvPr id="65" name="Text Placeholder 64">
            <a:extLst>
              <a:ext uri="{FF2B5EF4-FFF2-40B4-BE49-F238E27FC236}">
                <a16:creationId xmlns:a16="http://schemas.microsoft.com/office/drawing/2014/main" id="{87C14096-0648-4A3A-A80B-83B2C548DDE7}"/>
              </a:ext>
            </a:extLst>
          </p:cNvPr>
          <p:cNvSpPr>
            <a:spLocks noGrp="1"/>
          </p:cNvSpPr>
          <p:nvPr>
            <p:ph type="body" sz="quarter" idx="14"/>
          </p:nvPr>
        </p:nvSpPr>
        <p:spPr>
          <a:xfrm>
            <a:off x="10230162" y="3716536"/>
            <a:ext cx="1018228" cy="184666"/>
          </a:xfrm>
        </p:spPr>
        <p:txBody>
          <a:bodyPr vert="horz" wrap="none" lIns="0" tIns="0" rIns="0" bIns="0" rtlCol="0" anchor="t">
            <a:spAutoFit/>
          </a:bodyPr>
          <a:lstStyle/>
          <a:p>
            <a:r>
              <a:rPr lang="en-US" dirty="0"/>
              <a:t>May 16th, 2024</a:t>
            </a:r>
          </a:p>
        </p:txBody>
      </p:sp>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a:xfrm>
            <a:off x="729742" y="3938820"/>
            <a:ext cx="10515600" cy="2308324"/>
          </a:xfrm>
        </p:spPr>
        <p:txBody>
          <a:bodyPr/>
          <a:lstStyle/>
          <a:p>
            <a:r>
              <a:rPr lang="en-US" dirty="0"/>
              <a:t>Selecting a Progress Monitoring Measure</a:t>
            </a:r>
            <a:br>
              <a:rPr lang="en-US" dirty="0"/>
            </a:br>
            <a:endParaRPr lang="en-US" dirty="0"/>
          </a:p>
        </p:txBody>
      </p:sp>
      <p:sp>
        <p:nvSpPr>
          <p:cNvPr id="64" name="Text Placeholder 63">
            <a:extLst>
              <a:ext uri="{FF2B5EF4-FFF2-40B4-BE49-F238E27FC236}">
                <a16:creationId xmlns:a16="http://schemas.microsoft.com/office/drawing/2014/main" id="{D696619A-DFC9-4B23-9F02-2ECE00E31650}"/>
              </a:ext>
            </a:extLst>
          </p:cNvPr>
          <p:cNvSpPr>
            <a:spLocks noGrp="1"/>
          </p:cNvSpPr>
          <p:nvPr>
            <p:ph type="body" sz="quarter" idx="13"/>
          </p:nvPr>
        </p:nvSpPr>
        <p:spPr>
          <a:xfrm>
            <a:off x="729742" y="6174292"/>
            <a:ext cx="10515600" cy="400110"/>
          </a:xfrm>
        </p:spPr>
        <p:txBody>
          <a:bodyPr/>
          <a:lstStyle/>
          <a:p>
            <a:r>
              <a:rPr lang="en-US" dirty="0"/>
              <a:t>Kyle Allen, Technical Assistance Consultant </a:t>
            </a:r>
          </a:p>
        </p:txBody>
      </p:sp>
    </p:spTree>
    <p:extLst>
      <p:ext uri="{BB962C8B-B14F-4D97-AF65-F5344CB8AC3E}">
        <p14:creationId xmlns:p14="http://schemas.microsoft.com/office/powerpoint/2010/main" val="2548521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a:t>Mastery Measure: </a:t>
            </a:r>
            <a:br>
              <a:rPr lang="en-US"/>
            </a:br>
            <a:r>
              <a:rPr lang="en-US"/>
              <a:t>Monitor Progress of Each Subskill</a:t>
            </a:r>
          </a:p>
        </p:txBody>
      </p:sp>
      <p:pic>
        <p:nvPicPr>
          <p:cNvPr id="9" name="Picture 8" descr="A graph comparing student progress in various vowel sounds over 14 weeks. &#10;">
            <a:extLst>
              <a:ext uri="{FF2B5EF4-FFF2-40B4-BE49-F238E27FC236}">
                <a16:creationId xmlns:a16="http://schemas.microsoft.com/office/drawing/2014/main" id="{679E4EEE-3FED-B0E5-C590-E58527DDDF14}"/>
              </a:ext>
            </a:extLst>
          </p:cNvPr>
          <p:cNvPicPr>
            <a:picLocks noChangeAspect="1"/>
          </p:cNvPicPr>
          <p:nvPr/>
        </p:nvPicPr>
        <p:blipFill>
          <a:blip r:embed="rId3"/>
          <a:stretch>
            <a:fillRect/>
          </a:stretch>
        </p:blipFill>
        <p:spPr>
          <a:xfrm>
            <a:off x="2727143" y="1900340"/>
            <a:ext cx="6737713" cy="3493088"/>
          </a:xfrm>
          <a:prstGeom prst="rect">
            <a:avLst/>
          </a:prstGeom>
        </p:spPr>
      </p:pic>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10</a:t>
            </a:fld>
            <a:endParaRPr lang="en-US"/>
          </a:p>
        </p:txBody>
      </p:sp>
    </p:spTree>
    <p:extLst>
      <p:ext uri="{BB962C8B-B14F-4D97-AF65-F5344CB8AC3E}">
        <p14:creationId xmlns:p14="http://schemas.microsoft.com/office/powerpoint/2010/main" val="836686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a:t>Example of a Mastery Measure: </a:t>
            </a:r>
            <a:br>
              <a:rPr lang="en-US"/>
            </a:br>
            <a:r>
              <a:rPr lang="en-US"/>
              <a:t>Multidigit Addition Test</a:t>
            </a:r>
          </a:p>
        </p:txBody>
      </p:sp>
      <p:pic>
        <p:nvPicPr>
          <p:cNvPr id="2" name="Picture 1" descr="A math worksheet with all addition problems">
            <a:extLst>
              <a:ext uri="{FF2B5EF4-FFF2-40B4-BE49-F238E27FC236}">
                <a16:creationId xmlns:a16="http://schemas.microsoft.com/office/drawing/2014/main" id="{A30B654C-6E34-E46B-EC43-06EB111A1946}"/>
              </a:ext>
            </a:extLst>
          </p:cNvPr>
          <p:cNvPicPr>
            <a:picLocks noChangeAspect="1"/>
          </p:cNvPicPr>
          <p:nvPr/>
        </p:nvPicPr>
        <p:blipFill>
          <a:blip r:embed="rId3"/>
          <a:stretch>
            <a:fillRect/>
          </a:stretch>
        </p:blipFill>
        <p:spPr>
          <a:xfrm>
            <a:off x="2544726" y="1710196"/>
            <a:ext cx="6916479" cy="4199607"/>
          </a:xfrm>
          <a:prstGeom prst="rect">
            <a:avLst/>
          </a:prstGeom>
          <a:ln>
            <a:solidFill>
              <a:schemeClr val="tx1"/>
            </a:solidFill>
          </a:ln>
        </p:spPr>
      </p:pic>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11</a:t>
            </a:fld>
            <a:endParaRPr lang="en-US"/>
          </a:p>
        </p:txBody>
      </p:sp>
    </p:spTree>
    <p:extLst>
      <p:ext uri="{BB962C8B-B14F-4D97-AF65-F5344CB8AC3E}">
        <p14:creationId xmlns:p14="http://schemas.microsoft.com/office/powerpoint/2010/main" val="3906308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p:cNvSpPr>
            <a:spLocks noGrp="1"/>
          </p:cNvSpPr>
          <p:nvPr>
            <p:ph type="title"/>
          </p:nvPr>
        </p:nvSpPr>
        <p:spPr/>
        <p:txBody>
          <a:bodyPr/>
          <a:lstStyle/>
          <a:p>
            <a:r>
              <a:rPr lang="en-US"/>
              <a:t>Why Bother Monitoring Progress With General Outcome Measures?</a:t>
            </a:r>
          </a:p>
        </p:txBody>
      </p:sp>
      <p:graphicFrame>
        <p:nvGraphicFramePr>
          <p:cNvPr id="4" name="Group 47" descr="This 8 by 3 table depicts the results of a study by Bangert-Drowns, Kulik, and Kulik (1991). The column headers are the number of assessments in 15 weeks, the effect size in standard deviations, and percentile gain.  In the study, how frequently general outcome data were collected had a direct impact on student performance. Taking weekly data balances benefit with feasibility. Although collecting data twice a week was associated with slightly stronger student gains, we have to consider school resources and feasibility given the diminishing returns obtained from collecting data two or more times per week.&#10;"/>
          <p:cNvGraphicFramePr>
            <a:graphicFrameLocks noGrp="1"/>
          </p:cNvGraphicFramePr>
          <p:nvPr/>
        </p:nvGraphicFramePr>
        <p:xfrm>
          <a:off x="2211388" y="2055813"/>
          <a:ext cx="8224839" cy="3389156"/>
        </p:xfrm>
        <a:graphic>
          <a:graphicData uri="http://schemas.openxmlformats.org/drawingml/2006/table">
            <a:tbl>
              <a:tblPr firstRow="1">
                <a:tableStyleId>{B301B821-A1FF-4177-AEE7-76D212191A09}</a:tableStyleId>
              </a:tblPr>
              <a:tblGrid>
                <a:gridCol w="3643313">
                  <a:extLst>
                    <a:ext uri="{9D8B030D-6E8A-4147-A177-3AD203B41FA5}">
                      <a16:colId xmlns:a16="http://schemas.microsoft.com/office/drawing/2014/main" val="20000"/>
                    </a:ext>
                  </a:extLst>
                </a:gridCol>
                <a:gridCol w="1839913">
                  <a:extLst>
                    <a:ext uri="{9D8B030D-6E8A-4147-A177-3AD203B41FA5}">
                      <a16:colId xmlns:a16="http://schemas.microsoft.com/office/drawing/2014/main" val="20001"/>
                    </a:ext>
                  </a:extLst>
                </a:gridCol>
                <a:gridCol w="2741613">
                  <a:extLst>
                    <a:ext uri="{9D8B030D-6E8A-4147-A177-3AD203B41FA5}">
                      <a16:colId xmlns:a16="http://schemas.microsoft.com/office/drawing/2014/main" val="20002"/>
                    </a:ext>
                  </a:extLst>
                </a:gridCol>
              </a:tblGrid>
              <a:tr h="91598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u="none" strike="noStrike" cap="none" normalizeH="0" baseline="0">
                          <a:ln>
                            <a:noFill/>
                          </a:ln>
                          <a:effectLst/>
                        </a:rPr>
                        <a:t>Number of Assessments/15 Weeks</a:t>
                      </a:r>
                      <a:endParaRPr kumimoji="0" lang="en-US" sz="2400" b="1" i="0" u="none" strike="noStrike" cap="none" normalizeH="0" baseline="0">
                        <a:ln>
                          <a:noFill/>
                        </a:ln>
                        <a:solidFill>
                          <a:srgbClr val="000000"/>
                        </a:solidFill>
                        <a:effectLst/>
                        <a:latin typeface="+mn-lt"/>
                        <a:ea typeface="ＭＳ Ｐゴシック" charset="0"/>
                        <a:cs typeface="Arial" charset="0"/>
                      </a:endParaRPr>
                    </a:p>
                  </a:txBody>
                  <a:tcPr anchor="ctr" horzOverflow="overflow">
                    <a:lnR w="12700" cap="flat" cmpd="sng" algn="ctr">
                      <a:solidFill>
                        <a:schemeClr val="bg1"/>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mn-lt"/>
                          <a:ea typeface="ＭＳ Ｐゴシック" charset="0"/>
                          <a:cs typeface="Arial" charset="0"/>
                        </a:rPr>
                        <a:t>Effect Size (SD)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mn-lt"/>
                          <a:ea typeface="ＭＳ Ｐゴシック" charset="0"/>
                          <a:cs typeface="Arial" charset="0"/>
                        </a:rPr>
                        <a:t>Percentile Gain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0"/>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tx2">
                              <a:lumMod val="75000"/>
                            </a:schemeClr>
                          </a:solidFill>
                          <a:effectLst/>
                        </a:rPr>
                        <a:t>0</a:t>
                      </a:r>
                      <a:endParaRPr kumimoji="0" lang="en-US" sz="1400" b="0" i="0" u="none" strike="noStrike" cap="none" normalizeH="0" baseline="0">
                        <a:ln>
                          <a:noFill/>
                        </a:ln>
                        <a:solidFill>
                          <a:schemeClr val="tx2">
                            <a:lumMod val="75000"/>
                          </a:schemeClr>
                        </a:solidFill>
                        <a:effectLst/>
                        <a:latin typeface="+mn-lt"/>
                        <a:ea typeface="ＭＳ Ｐゴシック" charset="0"/>
                        <a:cs typeface="Arial" charset="0"/>
                      </a:endParaRP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0</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0</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1"/>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1</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.34</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13.5</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2"/>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5</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.53</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20</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3"/>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10</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.60</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22.5</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4"/>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15</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.66</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24.5</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5"/>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20</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.71</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26</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6"/>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25</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.78</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28.5</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7"/>
                  </a:ext>
                </a:extLst>
              </a:tr>
              <a:tr h="33956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30</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.82</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29</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8"/>
                  </a:ext>
                </a:extLst>
              </a:tr>
            </a:tbl>
          </a:graphicData>
        </a:graphic>
      </p:graphicFrame>
      <p:sp>
        <p:nvSpPr>
          <p:cNvPr id="7" name="TextBox 33"/>
          <p:cNvSpPr txBox="1">
            <a:spLocks noChangeArrowheads="1"/>
          </p:cNvSpPr>
          <p:nvPr/>
        </p:nvSpPr>
        <p:spPr bwMode="auto">
          <a:xfrm>
            <a:off x="2211389" y="5540472"/>
            <a:ext cx="8224837" cy="246221"/>
          </a:xfrm>
          <a:prstGeom prst="rect">
            <a:avLst/>
          </a:prstGeom>
          <a:noFill/>
          <a:ln w="9525">
            <a:noFill/>
            <a:miter lim="800000"/>
            <a:headEnd/>
            <a:tailEnd/>
          </a:ln>
        </p:spPr>
        <p:txBody>
          <a:bodyPr wrap="square" lIns="0" rIns="0">
            <a:spAutoFit/>
          </a:bodyPr>
          <a:lstStyle/>
          <a:p>
            <a:r>
              <a:rPr lang="en-US" sz="1000" i="1">
                <a:solidFill>
                  <a:schemeClr val="tx2">
                    <a:lumMod val="75000"/>
                  </a:schemeClr>
                </a:solidFill>
                <a:latin typeface="+mn-lt"/>
                <a:ea typeface="ITC Franklin Gothic Std Bk Cd"/>
                <a:cs typeface="ITC Franklin Gothic Std Bk Cd"/>
              </a:rPr>
              <a:t>Source: </a:t>
            </a:r>
            <a:r>
              <a:rPr lang="en-US" sz="1000" err="1">
                <a:solidFill>
                  <a:schemeClr val="tx2">
                    <a:lumMod val="75000"/>
                  </a:schemeClr>
                </a:solidFill>
                <a:latin typeface="+mn-lt"/>
                <a:ea typeface="ITC Franklin Gothic Std Bk Cd"/>
                <a:cs typeface="ITC Franklin Gothic Std Bk Cd"/>
              </a:rPr>
              <a:t>Bangert</a:t>
            </a:r>
            <a:r>
              <a:rPr lang="en-US" sz="1000">
                <a:solidFill>
                  <a:schemeClr val="tx2">
                    <a:lumMod val="75000"/>
                  </a:schemeClr>
                </a:solidFill>
                <a:latin typeface="+mn-lt"/>
                <a:ea typeface="ITC Franklin Gothic Std Bk Cd"/>
                <a:cs typeface="ITC Franklin Gothic Std Bk Cd"/>
              </a:rPr>
              <a:t>-Drowns, Kulik, and Kulik (1991); similar results found by Fuchs and Fuchs (1996).</a:t>
            </a:r>
          </a:p>
        </p:txBody>
      </p:sp>
      <p:sp>
        <p:nvSpPr>
          <p:cNvPr id="8" name="Rectangle 7" descr="A red rectangle appears to highlight the row showing 15 assessments in 15 weeks, which had an effect size of .66 and a percentile gain of 24.5.  Taking weekly data balances benefit with feasibility.  While collecting data twice a week was associated with slightly stronger student gains, we have to consider school resources and diminishing returns.&#10;"/>
          <p:cNvSpPr/>
          <p:nvPr/>
        </p:nvSpPr>
        <p:spPr>
          <a:xfrm>
            <a:off x="2209800" y="4190206"/>
            <a:ext cx="8204200" cy="29289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5" name="Slide Number Placeholder 4"/>
          <p:cNvSpPr>
            <a:spLocks noGrp="1"/>
          </p:cNvSpPr>
          <p:nvPr>
            <p:ph type="sldNum" sz="quarter" idx="10"/>
          </p:nvPr>
        </p:nvSpPr>
        <p:spPr>
          <a:xfrm>
            <a:off x="10295161" y="6507316"/>
            <a:ext cx="141064" cy="153888"/>
          </a:xfrm>
        </p:spPr>
        <p:txBody>
          <a:bodyPr/>
          <a:lstStyle/>
          <a:p>
            <a:pPr algn="r"/>
            <a:fld id="{F3477EC8-074D-41C4-94AE-E9EA7CEEA348}" type="slidenum">
              <a:rPr lang="en-US" smtClean="0"/>
              <a:pPr algn="r"/>
              <a:t>12</a:t>
            </a:fld>
            <a:endParaRPr lang="en-US"/>
          </a:p>
        </p:txBody>
      </p:sp>
    </p:spTree>
    <p:extLst>
      <p:ext uri="{BB962C8B-B14F-4D97-AF65-F5344CB8AC3E}">
        <p14:creationId xmlns:p14="http://schemas.microsoft.com/office/powerpoint/2010/main" val="2200712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a:t>General Outcome Measure Approach: Monitor Progress Longitudinally</a:t>
            </a:r>
          </a:p>
        </p:txBody>
      </p:sp>
      <p:pic>
        <p:nvPicPr>
          <p:cNvPr id="2050" name="Picture 2" descr="A graph with a green line, red line, and blue data points. The green line (goal line) has a steeper slope than the red line (trend line) indicating that the student is not on track to meet their goal with the current intervention. ">
            <a:extLst>
              <a:ext uri="{FF2B5EF4-FFF2-40B4-BE49-F238E27FC236}">
                <a16:creationId xmlns:a16="http://schemas.microsoft.com/office/drawing/2014/main" id="{9AC46D53-434E-7D94-6C7A-63D80C30AB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87"/>
          <a:stretch/>
        </p:blipFill>
        <p:spPr bwMode="auto">
          <a:xfrm>
            <a:off x="2564812" y="1668779"/>
            <a:ext cx="7062376" cy="418338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13</a:t>
            </a:fld>
            <a:endParaRPr lang="en-US"/>
          </a:p>
        </p:txBody>
      </p:sp>
    </p:spTree>
    <p:extLst>
      <p:ext uri="{BB962C8B-B14F-4D97-AF65-F5344CB8AC3E}">
        <p14:creationId xmlns:p14="http://schemas.microsoft.com/office/powerpoint/2010/main" val="127802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normAutofit/>
          </a:bodyPr>
          <a:lstStyle/>
          <a:p>
            <a:r>
              <a:rPr lang="en-US"/>
              <a:t>Example of a General Outcome Measure: Mathematics Computation Test</a:t>
            </a:r>
          </a:p>
        </p:txBody>
      </p:sp>
      <p:pic>
        <p:nvPicPr>
          <p:cNvPr id="2" name="Picture 1" descr="A math worksheet with subtraction, multiplication, addition, and division problems">
            <a:extLst>
              <a:ext uri="{FF2B5EF4-FFF2-40B4-BE49-F238E27FC236}">
                <a16:creationId xmlns:a16="http://schemas.microsoft.com/office/drawing/2014/main" id="{69AE8060-71C6-F2A5-5C4F-3C206CD99FF6}"/>
              </a:ext>
            </a:extLst>
          </p:cNvPr>
          <p:cNvPicPr>
            <a:picLocks noChangeAspect="1"/>
          </p:cNvPicPr>
          <p:nvPr/>
        </p:nvPicPr>
        <p:blipFill>
          <a:blip r:embed="rId3"/>
          <a:stretch>
            <a:fillRect/>
          </a:stretch>
        </p:blipFill>
        <p:spPr>
          <a:xfrm>
            <a:off x="3412365" y="1363088"/>
            <a:ext cx="5093594" cy="5195596"/>
          </a:xfrm>
          <a:prstGeom prst="rect">
            <a:avLst/>
          </a:prstGeom>
        </p:spPr>
      </p:pic>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14</a:t>
            </a:fld>
            <a:endParaRPr lang="en-US"/>
          </a:p>
        </p:txBody>
      </p:sp>
    </p:spTree>
    <p:extLst>
      <p:ext uri="{BB962C8B-B14F-4D97-AF65-F5344CB8AC3E}">
        <p14:creationId xmlns:p14="http://schemas.microsoft.com/office/powerpoint/2010/main" val="248498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p:cNvSpPr>
            <a:spLocks noGrp="1"/>
          </p:cNvSpPr>
          <p:nvPr>
            <p:ph type="title"/>
          </p:nvPr>
        </p:nvSpPr>
        <p:spPr/>
        <p:txBody>
          <a:bodyPr/>
          <a:lstStyle/>
          <a:p>
            <a:r>
              <a:rPr lang="en-US"/>
              <a:t>Why Bother Monitoring Progress With General Outcome Measures</a:t>
            </a:r>
          </a:p>
        </p:txBody>
      </p:sp>
      <p:graphicFrame>
        <p:nvGraphicFramePr>
          <p:cNvPr id="4" name="Group 47" descr="This 8 by 3 table depicts the results of a study by Bangert-Drowns, Kulik, and Kulik (1991). The column headers are the number of assessments in 15 weeks, the effect size in standard deviations, and percentile gain.  In the study, how frequently general outcome data were collected had a direct impact on student performance. Taking weekly data balances benefit with feasibility. Although collecting data twice a week was associated with slightly stronger student gains, we have to consider school resources and feasibility given the diminishing returns obtained from collecting data two or more times per week.&#10;"/>
          <p:cNvGraphicFramePr>
            <a:graphicFrameLocks noGrp="1"/>
          </p:cNvGraphicFramePr>
          <p:nvPr/>
        </p:nvGraphicFramePr>
        <p:xfrm>
          <a:off x="2211388" y="2055813"/>
          <a:ext cx="8224839" cy="3389156"/>
        </p:xfrm>
        <a:graphic>
          <a:graphicData uri="http://schemas.openxmlformats.org/drawingml/2006/table">
            <a:tbl>
              <a:tblPr firstRow="1">
                <a:tableStyleId>{B301B821-A1FF-4177-AEE7-76D212191A09}</a:tableStyleId>
              </a:tblPr>
              <a:tblGrid>
                <a:gridCol w="3643313">
                  <a:extLst>
                    <a:ext uri="{9D8B030D-6E8A-4147-A177-3AD203B41FA5}">
                      <a16:colId xmlns:a16="http://schemas.microsoft.com/office/drawing/2014/main" val="20000"/>
                    </a:ext>
                  </a:extLst>
                </a:gridCol>
                <a:gridCol w="1839913">
                  <a:extLst>
                    <a:ext uri="{9D8B030D-6E8A-4147-A177-3AD203B41FA5}">
                      <a16:colId xmlns:a16="http://schemas.microsoft.com/office/drawing/2014/main" val="20001"/>
                    </a:ext>
                  </a:extLst>
                </a:gridCol>
                <a:gridCol w="2741613">
                  <a:extLst>
                    <a:ext uri="{9D8B030D-6E8A-4147-A177-3AD203B41FA5}">
                      <a16:colId xmlns:a16="http://schemas.microsoft.com/office/drawing/2014/main" val="20002"/>
                    </a:ext>
                  </a:extLst>
                </a:gridCol>
              </a:tblGrid>
              <a:tr h="91598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u="none" strike="noStrike" cap="none" normalizeH="0" baseline="0">
                          <a:ln>
                            <a:noFill/>
                          </a:ln>
                          <a:effectLst/>
                        </a:rPr>
                        <a:t>Number of Assessments/15 Weeks</a:t>
                      </a:r>
                      <a:endParaRPr kumimoji="0" lang="en-US" sz="2400" b="1" i="0" u="none" strike="noStrike" cap="none" normalizeH="0" baseline="0">
                        <a:ln>
                          <a:noFill/>
                        </a:ln>
                        <a:solidFill>
                          <a:srgbClr val="000000"/>
                        </a:solidFill>
                        <a:effectLst/>
                        <a:latin typeface="+mn-lt"/>
                        <a:ea typeface="ＭＳ Ｐゴシック" charset="0"/>
                        <a:cs typeface="Arial" charset="0"/>
                      </a:endParaRPr>
                    </a:p>
                  </a:txBody>
                  <a:tcPr anchor="ctr" horzOverflow="overflow">
                    <a:lnR w="12700" cap="flat" cmpd="sng" algn="ctr">
                      <a:solidFill>
                        <a:schemeClr val="bg1"/>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mn-lt"/>
                          <a:ea typeface="ＭＳ Ｐゴシック" charset="0"/>
                          <a:cs typeface="Arial" charset="0"/>
                        </a:rPr>
                        <a:t>Effect Size (SD)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mn-lt"/>
                          <a:ea typeface="ＭＳ Ｐゴシック" charset="0"/>
                          <a:cs typeface="Arial" charset="0"/>
                        </a:rPr>
                        <a:t>Percentile Gain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0"/>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solidFill>
                            <a:schemeClr val="tx2">
                              <a:lumMod val="75000"/>
                            </a:schemeClr>
                          </a:solidFill>
                          <a:effectLst/>
                        </a:rPr>
                        <a:t>0</a:t>
                      </a:r>
                      <a:endParaRPr kumimoji="0" lang="en-US" sz="1400" b="0" i="0" u="none" strike="noStrike" cap="none" normalizeH="0" baseline="0">
                        <a:ln>
                          <a:noFill/>
                        </a:ln>
                        <a:solidFill>
                          <a:schemeClr val="tx2">
                            <a:lumMod val="75000"/>
                          </a:schemeClr>
                        </a:solidFill>
                        <a:effectLst/>
                        <a:latin typeface="+mn-lt"/>
                        <a:ea typeface="ＭＳ Ｐゴシック" charset="0"/>
                        <a:cs typeface="Arial" charset="0"/>
                      </a:endParaRP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0</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0</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1"/>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1</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.34</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13.5</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2"/>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5</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.53</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20</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3"/>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10</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.60</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22.5</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4"/>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15</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.66</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24.5</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5"/>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20</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.71</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26</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6"/>
                  </a:ext>
                </a:extLst>
              </a:tr>
              <a:tr h="29406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25</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.78</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28.5</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7"/>
                  </a:ext>
                </a:extLst>
              </a:tr>
              <a:tr h="33956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30</a:t>
                      </a:r>
                    </a:p>
                  </a:txBody>
                  <a:tcPr anchor="ctr" anchorCtr="1" horzOverflow="overflow">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2">
                              <a:lumMod val="75000"/>
                            </a:schemeClr>
                          </a:solidFill>
                          <a:effectLst/>
                          <a:latin typeface="+mn-lt"/>
                          <a:ea typeface="ＭＳ Ｐゴシック" charset="0"/>
                          <a:cs typeface="Arial" charset="0"/>
                        </a:rPr>
                        <a:t>.82</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2">
                              <a:lumMod val="75000"/>
                            </a:schemeClr>
                          </a:solidFill>
                          <a:effectLst/>
                          <a:latin typeface="+mn-lt"/>
                          <a:ea typeface="ＭＳ Ｐゴシック" charset="0"/>
                          <a:cs typeface="Arial" charset="0"/>
                        </a:rPr>
                        <a:t>29</a:t>
                      </a:r>
                    </a:p>
                  </a:txBody>
                  <a:tcPr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0008"/>
                  </a:ext>
                </a:extLst>
              </a:tr>
            </a:tbl>
          </a:graphicData>
        </a:graphic>
      </p:graphicFrame>
      <p:sp>
        <p:nvSpPr>
          <p:cNvPr id="7" name="TextBox 33"/>
          <p:cNvSpPr txBox="1">
            <a:spLocks noChangeArrowheads="1"/>
          </p:cNvSpPr>
          <p:nvPr/>
        </p:nvSpPr>
        <p:spPr bwMode="auto">
          <a:xfrm>
            <a:off x="2211389" y="5540472"/>
            <a:ext cx="8224837" cy="246221"/>
          </a:xfrm>
          <a:prstGeom prst="rect">
            <a:avLst/>
          </a:prstGeom>
          <a:noFill/>
          <a:ln w="9525">
            <a:noFill/>
            <a:miter lim="800000"/>
            <a:headEnd/>
            <a:tailEnd/>
          </a:ln>
        </p:spPr>
        <p:txBody>
          <a:bodyPr wrap="square" lIns="0" rIns="0">
            <a:spAutoFit/>
          </a:bodyPr>
          <a:lstStyle/>
          <a:p>
            <a:r>
              <a:rPr lang="en-US" sz="1000" i="1">
                <a:solidFill>
                  <a:schemeClr val="tx2">
                    <a:lumMod val="75000"/>
                  </a:schemeClr>
                </a:solidFill>
                <a:latin typeface="+mn-lt"/>
                <a:ea typeface="ITC Franklin Gothic Std Bk Cd"/>
                <a:cs typeface="ITC Franklin Gothic Std Bk Cd"/>
              </a:rPr>
              <a:t>Source: </a:t>
            </a:r>
            <a:r>
              <a:rPr lang="en-US" sz="1000" err="1">
                <a:solidFill>
                  <a:schemeClr val="tx2">
                    <a:lumMod val="75000"/>
                  </a:schemeClr>
                </a:solidFill>
                <a:latin typeface="+mn-lt"/>
                <a:ea typeface="ITC Franklin Gothic Std Bk Cd"/>
                <a:cs typeface="ITC Franklin Gothic Std Bk Cd"/>
              </a:rPr>
              <a:t>Bangert</a:t>
            </a:r>
            <a:r>
              <a:rPr lang="en-US" sz="1000">
                <a:solidFill>
                  <a:schemeClr val="tx2">
                    <a:lumMod val="75000"/>
                  </a:schemeClr>
                </a:solidFill>
                <a:latin typeface="+mn-lt"/>
                <a:ea typeface="ITC Franklin Gothic Std Bk Cd"/>
                <a:cs typeface="ITC Franklin Gothic Std Bk Cd"/>
              </a:rPr>
              <a:t>-Drowns, Kulik, and Kulik (1991); similar results found by Fuchs and Fuchs (1996).</a:t>
            </a:r>
          </a:p>
        </p:txBody>
      </p:sp>
      <p:sp>
        <p:nvSpPr>
          <p:cNvPr id="8" name="Rectangle 7" descr="A red rectangle appears to highlight the row showing 15 assessments in 15 weeks, which had an effect size of .66 and a percentile gain of 24.5.  Taking weekly data balances benefit with feasibility.  While collecting data twice a week was associated with slightly stronger student gains, we have to consider school resources and diminishing returns.&#10;"/>
          <p:cNvSpPr/>
          <p:nvPr/>
        </p:nvSpPr>
        <p:spPr>
          <a:xfrm>
            <a:off x="2209800" y="4190206"/>
            <a:ext cx="8204200" cy="29289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5" name="Slide Number Placeholder 4"/>
          <p:cNvSpPr>
            <a:spLocks noGrp="1"/>
          </p:cNvSpPr>
          <p:nvPr>
            <p:ph type="sldNum" sz="quarter" idx="10"/>
          </p:nvPr>
        </p:nvSpPr>
        <p:spPr>
          <a:xfrm>
            <a:off x="10295161" y="6507316"/>
            <a:ext cx="141064" cy="153888"/>
          </a:xfrm>
        </p:spPr>
        <p:txBody>
          <a:bodyPr/>
          <a:lstStyle/>
          <a:p>
            <a:pPr algn="r"/>
            <a:fld id="{F3477EC8-074D-41C4-94AE-E9EA7CEEA348}" type="slidenum">
              <a:rPr lang="en-US" smtClean="0"/>
              <a:pPr algn="r"/>
              <a:t>15</a:t>
            </a:fld>
            <a:endParaRPr lang="en-US"/>
          </a:p>
        </p:txBody>
      </p:sp>
    </p:spTree>
    <p:extLst>
      <p:ext uri="{BB962C8B-B14F-4D97-AF65-F5344CB8AC3E}">
        <p14:creationId xmlns:p14="http://schemas.microsoft.com/office/powerpoint/2010/main" val="4125487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15D94E-6078-54BC-B79A-5628918C7EBF}"/>
              </a:ext>
            </a:extLst>
          </p:cNvPr>
          <p:cNvSpPr>
            <a:spLocks noGrp="1"/>
          </p:cNvSpPr>
          <p:nvPr>
            <p:ph type="title"/>
          </p:nvPr>
        </p:nvSpPr>
        <p:spPr/>
        <p:txBody>
          <a:bodyPr/>
          <a:lstStyle/>
          <a:p>
            <a:r>
              <a:rPr lang="en-US"/>
              <a:t>Progress Monitoring Quick Review</a:t>
            </a:r>
          </a:p>
        </p:txBody>
      </p:sp>
      <p:sp>
        <p:nvSpPr>
          <p:cNvPr id="7" name="Content Placeholder 6">
            <a:extLst>
              <a:ext uri="{FF2B5EF4-FFF2-40B4-BE49-F238E27FC236}">
                <a16:creationId xmlns:a16="http://schemas.microsoft.com/office/drawing/2014/main" id="{102F460E-2805-4F20-566E-9A66417371CD}"/>
              </a:ext>
            </a:extLst>
          </p:cNvPr>
          <p:cNvSpPr>
            <a:spLocks noGrp="1"/>
          </p:cNvSpPr>
          <p:nvPr>
            <p:ph sz="quarter" idx="15"/>
          </p:nvPr>
        </p:nvSpPr>
        <p:spPr/>
        <p:txBody>
          <a:bodyPr/>
          <a:lstStyle/>
          <a:p>
            <a:pPr marL="514350" indent="-514350">
              <a:buFont typeface="+mj-lt"/>
              <a:buAutoNum type="arabicPeriod"/>
            </a:pPr>
            <a:r>
              <a:rPr lang="en-US"/>
              <a:t>What is an example of a mastery measure?</a:t>
            </a:r>
          </a:p>
          <a:p>
            <a:pPr marL="514350" indent="-514350">
              <a:buFont typeface="+mj-lt"/>
              <a:buAutoNum type="arabicPeriod"/>
            </a:pPr>
            <a:r>
              <a:rPr lang="en-US"/>
              <a:t>What is an example of a general outcome measure?</a:t>
            </a:r>
          </a:p>
          <a:p>
            <a:pPr marL="514350" indent="-514350">
              <a:buFont typeface="+mj-lt"/>
              <a:buAutoNum type="arabicPeriod"/>
            </a:pPr>
            <a:r>
              <a:rPr lang="en-US"/>
              <a:t>When monitoring student progress across the year to understand if a student is maintaining skills over time, which type of measure would you recommend?</a:t>
            </a:r>
          </a:p>
        </p:txBody>
      </p:sp>
      <p:sp>
        <p:nvSpPr>
          <p:cNvPr id="4" name="Slide Number Placeholder 3">
            <a:extLst>
              <a:ext uri="{FF2B5EF4-FFF2-40B4-BE49-F238E27FC236}">
                <a16:creationId xmlns:a16="http://schemas.microsoft.com/office/drawing/2014/main" id="{ABCC4219-2905-A899-6A34-FE691B7B7697}"/>
              </a:ext>
            </a:extLst>
          </p:cNvPr>
          <p:cNvSpPr>
            <a:spLocks noGrp="1"/>
          </p:cNvSpPr>
          <p:nvPr>
            <p:ph type="sldNum" sz="quarter" idx="14"/>
          </p:nvPr>
        </p:nvSpPr>
        <p:spPr/>
        <p:txBody>
          <a:bodyPr/>
          <a:lstStyle/>
          <a:p>
            <a:fld id="{4DBB3109-6B36-4C42-ABE5-993D6B0A452A}" type="slidenum">
              <a:rPr lang="en-US" smtClean="0">
                <a:solidFill>
                  <a:srgbClr val="FFFFFF">
                    <a:lumMod val="75000"/>
                  </a:srgbClr>
                </a:solidFill>
              </a:rPr>
              <a:pPr/>
              <a:t>16</a:t>
            </a:fld>
            <a:endParaRPr lang="en-US">
              <a:solidFill>
                <a:srgbClr val="FFFFFF">
                  <a:lumMod val="75000"/>
                </a:srgbClr>
              </a:solidFill>
            </a:endParaRPr>
          </a:p>
        </p:txBody>
      </p:sp>
      <p:pic>
        <p:nvPicPr>
          <p:cNvPr id="6" name="Graphic 5" descr="Red book indicating workbook activity">
            <a:extLst>
              <a:ext uri="{FF2B5EF4-FFF2-40B4-BE49-F238E27FC236}">
                <a16:creationId xmlns:a16="http://schemas.microsoft.com/office/drawing/2014/main" id="{A2855F10-0AB8-C087-A6BB-FBE312D1BB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01121" y="152227"/>
            <a:ext cx="990773" cy="990773"/>
          </a:xfrm>
          <a:prstGeom prst="rect">
            <a:avLst/>
          </a:prstGeom>
        </p:spPr>
      </p:pic>
    </p:spTree>
    <p:extLst>
      <p:ext uri="{BB962C8B-B14F-4D97-AF65-F5344CB8AC3E}">
        <p14:creationId xmlns:p14="http://schemas.microsoft.com/office/powerpoint/2010/main" val="3646559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837E8A-CB7A-9294-8D96-5AC401645D17}"/>
              </a:ext>
            </a:extLst>
          </p:cNvPr>
          <p:cNvSpPr>
            <a:spLocks noGrp="1"/>
          </p:cNvSpPr>
          <p:nvPr>
            <p:ph type="title"/>
          </p:nvPr>
        </p:nvSpPr>
        <p:spPr/>
        <p:txBody>
          <a:bodyPr/>
          <a:lstStyle/>
          <a:p>
            <a:r>
              <a:rPr lang="en-US" dirty="0"/>
              <a:t>Identifying the Target Behavior</a:t>
            </a:r>
          </a:p>
        </p:txBody>
      </p:sp>
      <p:sp>
        <p:nvSpPr>
          <p:cNvPr id="7" name="Text Placeholder 6">
            <a:extLst>
              <a:ext uri="{FF2B5EF4-FFF2-40B4-BE49-F238E27FC236}">
                <a16:creationId xmlns:a16="http://schemas.microsoft.com/office/drawing/2014/main" id="{D95601CE-A38D-346F-D635-DD5EBD156B63}"/>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8C742468-B9CE-A22D-AE9B-A65718CD14F7}"/>
              </a:ext>
            </a:extLst>
          </p:cNvPr>
          <p:cNvSpPr>
            <a:spLocks noGrp="1"/>
          </p:cNvSpPr>
          <p:nvPr>
            <p:ph type="sldNum" sz="quarter" idx="15"/>
          </p:nvPr>
        </p:nvSpPr>
        <p:spPr/>
        <p:txBody>
          <a:bodyPr/>
          <a:lstStyle/>
          <a:p>
            <a:fld id="{99A20822-4A49-4D36-86E3-300BA48D3F00}" type="slidenum">
              <a:rPr lang="en-US" smtClean="0"/>
              <a:pPr/>
              <a:t>17</a:t>
            </a:fld>
            <a:endParaRPr lang="en-US"/>
          </a:p>
        </p:txBody>
      </p:sp>
    </p:spTree>
    <p:extLst>
      <p:ext uri="{BB962C8B-B14F-4D97-AF65-F5344CB8AC3E}">
        <p14:creationId xmlns:p14="http://schemas.microsoft.com/office/powerpoint/2010/main" val="1136149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387B1AE2-CF4B-4B1A-698F-80187318249D}"/>
              </a:ext>
              <a:ext uri="{C183D7F6-B498-43B3-948B-1728B52AA6E4}">
                <adec:decorative xmlns:adec="http://schemas.microsoft.com/office/drawing/2017/decorative" val="1"/>
              </a:ext>
            </a:extLst>
          </p:cNvPr>
          <p:cNvSpPr/>
          <p:nvPr/>
        </p:nvSpPr>
        <p:spPr>
          <a:xfrm>
            <a:off x="6148241" y="1527544"/>
            <a:ext cx="1640958" cy="1614376"/>
          </a:xfrm>
          <a:prstGeom prst="ellipse">
            <a:avLst/>
          </a:prstGeom>
          <a:solidFill>
            <a:schemeClr val="tx1">
              <a:lumMod val="10000"/>
              <a:lumOff val="9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62626"/>
              </a:solidFill>
              <a:effectLst/>
              <a:uLnTx/>
              <a:uFillTx/>
              <a:latin typeface="Calibri"/>
              <a:ea typeface="+mn-ea"/>
              <a:cs typeface="+mn-cs"/>
            </a:endParaRPr>
          </a:p>
        </p:txBody>
      </p:sp>
      <p:sp>
        <p:nvSpPr>
          <p:cNvPr id="8" name="Oval 7">
            <a:extLst>
              <a:ext uri="{FF2B5EF4-FFF2-40B4-BE49-F238E27FC236}">
                <a16:creationId xmlns:a16="http://schemas.microsoft.com/office/drawing/2014/main" id="{0A554037-E494-F30C-6E18-40029BB84627}"/>
              </a:ext>
              <a:ext uri="{C183D7F6-B498-43B3-948B-1728B52AA6E4}">
                <adec:decorative xmlns:adec="http://schemas.microsoft.com/office/drawing/2017/decorative" val="1"/>
              </a:ext>
            </a:extLst>
          </p:cNvPr>
          <p:cNvSpPr/>
          <p:nvPr/>
        </p:nvSpPr>
        <p:spPr>
          <a:xfrm>
            <a:off x="933893" y="1554125"/>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62626"/>
              </a:solidFill>
              <a:effectLst/>
              <a:uLnTx/>
              <a:uFillTx/>
              <a:latin typeface="Calibri"/>
              <a:ea typeface="+mn-ea"/>
              <a:cs typeface="+mn-cs"/>
            </a:endParaRPr>
          </a:p>
        </p:txBody>
      </p:sp>
      <p:sp>
        <p:nvSpPr>
          <p:cNvPr id="4" name="Title 3"/>
          <p:cNvSpPr>
            <a:spLocks noGrp="1"/>
          </p:cNvSpPr>
          <p:nvPr>
            <p:ph type="title"/>
          </p:nvPr>
        </p:nvSpPr>
        <p:spPr>
          <a:xfrm>
            <a:off x="457962" y="-62556"/>
            <a:ext cx="11276076" cy="1280160"/>
          </a:xfrm>
        </p:spPr>
        <p:txBody>
          <a:bodyPr/>
          <a:lstStyle/>
          <a:p>
            <a:r>
              <a:rPr lang="en-US" dirty="0"/>
              <a:t>Getting Started with Progress Monitoring 1</a:t>
            </a:r>
          </a:p>
        </p:txBody>
      </p:sp>
      <p:pic>
        <p:nvPicPr>
          <p:cNvPr id="10" name="Graphic 2">
            <a:extLst>
              <a:ext uri="{FF2B5EF4-FFF2-40B4-BE49-F238E27FC236}">
                <a16:creationId xmlns:a16="http://schemas.microsoft.com/office/drawing/2014/main" id="{B2433D58-569B-D6FF-93CC-32DB447160C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9707" y="1802220"/>
            <a:ext cx="1109330" cy="1118190"/>
          </a:xfrm>
          <a:prstGeom prst="rect">
            <a:avLst/>
          </a:prstGeom>
        </p:spPr>
      </p:pic>
      <p:sp>
        <p:nvSpPr>
          <p:cNvPr id="3" name="Content Placeholder 2"/>
          <p:cNvSpPr>
            <a:spLocks noGrp="1"/>
          </p:cNvSpPr>
          <p:nvPr>
            <p:ph sz="quarter" idx="14"/>
          </p:nvPr>
        </p:nvSpPr>
        <p:spPr>
          <a:xfrm>
            <a:off x="2852775" y="1745136"/>
            <a:ext cx="2955936" cy="706633"/>
          </a:xfrm>
        </p:spPr>
        <p:txBody>
          <a:bodyPr>
            <a:noAutofit/>
          </a:bodyPr>
          <a:lstStyle/>
          <a:p>
            <a:pPr lvl="0"/>
            <a:r>
              <a:rPr lang="en-US"/>
              <a:t>Identify Target Behavior and Select Tool</a:t>
            </a:r>
          </a:p>
          <a:p>
            <a:pPr lvl="0" algn="ctr"/>
            <a:endParaRPr lang="en-US"/>
          </a:p>
        </p:txBody>
      </p:sp>
      <p:sp>
        <p:nvSpPr>
          <p:cNvPr id="5" name="Content Placeholder 2">
            <a:extLst>
              <a:ext uri="{FF2B5EF4-FFF2-40B4-BE49-F238E27FC236}">
                <a16:creationId xmlns:a16="http://schemas.microsoft.com/office/drawing/2014/main" id="{D3E77552-05B2-E597-4796-AD14C7054B9E}"/>
              </a:ext>
            </a:extLst>
          </p:cNvPr>
          <p:cNvSpPr txBox="1">
            <a:spLocks/>
          </p:cNvSpPr>
          <p:nvPr/>
        </p:nvSpPr>
        <p:spPr>
          <a:xfrm>
            <a:off x="2852775" y="4171912"/>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5000"/>
              </a:lnSpc>
              <a:spcBef>
                <a:spcPts val="1800"/>
              </a:spcBef>
              <a:spcAft>
                <a:spcPts val="0"/>
              </a:spcAft>
              <a:buClr>
                <a:srgbClr val="262626"/>
              </a:buClr>
              <a:buSzPct val="100000"/>
              <a:buFont typeface="Wingdings" panose="05000000000000000000" pitchFamily="2" charset="2"/>
              <a:buNone/>
              <a:tabLst/>
              <a:defRPr/>
            </a:pPr>
            <a:r>
              <a:rPr kumimoji="0" lang="en-US" sz="2600" b="0" i="0" u="none" strike="noStrike" kern="1200" cap="none" spc="0" normalizeH="0" baseline="0" noProof="0">
                <a:ln>
                  <a:noFill/>
                </a:ln>
                <a:solidFill>
                  <a:srgbClr val="262626"/>
                </a:solidFill>
                <a:effectLst/>
                <a:uLnTx/>
                <a:uFillTx/>
                <a:latin typeface="Calibri"/>
                <a:cs typeface="Calibri"/>
              </a:rPr>
              <a:t>Collect and Graph Data</a:t>
            </a:r>
          </a:p>
          <a:p>
            <a:pPr marL="0" marR="0" lvl="0" indent="0" algn="ctr" defTabSz="685800" rtl="0" eaLnBrk="1" fontAlgn="auto" latinLnBrk="0" hangingPunct="1">
              <a:lnSpc>
                <a:spcPct val="125000"/>
              </a:lnSpc>
              <a:spcBef>
                <a:spcPts val="1800"/>
              </a:spcBef>
              <a:spcAft>
                <a:spcPts val="0"/>
              </a:spcAft>
              <a:buClr>
                <a:srgbClr val="262626"/>
              </a:buClr>
              <a:buSzPct val="100000"/>
              <a:buFont typeface="Wingdings" panose="05000000000000000000" pitchFamily="2" charset="2"/>
              <a:buNone/>
              <a:tabLst/>
              <a:defRPr/>
            </a:pPr>
            <a:endParaRPr kumimoji="0" lang="en-US" sz="2600" b="0" i="0" u="none" strike="noStrike" kern="1200" cap="none" spc="0" normalizeH="0" baseline="0" noProof="0">
              <a:ln>
                <a:noFill/>
              </a:ln>
              <a:solidFill>
                <a:srgbClr val="262626"/>
              </a:solidFill>
              <a:effectLst/>
              <a:uLnTx/>
              <a:uFillTx/>
              <a:latin typeface="Calibri"/>
              <a:cs typeface="Calibri"/>
            </a:endParaRPr>
          </a:p>
        </p:txBody>
      </p:sp>
      <p:sp>
        <p:nvSpPr>
          <p:cNvPr id="6" name="Content Placeholder 2">
            <a:extLst>
              <a:ext uri="{FF2B5EF4-FFF2-40B4-BE49-F238E27FC236}">
                <a16:creationId xmlns:a16="http://schemas.microsoft.com/office/drawing/2014/main" id="{C36B188C-8218-ACD5-28DE-F44AA343CD05}"/>
              </a:ext>
            </a:extLst>
          </p:cNvPr>
          <p:cNvSpPr txBox="1">
            <a:spLocks/>
          </p:cNvSpPr>
          <p:nvPr/>
        </p:nvSpPr>
        <p:spPr>
          <a:xfrm>
            <a:off x="8121430" y="1986690"/>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5000"/>
              </a:lnSpc>
              <a:spcBef>
                <a:spcPts val="1800"/>
              </a:spcBef>
              <a:spcAft>
                <a:spcPts val="0"/>
              </a:spcAft>
              <a:buClr>
                <a:srgbClr val="262626"/>
              </a:buClr>
              <a:buSzPct val="100000"/>
              <a:buFont typeface="Wingdings" panose="05000000000000000000" pitchFamily="2" charset="2"/>
              <a:buNone/>
              <a:tabLst/>
              <a:defRPr/>
            </a:pPr>
            <a:r>
              <a:rPr kumimoji="0" lang="en-US" sz="2600" b="0" i="0" u="none" strike="noStrike" kern="1200" cap="none" spc="0" normalizeH="0" baseline="0" noProof="0">
                <a:ln>
                  <a:noFill/>
                </a:ln>
                <a:solidFill>
                  <a:srgbClr val="262626"/>
                </a:solidFill>
                <a:effectLst/>
                <a:uLnTx/>
                <a:uFillTx/>
                <a:latin typeface="Calibri"/>
                <a:cs typeface="Calibri"/>
              </a:rPr>
              <a:t>Establish a Progress Monitoring Plan</a:t>
            </a:r>
          </a:p>
        </p:txBody>
      </p:sp>
      <p:sp>
        <p:nvSpPr>
          <p:cNvPr id="7" name="Content Placeholder 2">
            <a:extLst>
              <a:ext uri="{FF2B5EF4-FFF2-40B4-BE49-F238E27FC236}">
                <a16:creationId xmlns:a16="http://schemas.microsoft.com/office/drawing/2014/main" id="{BC19745D-B186-D9C3-3619-1B0DF8F57A91}"/>
              </a:ext>
            </a:extLst>
          </p:cNvPr>
          <p:cNvSpPr txBox="1">
            <a:spLocks/>
          </p:cNvSpPr>
          <p:nvPr/>
        </p:nvSpPr>
        <p:spPr>
          <a:xfrm>
            <a:off x="8059488"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5000"/>
              </a:lnSpc>
              <a:spcBef>
                <a:spcPts val="1800"/>
              </a:spcBef>
              <a:spcAft>
                <a:spcPts val="0"/>
              </a:spcAft>
              <a:buClr>
                <a:srgbClr val="262626"/>
              </a:buClr>
              <a:buSzPct val="100000"/>
              <a:buFont typeface="Wingdings" panose="05000000000000000000" pitchFamily="2" charset="2"/>
              <a:buNone/>
              <a:tabLst/>
              <a:defRPr/>
            </a:pPr>
            <a:r>
              <a:rPr kumimoji="0" lang="en-US" sz="2600" b="0" i="0" u="none" strike="noStrike" kern="1200" cap="none" spc="0" normalizeH="0" baseline="0" noProof="0">
                <a:ln>
                  <a:noFill/>
                </a:ln>
                <a:solidFill>
                  <a:srgbClr val="262626"/>
                </a:solidFill>
                <a:effectLst/>
                <a:uLnTx/>
                <a:uFillTx/>
                <a:latin typeface="Calibri"/>
                <a:cs typeface="Calibri"/>
              </a:rPr>
              <a:t>Evaluate Student Responsiveness</a:t>
            </a:r>
          </a:p>
        </p:txBody>
      </p:sp>
      <p:sp>
        <p:nvSpPr>
          <p:cNvPr id="12" name="Oval 11">
            <a:extLst>
              <a:ext uri="{FF2B5EF4-FFF2-40B4-BE49-F238E27FC236}">
                <a16:creationId xmlns:a16="http://schemas.microsoft.com/office/drawing/2014/main" id="{7CB24F90-B073-4112-C324-981AD2C3D202}"/>
              </a:ext>
              <a:ext uri="{C183D7F6-B498-43B3-948B-1728B52AA6E4}">
                <adec:decorative xmlns:adec="http://schemas.microsoft.com/office/drawing/2017/decorative" val="1"/>
              </a:ext>
            </a:extLst>
          </p:cNvPr>
          <p:cNvSpPr/>
          <p:nvPr/>
        </p:nvSpPr>
        <p:spPr>
          <a:xfrm>
            <a:off x="969334" y="3919869"/>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62626"/>
              </a:solidFill>
              <a:effectLst/>
              <a:uLnTx/>
              <a:uFillTx/>
              <a:latin typeface="Calibri"/>
              <a:ea typeface="+mn-ea"/>
              <a:cs typeface="+mn-cs"/>
            </a:endParaRPr>
          </a:p>
        </p:txBody>
      </p:sp>
      <p:pic>
        <p:nvPicPr>
          <p:cNvPr id="14" name="Graphic 4">
            <a:extLst>
              <a:ext uri="{FF2B5EF4-FFF2-40B4-BE49-F238E27FC236}">
                <a16:creationId xmlns:a16="http://schemas.microsoft.com/office/drawing/2014/main" id="{7A6ADE72-7797-4C13-A2E0-7F7B85DD752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7173" y="4159103"/>
            <a:ext cx="1038446" cy="1020725"/>
          </a:xfrm>
          <a:prstGeom prst="rect">
            <a:avLst/>
          </a:prstGeom>
        </p:spPr>
      </p:pic>
      <p:pic>
        <p:nvPicPr>
          <p:cNvPr id="17" name="Graphic 6">
            <a:extLst>
              <a:ext uri="{FF2B5EF4-FFF2-40B4-BE49-F238E27FC236}">
                <a16:creationId xmlns:a16="http://schemas.microsoft.com/office/drawing/2014/main" id="{F632D1DC-366F-F870-B00B-2E9F9496F7D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4219" y="1793358"/>
            <a:ext cx="1082748" cy="1082748"/>
          </a:xfrm>
          <a:prstGeom prst="rect">
            <a:avLst/>
          </a:prstGeom>
        </p:spPr>
      </p:pic>
      <p:sp>
        <p:nvSpPr>
          <p:cNvPr id="18" name="Oval 17">
            <a:extLst>
              <a:ext uri="{FF2B5EF4-FFF2-40B4-BE49-F238E27FC236}">
                <a16:creationId xmlns:a16="http://schemas.microsoft.com/office/drawing/2014/main" id="{4C267364-88A0-A3D6-9C90-1902457338EE}"/>
              </a:ext>
              <a:ext uri="{C183D7F6-B498-43B3-948B-1728B52AA6E4}">
                <adec:decorative xmlns:adec="http://schemas.microsoft.com/office/drawing/2017/decorative" val="1"/>
              </a:ext>
            </a:extLst>
          </p:cNvPr>
          <p:cNvSpPr/>
          <p:nvPr/>
        </p:nvSpPr>
        <p:spPr>
          <a:xfrm>
            <a:off x="6108402" y="3893287"/>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62626"/>
              </a:solidFill>
              <a:effectLst/>
              <a:uLnTx/>
              <a:uFillTx/>
              <a:latin typeface="Calibri"/>
              <a:ea typeface="+mn-ea"/>
              <a:cs typeface="+mn-cs"/>
            </a:endParaRPr>
          </a:p>
        </p:txBody>
      </p:sp>
      <p:pic>
        <p:nvPicPr>
          <p:cNvPr id="19" name="Graphic 8">
            <a:extLst>
              <a:ext uri="{FF2B5EF4-FFF2-40B4-BE49-F238E27FC236}">
                <a16:creationId xmlns:a16="http://schemas.microsoft.com/office/drawing/2014/main" id="{BC7156FC-6D27-460B-A41D-3278C9A1FBE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45103" y="4132521"/>
            <a:ext cx="1056167" cy="1056167"/>
          </a:xfrm>
          <a:prstGeom prst="rect">
            <a:avLst/>
          </a:prstGeom>
        </p:spPr>
      </p:pic>
      <p:sp>
        <p:nvSpPr>
          <p:cNvPr id="9" name="Rectangle 8" descr="Red box around &quot;Identify Target Behavior and Select Tool&quot; indicating we will be examining this section next. ">
            <a:extLst>
              <a:ext uri="{FF2B5EF4-FFF2-40B4-BE49-F238E27FC236}">
                <a16:creationId xmlns:a16="http://schemas.microsoft.com/office/drawing/2014/main" id="{850E3E7B-222A-2468-391D-DA04707A165C}"/>
              </a:ext>
              <a:ext uri="{C183D7F6-B498-43B3-948B-1728B52AA6E4}">
                <adec:decorative xmlns:adec="http://schemas.microsoft.com/office/drawing/2017/decorative" val="0"/>
              </a:ext>
            </a:extLst>
          </p:cNvPr>
          <p:cNvSpPr/>
          <p:nvPr/>
        </p:nvSpPr>
        <p:spPr>
          <a:xfrm>
            <a:off x="779567" y="1377456"/>
            <a:ext cx="4939047" cy="214862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62626"/>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1806080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a Target Behavior?</a:t>
            </a:r>
          </a:p>
        </p:txBody>
      </p:sp>
      <p:sp>
        <p:nvSpPr>
          <p:cNvPr id="3" name="Content Placeholder 2"/>
          <p:cNvSpPr>
            <a:spLocks noGrp="1"/>
          </p:cNvSpPr>
          <p:nvPr>
            <p:ph sz="quarter" idx="14"/>
          </p:nvPr>
        </p:nvSpPr>
        <p:spPr>
          <a:xfrm>
            <a:off x="547965" y="1581214"/>
            <a:ext cx="4148469" cy="1507674"/>
          </a:xfrm>
        </p:spPr>
        <p:txBody>
          <a:bodyPr/>
          <a:lstStyle/>
          <a:p>
            <a:pPr lvl="0"/>
            <a:r>
              <a:rPr lang="en-US"/>
              <a:t>The target behavior is the outcome of interest for the student.</a:t>
            </a:r>
          </a:p>
        </p:txBody>
      </p:sp>
      <p:pic>
        <p:nvPicPr>
          <p:cNvPr id="5" name="Graphic 4" descr="Bullseye outline">
            <a:extLst>
              <a:ext uri="{FF2B5EF4-FFF2-40B4-BE49-F238E27FC236}">
                <a16:creationId xmlns:a16="http://schemas.microsoft.com/office/drawing/2014/main" id="{E37A238D-3DCD-6121-56A0-23347004A4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9108" y="3088888"/>
            <a:ext cx="2569579" cy="2569579"/>
          </a:xfrm>
          <a:prstGeom prst="rect">
            <a:avLst/>
          </a:prstGeom>
        </p:spPr>
      </p:pic>
      <p:pic>
        <p:nvPicPr>
          <p:cNvPr id="9" name="Picture 8" descr="A child writing on a chalkboard">
            <a:extLst>
              <a:ext uri="{FF2B5EF4-FFF2-40B4-BE49-F238E27FC236}">
                <a16:creationId xmlns:a16="http://schemas.microsoft.com/office/drawing/2014/main" id="{4F5B3D5A-B5DC-8846-8290-9B9F622D8F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7005" y="1398166"/>
            <a:ext cx="6085887" cy="4061668"/>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19</a:t>
            </a:fld>
            <a:endParaRPr lang="en-US"/>
          </a:p>
        </p:txBody>
      </p:sp>
    </p:spTree>
    <p:extLst>
      <p:ext uri="{BB962C8B-B14F-4D97-AF65-F5344CB8AC3E}">
        <p14:creationId xmlns:p14="http://schemas.microsoft.com/office/powerpoint/2010/main" val="3131370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Objectives</a:t>
            </a:r>
          </a:p>
        </p:txBody>
      </p:sp>
      <p:sp>
        <p:nvSpPr>
          <p:cNvPr id="3" name="Content Placeholder 2"/>
          <p:cNvSpPr>
            <a:spLocks noGrp="1"/>
          </p:cNvSpPr>
          <p:nvPr>
            <p:ph sz="quarter" idx="14"/>
          </p:nvPr>
        </p:nvSpPr>
        <p:spPr>
          <a:xfrm>
            <a:off x="381000" y="1962990"/>
            <a:ext cx="6672943" cy="4343400"/>
          </a:xfrm>
        </p:spPr>
        <p:txBody>
          <a:bodyPr>
            <a:normAutofit/>
          </a:bodyPr>
          <a:lstStyle/>
          <a:p>
            <a:pPr lvl="0"/>
            <a:r>
              <a:rPr lang="en-US"/>
              <a:t>By the end of this training, you will be able to:</a:t>
            </a:r>
          </a:p>
          <a:p>
            <a:pPr lvl="1"/>
            <a:r>
              <a:rPr lang="en-US"/>
              <a:t>Identify the different types of progress monitoring measures</a:t>
            </a:r>
          </a:p>
          <a:p>
            <a:pPr lvl="1"/>
            <a:r>
              <a:rPr lang="en-US"/>
              <a:t>Select an appropriate target behavior for your student(s)</a:t>
            </a:r>
          </a:p>
          <a:p>
            <a:pPr lvl="1"/>
            <a:r>
              <a:rPr lang="en-US"/>
              <a:t>Determine what elements to consider when selecting a progress monitoring measure</a:t>
            </a:r>
          </a:p>
          <a:p>
            <a:pPr lvl="1"/>
            <a:endParaRPr lang="en-US"/>
          </a:p>
          <a:p>
            <a:pPr lvl="1"/>
            <a:endParaRPr lang="en-US"/>
          </a:p>
        </p:txBody>
      </p:sp>
      <p:pic>
        <p:nvPicPr>
          <p:cNvPr id="5" name="Picture 4" descr="A paper with glasses and a pen on it">
            <a:extLst>
              <a:ext uri="{FF2B5EF4-FFF2-40B4-BE49-F238E27FC236}">
                <a16:creationId xmlns:a16="http://schemas.microsoft.com/office/drawing/2014/main" id="{13344FA0-A28D-E4CB-8E06-E5FC1B633068}"/>
              </a:ext>
            </a:extLst>
          </p:cNvPr>
          <p:cNvPicPr>
            <a:picLocks noChangeAspect="1"/>
          </p:cNvPicPr>
          <p:nvPr/>
        </p:nvPicPr>
        <p:blipFill>
          <a:blip r:embed="rId3"/>
          <a:stretch>
            <a:fillRect/>
          </a:stretch>
        </p:blipFill>
        <p:spPr>
          <a:xfrm>
            <a:off x="7547956" y="1418896"/>
            <a:ext cx="4020207" cy="4020207"/>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2</a:t>
            </a:fld>
            <a:endParaRPr lang="en-US"/>
          </a:p>
        </p:txBody>
      </p:sp>
    </p:spTree>
    <p:extLst>
      <p:ext uri="{BB962C8B-B14F-4D97-AF65-F5344CB8AC3E}">
        <p14:creationId xmlns:p14="http://schemas.microsoft.com/office/powerpoint/2010/main" val="700727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3DC80-6CDA-1A2A-414D-0D0416A8174A}"/>
              </a:ext>
            </a:extLst>
          </p:cNvPr>
          <p:cNvSpPr>
            <a:spLocks noGrp="1"/>
          </p:cNvSpPr>
          <p:nvPr>
            <p:ph type="title"/>
          </p:nvPr>
        </p:nvSpPr>
        <p:spPr/>
        <p:txBody>
          <a:bodyPr/>
          <a:lstStyle/>
          <a:p>
            <a:r>
              <a:rPr lang="en-US"/>
              <a:t>Considerations when Selecting the Target Behavior</a:t>
            </a:r>
          </a:p>
        </p:txBody>
      </p:sp>
      <p:graphicFrame>
        <p:nvGraphicFramePr>
          <p:cNvPr id="6" name="Content Placeholder 5" descr="Reading: In which of the five big ideas will the intervention focus?&#10;Math: Will the intervention focus on early numeracy skills, computation, or concepts and application?&#10;Spelling and Written Expression: Will the intervention focus on improving spelling or writing fluency?&#10;">
            <a:extLst>
              <a:ext uri="{FF2B5EF4-FFF2-40B4-BE49-F238E27FC236}">
                <a16:creationId xmlns:a16="http://schemas.microsoft.com/office/drawing/2014/main" id="{CB53DAE6-5656-EC93-E623-FA583D2F9C49}"/>
              </a:ext>
            </a:extLst>
          </p:cNvPr>
          <p:cNvGraphicFramePr>
            <a:graphicFrameLocks noGrp="1"/>
          </p:cNvGraphicFramePr>
          <p:nvPr>
            <p:ph sz="quarter" idx="14"/>
            <p:extLst>
              <p:ext uri="{D42A27DB-BD31-4B8C-83A1-F6EECF244321}">
                <p14:modId xmlns:p14="http://schemas.microsoft.com/office/powerpoint/2010/main" val="1158741153"/>
              </p:ext>
            </p:extLst>
          </p:nvPr>
        </p:nvGraphicFramePr>
        <p:xfrm>
          <a:off x="88134" y="1553378"/>
          <a:ext cx="11180782" cy="3577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C99F3C67-9642-88B4-D273-40E000E0CE9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A620C347-69B5-34D4-039C-1A6C6A0DBBC5}"/>
              </a:ext>
            </a:extLst>
          </p:cNvPr>
          <p:cNvSpPr>
            <a:spLocks noGrp="1"/>
          </p:cNvSpPr>
          <p:nvPr>
            <p:ph type="sldNum" sz="quarter" idx="12"/>
          </p:nvPr>
        </p:nvSpPr>
        <p:spPr/>
        <p:txBody>
          <a:bodyPr/>
          <a:lstStyle/>
          <a:p>
            <a:fld id="{99A20822-4A49-4D36-86E3-300BA48D3F00}" type="slidenum">
              <a:rPr lang="en-US" smtClean="0"/>
              <a:t>20</a:t>
            </a:fld>
            <a:endParaRPr lang="en-US"/>
          </a:p>
        </p:txBody>
      </p:sp>
    </p:spTree>
    <p:extLst>
      <p:ext uri="{BB962C8B-B14F-4D97-AF65-F5344CB8AC3E}">
        <p14:creationId xmlns:p14="http://schemas.microsoft.com/office/powerpoint/2010/main" val="1430625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Sample Target Behaviors Reading</a:t>
            </a:r>
          </a:p>
        </p:txBody>
      </p:sp>
      <p:graphicFrame>
        <p:nvGraphicFramePr>
          <p:cNvPr id="21" name="Content Placeholder 20"/>
          <p:cNvGraphicFramePr>
            <a:graphicFrameLocks noGrp="1"/>
          </p:cNvGraphicFramePr>
          <p:nvPr>
            <p:ph sz="quarter" idx="17"/>
            <p:extLst>
              <p:ext uri="{D42A27DB-BD31-4B8C-83A1-F6EECF244321}">
                <p14:modId xmlns:p14="http://schemas.microsoft.com/office/powerpoint/2010/main" val="909181941"/>
              </p:ext>
            </p:extLst>
          </p:nvPr>
        </p:nvGraphicFramePr>
        <p:xfrm>
          <a:off x="1274059" y="1280160"/>
          <a:ext cx="9434013" cy="4504900"/>
        </p:xfrm>
        <a:graphic>
          <a:graphicData uri="http://schemas.openxmlformats.org/drawingml/2006/table">
            <a:tbl>
              <a:tblPr firstRow="1">
                <a:tableStyleId>{5C22544A-7EE6-4342-B048-85BDC9FD1C3A}</a:tableStyleId>
              </a:tblPr>
              <a:tblGrid>
                <a:gridCol w="6538853">
                  <a:extLst>
                    <a:ext uri="{9D8B030D-6E8A-4147-A177-3AD203B41FA5}">
                      <a16:colId xmlns:a16="http://schemas.microsoft.com/office/drawing/2014/main" val="20003"/>
                    </a:ext>
                  </a:extLst>
                </a:gridCol>
                <a:gridCol w="2895160">
                  <a:extLst>
                    <a:ext uri="{9D8B030D-6E8A-4147-A177-3AD203B41FA5}">
                      <a16:colId xmlns:a16="http://schemas.microsoft.com/office/drawing/2014/main" val="20004"/>
                    </a:ext>
                  </a:extLst>
                </a:gridCol>
              </a:tblGrid>
              <a:tr h="909100">
                <a:tc>
                  <a:txBody>
                    <a:bodyPr/>
                    <a:lstStyle/>
                    <a:p>
                      <a:pPr algn="ctr"/>
                      <a:r>
                        <a:rPr lang="en-US" sz="2400"/>
                        <a:t>Target Academic Behaviors: </a:t>
                      </a:r>
                    </a:p>
                    <a:p>
                      <a:pPr algn="ctr"/>
                      <a:r>
                        <a:rPr lang="en-US" sz="2400"/>
                        <a:t>Reading</a:t>
                      </a:r>
                    </a:p>
                  </a:txBody>
                  <a:tcPr/>
                </a:tc>
                <a:tc>
                  <a:txBody>
                    <a:bodyPr/>
                    <a:lstStyle/>
                    <a:p>
                      <a:pPr algn="ctr"/>
                      <a:r>
                        <a:rPr lang="en-US" sz="2400"/>
                        <a:t>Recommended </a:t>
                      </a:r>
                    </a:p>
                    <a:p>
                      <a:pPr algn="ctr"/>
                      <a:r>
                        <a:rPr lang="en-US" sz="2400"/>
                        <a:t>Grade Levels</a:t>
                      </a:r>
                    </a:p>
                  </a:txBody>
                  <a:tcPr/>
                </a:tc>
                <a:extLst>
                  <a:ext uri="{0D108BD9-81ED-4DB2-BD59-A6C34878D82A}">
                    <a16:rowId xmlns:a16="http://schemas.microsoft.com/office/drawing/2014/main" val="10000"/>
                  </a:ext>
                </a:extLst>
              </a:tr>
              <a:tr h="462140">
                <a:tc>
                  <a:txBody>
                    <a:bodyPr/>
                    <a:lstStyle/>
                    <a:p>
                      <a:r>
                        <a:rPr lang="en-US" sz="2400"/>
                        <a:t>Letter naming fluency</a:t>
                      </a:r>
                    </a:p>
                  </a:txBody>
                  <a:tcPr/>
                </a:tc>
                <a:tc>
                  <a:txBody>
                    <a:bodyPr/>
                    <a:lstStyle/>
                    <a:p>
                      <a:r>
                        <a:rPr lang="en-US" sz="2400"/>
                        <a:t>K</a:t>
                      </a:r>
                    </a:p>
                  </a:txBody>
                  <a:tcPr/>
                </a:tc>
                <a:extLst>
                  <a:ext uri="{0D108BD9-81ED-4DB2-BD59-A6C34878D82A}">
                    <a16:rowId xmlns:a16="http://schemas.microsoft.com/office/drawing/2014/main" val="10001"/>
                  </a:ext>
                </a:extLst>
              </a:tr>
              <a:tr h="462140">
                <a:tc>
                  <a:txBody>
                    <a:bodyPr/>
                    <a:lstStyle/>
                    <a:p>
                      <a:r>
                        <a:rPr lang="en-US" sz="2400"/>
                        <a:t>Letter sound fluency</a:t>
                      </a:r>
                    </a:p>
                  </a:txBody>
                  <a:tcPr/>
                </a:tc>
                <a:tc>
                  <a:txBody>
                    <a:bodyPr/>
                    <a:lstStyle/>
                    <a:p>
                      <a:r>
                        <a:rPr lang="en-US" sz="2400"/>
                        <a:t>K</a:t>
                      </a:r>
                    </a:p>
                  </a:txBody>
                  <a:tcPr/>
                </a:tc>
                <a:extLst>
                  <a:ext uri="{0D108BD9-81ED-4DB2-BD59-A6C34878D82A}">
                    <a16:rowId xmlns:a16="http://schemas.microsoft.com/office/drawing/2014/main" val="10002"/>
                  </a:ext>
                </a:extLst>
              </a:tr>
              <a:tr h="4621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a:t>Phoneme segmentation fluency</a:t>
                      </a:r>
                    </a:p>
                  </a:txBody>
                  <a:tcPr/>
                </a:tc>
                <a:tc>
                  <a:txBody>
                    <a:bodyPr/>
                    <a:lstStyle/>
                    <a:p>
                      <a:r>
                        <a:rPr lang="en-US" sz="2400"/>
                        <a:t>K</a:t>
                      </a:r>
                    </a:p>
                  </a:txBody>
                  <a:tcPr/>
                </a:tc>
                <a:extLst>
                  <a:ext uri="{0D108BD9-81ED-4DB2-BD59-A6C34878D82A}">
                    <a16:rowId xmlns:a16="http://schemas.microsoft.com/office/drawing/2014/main" val="2514446054"/>
                  </a:ext>
                </a:extLst>
              </a:tr>
              <a:tr h="462140">
                <a:tc>
                  <a:txBody>
                    <a:bodyPr/>
                    <a:lstStyle/>
                    <a:p>
                      <a:r>
                        <a:rPr lang="en-US" sz="2400"/>
                        <a:t>Nonsense word fluency</a:t>
                      </a:r>
                    </a:p>
                  </a:txBody>
                  <a:tcPr/>
                </a:tc>
                <a:tc>
                  <a:txBody>
                    <a:bodyPr/>
                    <a:lstStyle/>
                    <a:p>
                      <a:r>
                        <a:rPr lang="en-US" sz="2400"/>
                        <a:t>Late K−1</a:t>
                      </a:r>
                    </a:p>
                  </a:txBody>
                  <a:tcPr/>
                </a:tc>
                <a:extLst>
                  <a:ext uri="{0D108BD9-81ED-4DB2-BD59-A6C34878D82A}">
                    <a16:rowId xmlns:a16="http://schemas.microsoft.com/office/drawing/2014/main" val="10004"/>
                  </a:ext>
                </a:extLst>
              </a:tr>
              <a:tr h="462140">
                <a:tc>
                  <a:txBody>
                    <a:bodyPr/>
                    <a:lstStyle/>
                    <a:p>
                      <a:r>
                        <a:rPr lang="en-US" sz="2400"/>
                        <a:t>Word identification fluency</a:t>
                      </a:r>
                    </a:p>
                  </a:txBody>
                  <a:tcPr/>
                </a:tc>
                <a:tc>
                  <a:txBody>
                    <a:bodyPr/>
                    <a:lstStyle/>
                    <a:p>
                      <a:r>
                        <a:rPr lang="en-US" sz="2400"/>
                        <a:t>1</a:t>
                      </a:r>
                    </a:p>
                  </a:txBody>
                  <a:tcPr/>
                </a:tc>
                <a:extLst>
                  <a:ext uri="{0D108BD9-81ED-4DB2-BD59-A6C34878D82A}">
                    <a16:rowId xmlns:a16="http://schemas.microsoft.com/office/drawing/2014/main" val="210500362"/>
                  </a:ext>
                </a:extLst>
              </a:tr>
              <a:tr h="403076">
                <a:tc>
                  <a:txBody>
                    <a:bodyPr/>
                    <a:lstStyle/>
                    <a:p>
                      <a:r>
                        <a:rPr lang="en-US" sz="2400"/>
                        <a:t>Passage reading fluency, also called oral reading fluency</a:t>
                      </a:r>
                    </a:p>
                  </a:txBody>
                  <a:tcPr/>
                </a:tc>
                <a:tc>
                  <a:txBody>
                    <a:bodyPr/>
                    <a:lstStyle/>
                    <a:p>
                      <a:r>
                        <a:rPr lang="en-US" sz="2400"/>
                        <a:t>Late 1−4</a:t>
                      </a:r>
                    </a:p>
                  </a:txBody>
                  <a:tcPr/>
                </a:tc>
                <a:extLst>
                  <a:ext uri="{0D108BD9-81ED-4DB2-BD59-A6C34878D82A}">
                    <a16:rowId xmlns:a16="http://schemas.microsoft.com/office/drawing/2014/main" val="486405833"/>
                  </a:ext>
                </a:extLst>
              </a:tr>
              <a:tr h="462140">
                <a:tc>
                  <a:txBody>
                    <a:bodyPr/>
                    <a:lstStyle/>
                    <a:p>
                      <a:r>
                        <a:rPr lang="en-US" sz="2400"/>
                        <a:t>Maze or maze fluency</a:t>
                      </a:r>
                    </a:p>
                  </a:txBody>
                  <a:tcPr/>
                </a:tc>
                <a:tc>
                  <a:txBody>
                    <a:bodyPr/>
                    <a:lstStyle/>
                    <a:p>
                      <a:r>
                        <a:rPr lang="en-US" sz="2400"/>
                        <a:t>4+</a:t>
                      </a:r>
                    </a:p>
                  </a:txBody>
                  <a:tcPr/>
                </a:tc>
                <a:extLst>
                  <a:ext uri="{0D108BD9-81ED-4DB2-BD59-A6C34878D82A}">
                    <a16:rowId xmlns:a16="http://schemas.microsoft.com/office/drawing/2014/main" val="1961548844"/>
                  </a:ext>
                </a:extLst>
              </a:tr>
            </a:tbl>
          </a:graphicData>
        </a:graphic>
      </p:graphicFrame>
      <p:sp>
        <p:nvSpPr>
          <p:cNvPr id="6" name="Slide Number Placeholder 5"/>
          <p:cNvSpPr>
            <a:spLocks noGrp="1"/>
          </p:cNvSpPr>
          <p:nvPr>
            <p:ph type="sldNum" sz="quarter" idx="12"/>
          </p:nvPr>
        </p:nvSpPr>
        <p:spPr/>
        <p:txBody>
          <a:bodyPr/>
          <a:lstStyle/>
          <a:p>
            <a:fld id="{99A20822-4A49-4D36-86E3-300BA48D3F00}" type="slidenum">
              <a:rPr lang="en-US" smtClean="0"/>
              <a:pPr/>
              <a:t>21</a:t>
            </a:fld>
            <a:endParaRPr lang="en-US"/>
          </a:p>
        </p:txBody>
      </p:sp>
    </p:spTree>
    <p:extLst>
      <p:ext uri="{BB962C8B-B14F-4D97-AF65-F5344CB8AC3E}">
        <p14:creationId xmlns:p14="http://schemas.microsoft.com/office/powerpoint/2010/main" val="249451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Sample Target Behaviors Written Expression</a:t>
            </a:r>
          </a:p>
        </p:txBody>
      </p:sp>
      <p:graphicFrame>
        <p:nvGraphicFramePr>
          <p:cNvPr id="21" name="Content Placeholder 20"/>
          <p:cNvGraphicFramePr>
            <a:graphicFrameLocks noGrp="1"/>
          </p:cNvGraphicFramePr>
          <p:nvPr>
            <p:ph sz="quarter" idx="17"/>
            <p:extLst>
              <p:ext uri="{D42A27DB-BD31-4B8C-83A1-F6EECF244321}">
                <p14:modId xmlns:p14="http://schemas.microsoft.com/office/powerpoint/2010/main" val="3956917704"/>
              </p:ext>
            </p:extLst>
          </p:nvPr>
        </p:nvGraphicFramePr>
        <p:xfrm>
          <a:off x="1261641" y="1478460"/>
          <a:ext cx="9288509" cy="4077388"/>
        </p:xfrm>
        <a:graphic>
          <a:graphicData uri="http://schemas.openxmlformats.org/drawingml/2006/table">
            <a:tbl>
              <a:tblPr firstRow="1">
                <a:tableStyleId>{5C22544A-7EE6-4342-B048-85BDC9FD1C3A}</a:tableStyleId>
              </a:tblPr>
              <a:tblGrid>
                <a:gridCol w="6446999">
                  <a:extLst>
                    <a:ext uri="{9D8B030D-6E8A-4147-A177-3AD203B41FA5}">
                      <a16:colId xmlns:a16="http://schemas.microsoft.com/office/drawing/2014/main" val="20003"/>
                    </a:ext>
                  </a:extLst>
                </a:gridCol>
                <a:gridCol w="2841510">
                  <a:extLst>
                    <a:ext uri="{9D8B030D-6E8A-4147-A177-3AD203B41FA5}">
                      <a16:colId xmlns:a16="http://schemas.microsoft.com/office/drawing/2014/main" val="20004"/>
                    </a:ext>
                  </a:extLst>
                </a:gridCol>
              </a:tblGrid>
              <a:tr h="860153">
                <a:tc>
                  <a:txBody>
                    <a:bodyPr/>
                    <a:lstStyle/>
                    <a:p>
                      <a:pPr algn="ctr"/>
                      <a:r>
                        <a:rPr lang="en-US" sz="2400"/>
                        <a:t>Target Academic Behaviors: </a:t>
                      </a:r>
                    </a:p>
                    <a:p>
                      <a:pPr algn="ctr"/>
                      <a:r>
                        <a:rPr lang="en-US" sz="2400"/>
                        <a:t>Written Expression</a:t>
                      </a:r>
                    </a:p>
                  </a:txBody>
                  <a:tcPr>
                    <a:solidFill>
                      <a:srgbClr val="C25131">
                        <a:alpha val="89804"/>
                      </a:srgbClr>
                    </a:solidFill>
                  </a:tcPr>
                </a:tc>
                <a:tc>
                  <a:txBody>
                    <a:bodyPr/>
                    <a:lstStyle/>
                    <a:p>
                      <a:pPr algn="ctr"/>
                      <a:r>
                        <a:rPr lang="en-US" sz="2400"/>
                        <a:t>Recommended </a:t>
                      </a:r>
                    </a:p>
                    <a:p>
                      <a:pPr algn="ctr"/>
                      <a:r>
                        <a:rPr lang="en-US" sz="2400"/>
                        <a:t>Grade Levels</a:t>
                      </a:r>
                    </a:p>
                  </a:txBody>
                  <a:tcPr>
                    <a:solidFill>
                      <a:srgbClr val="C25131">
                        <a:alpha val="89804"/>
                      </a:srgbClr>
                    </a:solidFill>
                  </a:tcPr>
                </a:tc>
                <a:extLst>
                  <a:ext uri="{0D108BD9-81ED-4DB2-BD59-A6C34878D82A}">
                    <a16:rowId xmlns:a16="http://schemas.microsoft.com/office/drawing/2014/main" val="10000"/>
                  </a:ext>
                </a:extLst>
              </a:tr>
              <a:tr h="643447">
                <a:tc>
                  <a:txBody>
                    <a:bodyPr/>
                    <a:lstStyle/>
                    <a:p>
                      <a:r>
                        <a:rPr lang="en-US" sz="2400"/>
                        <a:t>Total words written</a:t>
                      </a:r>
                    </a:p>
                  </a:txBody>
                  <a:tcPr>
                    <a:solidFill>
                      <a:srgbClr val="C25131">
                        <a:alpha val="20000"/>
                      </a:srgbClr>
                    </a:solidFill>
                  </a:tcPr>
                </a:tc>
                <a:tc>
                  <a:txBody>
                    <a:bodyPr/>
                    <a:lstStyle/>
                    <a:p>
                      <a:r>
                        <a:rPr lang="en-US" sz="2400"/>
                        <a:t>1−6</a:t>
                      </a:r>
                    </a:p>
                  </a:txBody>
                  <a:tcPr>
                    <a:solidFill>
                      <a:srgbClr val="C25131">
                        <a:alpha val="20000"/>
                      </a:srgbClr>
                    </a:solidFill>
                  </a:tcPr>
                </a:tc>
                <a:extLst>
                  <a:ext uri="{0D108BD9-81ED-4DB2-BD59-A6C34878D82A}">
                    <a16:rowId xmlns:a16="http://schemas.microsoft.com/office/drawing/2014/main" val="10001"/>
                  </a:ext>
                </a:extLst>
              </a:tr>
              <a:tr h="643447">
                <a:tc>
                  <a:txBody>
                    <a:bodyPr/>
                    <a:lstStyle/>
                    <a:p>
                      <a:r>
                        <a:rPr lang="en-US" sz="2400"/>
                        <a:t>Words spelled correctly</a:t>
                      </a:r>
                    </a:p>
                  </a:txBody>
                  <a:tcPr>
                    <a:solidFill>
                      <a:srgbClr val="C25131">
                        <a:alpha val="20000"/>
                      </a:srgbClr>
                    </a:solidFill>
                  </a:tcPr>
                </a:tc>
                <a:tc>
                  <a:txBody>
                    <a:bodyPr/>
                    <a:lstStyle/>
                    <a:p>
                      <a:r>
                        <a:rPr lang="en-US" sz="2400"/>
                        <a:t>1−6</a:t>
                      </a:r>
                    </a:p>
                  </a:txBody>
                  <a:tcPr>
                    <a:solidFill>
                      <a:srgbClr val="C25131">
                        <a:alpha val="20000"/>
                      </a:srgbClr>
                    </a:solidFill>
                  </a:tcPr>
                </a:tc>
                <a:extLst>
                  <a:ext uri="{0D108BD9-81ED-4DB2-BD59-A6C34878D82A}">
                    <a16:rowId xmlns:a16="http://schemas.microsoft.com/office/drawing/2014/main" val="10002"/>
                  </a:ext>
                </a:extLst>
              </a:tr>
              <a:tr h="643447">
                <a:tc>
                  <a:txBody>
                    <a:bodyPr/>
                    <a:lstStyle/>
                    <a:p>
                      <a:r>
                        <a:rPr lang="en-US" sz="2400"/>
                        <a:t>Correct word sequence</a:t>
                      </a:r>
                    </a:p>
                  </a:txBody>
                  <a:tcPr>
                    <a:solidFill>
                      <a:srgbClr val="C25131">
                        <a:alpha val="20000"/>
                      </a:srgbClr>
                    </a:solidFill>
                  </a:tcPr>
                </a:tc>
                <a:tc>
                  <a:txBody>
                    <a:bodyPr/>
                    <a:lstStyle/>
                    <a:p>
                      <a:r>
                        <a:rPr lang="en-US" sz="2400"/>
                        <a:t>1−6</a:t>
                      </a:r>
                    </a:p>
                  </a:txBody>
                  <a:tcPr>
                    <a:solidFill>
                      <a:srgbClr val="C25131">
                        <a:alpha val="20000"/>
                      </a:srgbClr>
                    </a:solidFill>
                  </a:tcPr>
                </a:tc>
                <a:extLst>
                  <a:ext uri="{0D108BD9-81ED-4DB2-BD59-A6C34878D82A}">
                    <a16:rowId xmlns:a16="http://schemas.microsoft.com/office/drawing/2014/main" val="10003"/>
                  </a:ext>
                </a:extLst>
              </a:tr>
              <a:tr h="643447">
                <a:tc>
                  <a:txBody>
                    <a:bodyPr/>
                    <a:lstStyle/>
                    <a:p>
                      <a:r>
                        <a:rPr lang="en-US" sz="2400"/>
                        <a:t>Correct letter sequence</a:t>
                      </a:r>
                    </a:p>
                  </a:txBody>
                  <a:tcPr>
                    <a:solidFill>
                      <a:srgbClr val="C25131">
                        <a:alpha val="20000"/>
                      </a:srgbClr>
                    </a:solidFill>
                  </a:tcPr>
                </a:tc>
                <a:tc>
                  <a:txBody>
                    <a:bodyPr/>
                    <a:lstStyle/>
                    <a:p>
                      <a:r>
                        <a:rPr lang="en-US" sz="2400"/>
                        <a:t>1−6</a:t>
                      </a:r>
                    </a:p>
                  </a:txBody>
                  <a:tcPr>
                    <a:solidFill>
                      <a:srgbClr val="C25131">
                        <a:alpha val="20000"/>
                      </a:srgbClr>
                    </a:solidFill>
                  </a:tcPr>
                </a:tc>
                <a:extLst>
                  <a:ext uri="{0D108BD9-81ED-4DB2-BD59-A6C34878D82A}">
                    <a16:rowId xmlns:a16="http://schemas.microsoft.com/office/drawing/2014/main" val="10004"/>
                  </a:ext>
                </a:extLst>
              </a:tr>
              <a:tr h="643447">
                <a:tc>
                  <a:txBody>
                    <a:bodyPr/>
                    <a:lstStyle/>
                    <a:p>
                      <a:r>
                        <a:rPr lang="en-US" sz="2400"/>
                        <a:t>Total paragraphs written</a:t>
                      </a:r>
                    </a:p>
                  </a:txBody>
                  <a:tcPr>
                    <a:solidFill>
                      <a:srgbClr val="C25131">
                        <a:alpha val="20000"/>
                      </a:srgbClr>
                    </a:solidFill>
                  </a:tcPr>
                </a:tc>
                <a:tc>
                  <a:txBody>
                    <a:bodyPr/>
                    <a:lstStyle/>
                    <a:p>
                      <a:r>
                        <a:rPr lang="en-US" sz="2400"/>
                        <a:t>6−12</a:t>
                      </a:r>
                    </a:p>
                  </a:txBody>
                  <a:tcPr>
                    <a:solidFill>
                      <a:srgbClr val="C25131">
                        <a:alpha val="20000"/>
                      </a:srgbClr>
                    </a:solidFill>
                  </a:tcPr>
                </a:tc>
                <a:extLst>
                  <a:ext uri="{0D108BD9-81ED-4DB2-BD59-A6C34878D82A}">
                    <a16:rowId xmlns:a16="http://schemas.microsoft.com/office/drawing/2014/main" val="210500362"/>
                  </a:ext>
                </a:extLst>
              </a:tr>
            </a:tbl>
          </a:graphicData>
        </a:graphic>
      </p:graphicFrame>
      <p:sp>
        <p:nvSpPr>
          <p:cNvPr id="6" name="Slide Number Placeholder 5"/>
          <p:cNvSpPr>
            <a:spLocks noGrp="1"/>
          </p:cNvSpPr>
          <p:nvPr>
            <p:ph type="sldNum" sz="quarter" idx="12"/>
          </p:nvPr>
        </p:nvSpPr>
        <p:spPr/>
        <p:txBody>
          <a:bodyPr/>
          <a:lstStyle/>
          <a:p>
            <a:fld id="{99A20822-4A49-4D36-86E3-300BA48D3F00}" type="slidenum">
              <a:rPr lang="en-US" smtClean="0"/>
              <a:pPr/>
              <a:t>22</a:t>
            </a:fld>
            <a:endParaRPr lang="en-US"/>
          </a:p>
        </p:txBody>
      </p:sp>
    </p:spTree>
    <p:extLst>
      <p:ext uri="{BB962C8B-B14F-4D97-AF65-F5344CB8AC3E}">
        <p14:creationId xmlns:p14="http://schemas.microsoft.com/office/powerpoint/2010/main" val="2943505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92B0-AD7D-151A-805E-8392855683F7}"/>
              </a:ext>
            </a:extLst>
          </p:cNvPr>
          <p:cNvSpPr>
            <a:spLocks noGrp="1"/>
          </p:cNvSpPr>
          <p:nvPr>
            <p:ph type="title"/>
          </p:nvPr>
        </p:nvSpPr>
        <p:spPr/>
        <p:txBody>
          <a:bodyPr/>
          <a:lstStyle/>
          <a:p>
            <a:r>
              <a:rPr lang="en-US"/>
              <a:t>Common Progress Monitoring Measures for Reading</a:t>
            </a:r>
          </a:p>
        </p:txBody>
      </p:sp>
      <p:graphicFrame>
        <p:nvGraphicFramePr>
          <p:cNvPr id="6" name="Content Placeholder 5" descr="Letter Sound Fluency:&#10;-Student says the sound for each letter&#10;-Score is the number of letter sounds read correctly&#10;">
            <a:extLst>
              <a:ext uri="{FF2B5EF4-FFF2-40B4-BE49-F238E27FC236}">
                <a16:creationId xmlns:a16="http://schemas.microsoft.com/office/drawing/2014/main" id="{27DB1EE7-1E5C-A03F-D92E-8B444AF807FC}"/>
              </a:ext>
            </a:extLst>
          </p:cNvPr>
          <p:cNvGraphicFramePr>
            <a:graphicFrameLocks noGrp="1"/>
          </p:cNvGraphicFramePr>
          <p:nvPr>
            <p:ph sz="quarter" idx="14"/>
            <p:extLst>
              <p:ext uri="{D42A27DB-BD31-4B8C-83A1-F6EECF244321}">
                <p14:modId xmlns:p14="http://schemas.microsoft.com/office/powerpoint/2010/main" val="2804919505"/>
              </p:ext>
            </p:extLst>
          </p:nvPr>
        </p:nvGraphicFramePr>
        <p:xfrm>
          <a:off x="0" y="2072640"/>
          <a:ext cx="6720839" cy="2255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Score sheet showing the results of a letter sound fluency test&#10;&#10;The student sounded 18 letters correctly in one minute. ">
            <a:extLst>
              <a:ext uri="{FF2B5EF4-FFF2-40B4-BE49-F238E27FC236}">
                <a16:creationId xmlns:a16="http://schemas.microsoft.com/office/drawing/2014/main" id="{2A481678-45D1-0E13-D915-6C8C251B97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4680" y="1484082"/>
            <a:ext cx="5066348" cy="4236946"/>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15F23BBF-A000-0F98-9921-565DF8974FD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583CEC6-BAD8-653C-A233-9C1A2573438B}"/>
              </a:ext>
            </a:extLst>
          </p:cNvPr>
          <p:cNvSpPr>
            <a:spLocks noGrp="1"/>
          </p:cNvSpPr>
          <p:nvPr>
            <p:ph type="sldNum" sz="quarter" idx="12"/>
          </p:nvPr>
        </p:nvSpPr>
        <p:spPr/>
        <p:txBody>
          <a:bodyPr/>
          <a:lstStyle/>
          <a:p>
            <a:fld id="{99A20822-4A49-4D36-86E3-300BA48D3F00}" type="slidenum">
              <a:rPr lang="en-US" smtClean="0"/>
              <a:t>23</a:t>
            </a:fld>
            <a:endParaRPr lang="en-US"/>
          </a:p>
        </p:txBody>
      </p:sp>
    </p:spTree>
    <p:extLst>
      <p:ext uri="{BB962C8B-B14F-4D97-AF65-F5344CB8AC3E}">
        <p14:creationId xmlns:p14="http://schemas.microsoft.com/office/powerpoint/2010/main" val="3685542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92B0-AD7D-151A-805E-8392855683F7}"/>
              </a:ext>
            </a:extLst>
          </p:cNvPr>
          <p:cNvSpPr>
            <a:spLocks noGrp="1"/>
          </p:cNvSpPr>
          <p:nvPr>
            <p:ph type="title"/>
          </p:nvPr>
        </p:nvSpPr>
        <p:spPr/>
        <p:txBody>
          <a:bodyPr/>
          <a:lstStyle/>
          <a:p>
            <a:r>
              <a:rPr lang="en-US" dirty="0"/>
              <a:t>Common Progress Monitoring Measures for Reading 2</a:t>
            </a:r>
          </a:p>
        </p:txBody>
      </p:sp>
      <p:graphicFrame>
        <p:nvGraphicFramePr>
          <p:cNvPr id="6" name="Content Placeholder 5" descr="Word Identification Fluency:&#10;-Student reads aloud from a list of high-frequency words&#10;-Score is the number of words read correctly&#10;">
            <a:extLst>
              <a:ext uri="{FF2B5EF4-FFF2-40B4-BE49-F238E27FC236}">
                <a16:creationId xmlns:a16="http://schemas.microsoft.com/office/drawing/2014/main" id="{27DB1EE7-1E5C-A03F-D92E-8B444AF807FC}"/>
              </a:ext>
            </a:extLst>
          </p:cNvPr>
          <p:cNvGraphicFramePr>
            <a:graphicFrameLocks noGrp="1"/>
          </p:cNvGraphicFramePr>
          <p:nvPr>
            <p:ph sz="quarter" idx="14"/>
            <p:extLst>
              <p:ext uri="{D42A27DB-BD31-4B8C-83A1-F6EECF244321}">
                <p14:modId xmlns:p14="http://schemas.microsoft.com/office/powerpoint/2010/main" val="1608774938"/>
              </p:ext>
            </p:extLst>
          </p:nvPr>
        </p:nvGraphicFramePr>
        <p:xfrm>
          <a:off x="160972" y="2072640"/>
          <a:ext cx="6720839" cy="2255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descr="Score sheet showing the results of a word identification fluency assessment. ">
            <a:extLst>
              <a:ext uri="{FF2B5EF4-FFF2-40B4-BE49-F238E27FC236}">
                <a16:creationId xmlns:a16="http://schemas.microsoft.com/office/drawing/2014/main" id="{F8659597-B78F-79A0-8708-C289CC301F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8558" y="766762"/>
            <a:ext cx="3819525" cy="5324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15F23BBF-A000-0F98-9921-565DF8974FD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583CEC6-BAD8-653C-A233-9C1A2573438B}"/>
              </a:ext>
            </a:extLst>
          </p:cNvPr>
          <p:cNvSpPr>
            <a:spLocks noGrp="1"/>
          </p:cNvSpPr>
          <p:nvPr>
            <p:ph type="sldNum" sz="quarter" idx="12"/>
          </p:nvPr>
        </p:nvSpPr>
        <p:spPr/>
        <p:txBody>
          <a:bodyPr/>
          <a:lstStyle/>
          <a:p>
            <a:fld id="{99A20822-4A49-4D36-86E3-300BA48D3F00}" type="slidenum">
              <a:rPr lang="en-US" smtClean="0"/>
              <a:t>24</a:t>
            </a:fld>
            <a:endParaRPr lang="en-US"/>
          </a:p>
        </p:txBody>
      </p:sp>
    </p:spTree>
    <p:extLst>
      <p:ext uri="{BB962C8B-B14F-4D97-AF65-F5344CB8AC3E}">
        <p14:creationId xmlns:p14="http://schemas.microsoft.com/office/powerpoint/2010/main" val="3607032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92B0-AD7D-151A-805E-8392855683F7}"/>
              </a:ext>
            </a:extLst>
          </p:cNvPr>
          <p:cNvSpPr>
            <a:spLocks noGrp="1"/>
          </p:cNvSpPr>
          <p:nvPr>
            <p:ph type="title"/>
          </p:nvPr>
        </p:nvSpPr>
        <p:spPr/>
        <p:txBody>
          <a:bodyPr/>
          <a:lstStyle/>
          <a:p>
            <a:r>
              <a:rPr lang="en-US" dirty="0"/>
              <a:t>Common Progress Monitoring Measures for Reading 3</a:t>
            </a:r>
          </a:p>
        </p:txBody>
      </p:sp>
      <p:graphicFrame>
        <p:nvGraphicFramePr>
          <p:cNvPr id="6" name="Content Placeholder 5" descr="Passage Reading Fluency:&#10;-Student reads aloud from a passage of connected text.&#10;-Score is the number of words read correctly&#10;">
            <a:extLst>
              <a:ext uri="{FF2B5EF4-FFF2-40B4-BE49-F238E27FC236}">
                <a16:creationId xmlns:a16="http://schemas.microsoft.com/office/drawing/2014/main" id="{27DB1EE7-1E5C-A03F-D92E-8B444AF807FC}"/>
              </a:ext>
            </a:extLst>
          </p:cNvPr>
          <p:cNvGraphicFramePr>
            <a:graphicFrameLocks noGrp="1"/>
          </p:cNvGraphicFramePr>
          <p:nvPr>
            <p:ph sz="quarter" idx="14"/>
            <p:extLst>
              <p:ext uri="{D42A27DB-BD31-4B8C-83A1-F6EECF244321}">
                <p14:modId xmlns:p14="http://schemas.microsoft.com/office/powerpoint/2010/main" val="2975767940"/>
              </p:ext>
            </p:extLst>
          </p:nvPr>
        </p:nvGraphicFramePr>
        <p:xfrm>
          <a:off x="160972" y="2072640"/>
          <a:ext cx="6720839" cy="2255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0" name="Picture 2" descr="Score sheet showing the results of a passage reading fluency assessment. ">
            <a:extLst>
              <a:ext uri="{FF2B5EF4-FFF2-40B4-BE49-F238E27FC236}">
                <a16:creationId xmlns:a16="http://schemas.microsoft.com/office/drawing/2014/main" id="{B252D17C-B226-8D80-BD33-E4FAC05619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0" y="771525"/>
            <a:ext cx="3810000" cy="5172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15F23BBF-A000-0F98-9921-565DF8974FD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583CEC6-BAD8-653C-A233-9C1A2573438B}"/>
              </a:ext>
            </a:extLst>
          </p:cNvPr>
          <p:cNvSpPr>
            <a:spLocks noGrp="1"/>
          </p:cNvSpPr>
          <p:nvPr>
            <p:ph type="sldNum" sz="quarter" idx="12"/>
          </p:nvPr>
        </p:nvSpPr>
        <p:spPr/>
        <p:txBody>
          <a:bodyPr/>
          <a:lstStyle/>
          <a:p>
            <a:fld id="{99A20822-4A49-4D36-86E3-300BA48D3F00}" type="slidenum">
              <a:rPr lang="en-US" smtClean="0"/>
              <a:t>25</a:t>
            </a:fld>
            <a:endParaRPr lang="en-US"/>
          </a:p>
        </p:txBody>
      </p:sp>
    </p:spTree>
    <p:extLst>
      <p:ext uri="{BB962C8B-B14F-4D97-AF65-F5344CB8AC3E}">
        <p14:creationId xmlns:p14="http://schemas.microsoft.com/office/powerpoint/2010/main" val="223083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92B0-AD7D-151A-805E-8392855683F7}"/>
              </a:ext>
            </a:extLst>
          </p:cNvPr>
          <p:cNvSpPr>
            <a:spLocks noGrp="1"/>
          </p:cNvSpPr>
          <p:nvPr>
            <p:ph type="title"/>
          </p:nvPr>
        </p:nvSpPr>
        <p:spPr/>
        <p:txBody>
          <a:bodyPr/>
          <a:lstStyle/>
          <a:p>
            <a:r>
              <a:rPr lang="en-US" dirty="0"/>
              <a:t>Common Progress Monitoring Measures for Reading 4</a:t>
            </a:r>
          </a:p>
        </p:txBody>
      </p:sp>
      <p:graphicFrame>
        <p:nvGraphicFramePr>
          <p:cNvPr id="6" name="Content Placeholder 5" descr="Maze:&#10;-Student reads connected text and selects the correct missing word&#10;-Score is number of correct replacement words selected&#10;">
            <a:extLst>
              <a:ext uri="{FF2B5EF4-FFF2-40B4-BE49-F238E27FC236}">
                <a16:creationId xmlns:a16="http://schemas.microsoft.com/office/drawing/2014/main" id="{27DB1EE7-1E5C-A03F-D92E-8B444AF807FC}"/>
              </a:ext>
            </a:extLst>
          </p:cNvPr>
          <p:cNvGraphicFramePr>
            <a:graphicFrameLocks noGrp="1"/>
          </p:cNvGraphicFramePr>
          <p:nvPr>
            <p:ph sz="quarter" idx="14"/>
            <p:extLst>
              <p:ext uri="{D42A27DB-BD31-4B8C-83A1-F6EECF244321}">
                <p14:modId xmlns:p14="http://schemas.microsoft.com/office/powerpoint/2010/main" val="4098061854"/>
              </p:ext>
            </p:extLst>
          </p:nvPr>
        </p:nvGraphicFramePr>
        <p:xfrm>
          <a:off x="0" y="2042160"/>
          <a:ext cx="7337108" cy="2255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194" name="Picture 2" descr="Score sheet showing the results of a maze assessment. ">
            <a:extLst>
              <a:ext uri="{FF2B5EF4-FFF2-40B4-BE49-F238E27FC236}">
                <a16:creationId xmlns:a16="http://schemas.microsoft.com/office/drawing/2014/main" id="{127D2EC3-9A11-EE30-58D9-2F865E31E0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6665" y="766762"/>
            <a:ext cx="3790950" cy="5324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15F23BBF-A000-0F98-9921-565DF8974FD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583CEC6-BAD8-653C-A233-9C1A2573438B}"/>
              </a:ext>
            </a:extLst>
          </p:cNvPr>
          <p:cNvSpPr>
            <a:spLocks noGrp="1"/>
          </p:cNvSpPr>
          <p:nvPr>
            <p:ph type="sldNum" sz="quarter" idx="12"/>
          </p:nvPr>
        </p:nvSpPr>
        <p:spPr/>
        <p:txBody>
          <a:bodyPr/>
          <a:lstStyle/>
          <a:p>
            <a:fld id="{99A20822-4A49-4D36-86E3-300BA48D3F00}" type="slidenum">
              <a:rPr lang="en-US" smtClean="0"/>
              <a:t>26</a:t>
            </a:fld>
            <a:endParaRPr lang="en-US"/>
          </a:p>
        </p:txBody>
      </p:sp>
    </p:spTree>
    <p:extLst>
      <p:ext uri="{BB962C8B-B14F-4D97-AF65-F5344CB8AC3E}">
        <p14:creationId xmlns:p14="http://schemas.microsoft.com/office/powerpoint/2010/main" val="778825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87AE7-F6C1-D33A-81DF-0DD4FA71329F}"/>
              </a:ext>
            </a:extLst>
          </p:cNvPr>
          <p:cNvSpPr>
            <a:spLocks noGrp="1"/>
          </p:cNvSpPr>
          <p:nvPr>
            <p:ph type="title"/>
          </p:nvPr>
        </p:nvSpPr>
        <p:spPr/>
        <p:txBody>
          <a:bodyPr/>
          <a:lstStyle/>
          <a:p>
            <a:r>
              <a:rPr lang="en-US"/>
              <a:t>Case Example: John</a:t>
            </a:r>
          </a:p>
        </p:txBody>
      </p:sp>
      <p:sp>
        <p:nvSpPr>
          <p:cNvPr id="3" name="Content Placeholder 2">
            <a:extLst>
              <a:ext uri="{FF2B5EF4-FFF2-40B4-BE49-F238E27FC236}">
                <a16:creationId xmlns:a16="http://schemas.microsoft.com/office/drawing/2014/main" id="{E6536A69-7AA0-B1D3-2B6D-E86931DB9A02}"/>
              </a:ext>
            </a:extLst>
          </p:cNvPr>
          <p:cNvSpPr>
            <a:spLocks noGrp="1"/>
          </p:cNvSpPr>
          <p:nvPr>
            <p:ph sz="quarter" idx="14"/>
          </p:nvPr>
        </p:nvSpPr>
        <p:spPr>
          <a:xfrm>
            <a:off x="457200" y="1371600"/>
            <a:ext cx="9155151" cy="4204010"/>
          </a:xfrm>
        </p:spPr>
        <p:txBody>
          <a:bodyPr/>
          <a:lstStyle/>
          <a:p>
            <a:r>
              <a:rPr lang="en-US"/>
              <a:t>John is a first-grade student who is still struggling with a few letter names and many letter sounds. He also struggles with orally blending and segmenting spoken language. Most of his intervention will focus on phonological awareness and early reading skills. Which progress monitoring measure should you use? (letter sound fluency, oral reading fluency, or word identification fluency)</a:t>
            </a:r>
          </a:p>
        </p:txBody>
      </p:sp>
      <p:sp>
        <p:nvSpPr>
          <p:cNvPr id="12" name="Rectangle 11">
            <a:extLst>
              <a:ext uri="{FF2B5EF4-FFF2-40B4-BE49-F238E27FC236}">
                <a16:creationId xmlns:a16="http://schemas.microsoft.com/office/drawing/2014/main" id="{8B311E87-1DC4-0E83-40B8-3C7CCA180FB9}"/>
              </a:ext>
            </a:extLst>
          </p:cNvPr>
          <p:cNvSpPr/>
          <p:nvPr/>
        </p:nvSpPr>
        <p:spPr>
          <a:xfrm>
            <a:off x="10114156" y="1371599"/>
            <a:ext cx="1617596" cy="1070517"/>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Letter Sound Fluency</a:t>
            </a:r>
          </a:p>
        </p:txBody>
      </p:sp>
      <p:sp>
        <p:nvSpPr>
          <p:cNvPr id="13" name="Rectangle 12">
            <a:extLst>
              <a:ext uri="{FF2B5EF4-FFF2-40B4-BE49-F238E27FC236}">
                <a16:creationId xmlns:a16="http://schemas.microsoft.com/office/drawing/2014/main" id="{8061AB5E-1CD0-00A9-4260-92A6870184D2}"/>
              </a:ext>
            </a:extLst>
          </p:cNvPr>
          <p:cNvSpPr/>
          <p:nvPr/>
        </p:nvSpPr>
        <p:spPr>
          <a:xfrm>
            <a:off x="10114156" y="2739483"/>
            <a:ext cx="1617596" cy="1070516"/>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Oral Reading Fluency</a:t>
            </a:r>
          </a:p>
        </p:txBody>
      </p:sp>
      <p:sp>
        <p:nvSpPr>
          <p:cNvPr id="14" name="Rectangle 13">
            <a:extLst>
              <a:ext uri="{FF2B5EF4-FFF2-40B4-BE49-F238E27FC236}">
                <a16:creationId xmlns:a16="http://schemas.microsoft.com/office/drawing/2014/main" id="{B06D8971-EBEC-F1B1-3405-681BEEF1BC31}"/>
              </a:ext>
            </a:extLst>
          </p:cNvPr>
          <p:cNvSpPr/>
          <p:nvPr/>
        </p:nvSpPr>
        <p:spPr>
          <a:xfrm>
            <a:off x="10114156" y="4242704"/>
            <a:ext cx="1617596" cy="1070515"/>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Word Identification Fluency</a:t>
            </a:r>
          </a:p>
        </p:txBody>
      </p:sp>
      <p:sp>
        <p:nvSpPr>
          <p:cNvPr id="4" name="Text Placeholder 3">
            <a:extLst>
              <a:ext uri="{FF2B5EF4-FFF2-40B4-BE49-F238E27FC236}">
                <a16:creationId xmlns:a16="http://schemas.microsoft.com/office/drawing/2014/main" id="{E87741AB-78A7-71CC-C31F-0F5A3C09617E}"/>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85C3A33-7F84-AC91-9477-63E9B5D691B8}"/>
              </a:ext>
            </a:extLst>
          </p:cNvPr>
          <p:cNvSpPr>
            <a:spLocks noGrp="1"/>
          </p:cNvSpPr>
          <p:nvPr>
            <p:ph type="sldNum" sz="quarter" idx="12"/>
          </p:nvPr>
        </p:nvSpPr>
        <p:spPr/>
        <p:txBody>
          <a:bodyPr/>
          <a:lstStyle/>
          <a:p>
            <a:fld id="{99A20822-4A49-4D36-86E3-300BA48D3F00}" type="slidenum">
              <a:rPr lang="en-US" smtClean="0"/>
              <a:t>27</a:t>
            </a:fld>
            <a:endParaRPr lang="en-US"/>
          </a:p>
        </p:txBody>
      </p:sp>
    </p:spTree>
    <p:extLst>
      <p:ext uri="{BB962C8B-B14F-4D97-AF65-F5344CB8AC3E}">
        <p14:creationId xmlns:p14="http://schemas.microsoft.com/office/powerpoint/2010/main" val="3477630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5430-57B2-AF43-8B2C-A1FE22FB1355}"/>
              </a:ext>
            </a:extLst>
          </p:cNvPr>
          <p:cNvSpPr>
            <a:spLocks noGrp="1"/>
          </p:cNvSpPr>
          <p:nvPr>
            <p:ph type="title"/>
          </p:nvPr>
        </p:nvSpPr>
        <p:spPr/>
        <p:txBody>
          <a:bodyPr/>
          <a:lstStyle/>
          <a:p>
            <a:r>
              <a:rPr lang="en-US"/>
              <a:t>Workbook Case Example 1: Cynthia </a:t>
            </a:r>
          </a:p>
        </p:txBody>
      </p:sp>
      <p:pic>
        <p:nvPicPr>
          <p:cNvPr id="11" name="Graphic 10" descr="Red book indicating workbook activity">
            <a:extLst>
              <a:ext uri="{FF2B5EF4-FFF2-40B4-BE49-F238E27FC236}">
                <a16:creationId xmlns:a16="http://schemas.microsoft.com/office/drawing/2014/main" id="{B300263A-768A-DFFD-D566-F21258992E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17647" y="142687"/>
            <a:ext cx="990773" cy="990773"/>
          </a:xfrm>
          <a:prstGeom prst="rect">
            <a:avLst/>
          </a:prstGeom>
        </p:spPr>
      </p:pic>
      <p:sp>
        <p:nvSpPr>
          <p:cNvPr id="3" name="Content Placeholder 2">
            <a:extLst>
              <a:ext uri="{FF2B5EF4-FFF2-40B4-BE49-F238E27FC236}">
                <a16:creationId xmlns:a16="http://schemas.microsoft.com/office/drawing/2014/main" id="{53240D1E-8B48-5159-F18A-C6BEFCD707D3}"/>
              </a:ext>
            </a:extLst>
          </p:cNvPr>
          <p:cNvSpPr>
            <a:spLocks noGrp="1"/>
          </p:cNvSpPr>
          <p:nvPr>
            <p:ph sz="quarter" idx="14"/>
          </p:nvPr>
        </p:nvSpPr>
        <p:spPr>
          <a:xfrm>
            <a:off x="583580" y="1280160"/>
            <a:ext cx="9445083" cy="4181707"/>
          </a:xfrm>
        </p:spPr>
        <p:txBody>
          <a:bodyPr>
            <a:normAutofit/>
          </a:bodyPr>
          <a:lstStyle/>
          <a:p>
            <a:r>
              <a:rPr lang="en-US"/>
              <a:t>Cynthia is a 6th grade student identified as having a reading disability. She struggles with vocabulary and comprehension as well as retelling what she has read. Her intervention will focus on improving her vocabulary and comprehension skills, which are several grade levels behind. Which progress monitoring measure should you use?</a:t>
            </a:r>
          </a:p>
        </p:txBody>
      </p:sp>
      <p:sp>
        <p:nvSpPr>
          <p:cNvPr id="6" name="Rectangle 5">
            <a:extLst>
              <a:ext uri="{FF2B5EF4-FFF2-40B4-BE49-F238E27FC236}">
                <a16:creationId xmlns:a16="http://schemas.microsoft.com/office/drawing/2014/main" id="{D3594482-9F7A-1043-8342-646698B1CC6C}"/>
              </a:ext>
            </a:extLst>
          </p:cNvPr>
          <p:cNvSpPr/>
          <p:nvPr/>
        </p:nvSpPr>
        <p:spPr>
          <a:xfrm>
            <a:off x="10114156" y="1371600"/>
            <a:ext cx="1494264" cy="936702"/>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Phoneme  Fluency</a:t>
            </a:r>
          </a:p>
        </p:txBody>
      </p:sp>
      <p:sp>
        <p:nvSpPr>
          <p:cNvPr id="7" name="Rectangle 6">
            <a:extLst>
              <a:ext uri="{FF2B5EF4-FFF2-40B4-BE49-F238E27FC236}">
                <a16:creationId xmlns:a16="http://schemas.microsoft.com/office/drawing/2014/main" id="{DC6FF7B2-BA20-415E-4DCD-79CBDF6FA052}"/>
              </a:ext>
            </a:extLst>
          </p:cNvPr>
          <p:cNvSpPr/>
          <p:nvPr/>
        </p:nvSpPr>
        <p:spPr>
          <a:xfrm>
            <a:off x="10114156" y="2701086"/>
            <a:ext cx="1494264" cy="936702"/>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Word Identification Fluency</a:t>
            </a:r>
          </a:p>
        </p:txBody>
      </p:sp>
      <p:sp>
        <p:nvSpPr>
          <p:cNvPr id="8" name="Rectangle 7">
            <a:extLst>
              <a:ext uri="{FF2B5EF4-FFF2-40B4-BE49-F238E27FC236}">
                <a16:creationId xmlns:a16="http://schemas.microsoft.com/office/drawing/2014/main" id="{BE06FB46-8434-F0C6-EE18-39F83389E18D}"/>
              </a:ext>
            </a:extLst>
          </p:cNvPr>
          <p:cNvSpPr/>
          <p:nvPr/>
        </p:nvSpPr>
        <p:spPr>
          <a:xfrm>
            <a:off x="10114156" y="4081348"/>
            <a:ext cx="1494264" cy="936702"/>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Maze</a:t>
            </a:r>
          </a:p>
        </p:txBody>
      </p:sp>
      <p:sp>
        <p:nvSpPr>
          <p:cNvPr id="4" name="Text Placeholder 3">
            <a:extLst>
              <a:ext uri="{FF2B5EF4-FFF2-40B4-BE49-F238E27FC236}">
                <a16:creationId xmlns:a16="http://schemas.microsoft.com/office/drawing/2014/main" id="{CA633E42-5BB1-3F41-5550-28EB722355A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E2EBCE2-B6E5-2A92-B4C4-14ACBB3D7A18}"/>
              </a:ext>
            </a:extLst>
          </p:cNvPr>
          <p:cNvSpPr>
            <a:spLocks noGrp="1"/>
          </p:cNvSpPr>
          <p:nvPr>
            <p:ph type="sldNum" sz="quarter" idx="12"/>
          </p:nvPr>
        </p:nvSpPr>
        <p:spPr/>
        <p:txBody>
          <a:bodyPr/>
          <a:lstStyle/>
          <a:p>
            <a:fld id="{99A20822-4A49-4D36-86E3-300BA48D3F00}" type="slidenum">
              <a:rPr lang="en-US" smtClean="0"/>
              <a:t>28</a:t>
            </a:fld>
            <a:endParaRPr lang="en-US"/>
          </a:p>
        </p:txBody>
      </p:sp>
    </p:spTree>
    <p:extLst>
      <p:ext uri="{BB962C8B-B14F-4D97-AF65-F5344CB8AC3E}">
        <p14:creationId xmlns:p14="http://schemas.microsoft.com/office/powerpoint/2010/main" val="2222576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Sample Target Behaviors Mathematics</a:t>
            </a:r>
          </a:p>
        </p:txBody>
      </p:sp>
      <p:graphicFrame>
        <p:nvGraphicFramePr>
          <p:cNvPr id="21" name="Content Placeholder 20"/>
          <p:cNvGraphicFramePr>
            <a:graphicFrameLocks noGrp="1"/>
          </p:cNvGraphicFramePr>
          <p:nvPr>
            <p:ph sz="quarter" idx="17"/>
            <p:extLst>
              <p:ext uri="{D42A27DB-BD31-4B8C-83A1-F6EECF244321}">
                <p14:modId xmlns:p14="http://schemas.microsoft.com/office/powerpoint/2010/main" val="1992035108"/>
              </p:ext>
            </p:extLst>
          </p:nvPr>
        </p:nvGraphicFramePr>
        <p:xfrm>
          <a:off x="1469986" y="1413852"/>
          <a:ext cx="9201872" cy="4095695"/>
        </p:xfrm>
        <a:graphic>
          <a:graphicData uri="http://schemas.openxmlformats.org/drawingml/2006/table">
            <a:tbl>
              <a:tblPr firstRow="1">
                <a:tableStyleId>{5C22544A-7EE6-4342-B048-85BDC9FD1C3A}</a:tableStyleId>
              </a:tblPr>
              <a:tblGrid>
                <a:gridCol w="6269123">
                  <a:extLst>
                    <a:ext uri="{9D8B030D-6E8A-4147-A177-3AD203B41FA5}">
                      <a16:colId xmlns:a16="http://schemas.microsoft.com/office/drawing/2014/main" val="20003"/>
                    </a:ext>
                  </a:extLst>
                </a:gridCol>
                <a:gridCol w="2932749">
                  <a:extLst>
                    <a:ext uri="{9D8B030D-6E8A-4147-A177-3AD203B41FA5}">
                      <a16:colId xmlns:a16="http://schemas.microsoft.com/office/drawing/2014/main" val="20004"/>
                    </a:ext>
                  </a:extLst>
                </a:gridCol>
              </a:tblGrid>
              <a:tr h="844319">
                <a:tc>
                  <a:txBody>
                    <a:bodyPr/>
                    <a:lstStyle/>
                    <a:p>
                      <a:pPr algn="ctr"/>
                      <a:r>
                        <a:rPr lang="en-US" sz="2400"/>
                        <a:t>Target Academic Behaviors: Mathematics</a:t>
                      </a:r>
                    </a:p>
                  </a:txBody>
                  <a:tcPr>
                    <a:solidFill>
                      <a:srgbClr val="4B7E41"/>
                    </a:solidFill>
                  </a:tcPr>
                </a:tc>
                <a:tc>
                  <a:txBody>
                    <a:bodyPr/>
                    <a:lstStyle/>
                    <a:p>
                      <a:pPr algn="ctr"/>
                      <a:r>
                        <a:rPr lang="en-US" sz="2400"/>
                        <a:t>Recommended </a:t>
                      </a:r>
                    </a:p>
                    <a:p>
                      <a:pPr algn="ctr"/>
                      <a:r>
                        <a:rPr lang="en-US" sz="2400"/>
                        <a:t>Grade Levels</a:t>
                      </a:r>
                    </a:p>
                  </a:txBody>
                  <a:tcPr>
                    <a:solidFill>
                      <a:srgbClr val="4B7E41"/>
                    </a:solidFill>
                  </a:tcPr>
                </a:tc>
                <a:extLst>
                  <a:ext uri="{0D108BD9-81ED-4DB2-BD59-A6C34878D82A}">
                    <a16:rowId xmlns:a16="http://schemas.microsoft.com/office/drawing/2014/main" val="10000"/>
                  </a:ext>
                </a:extLst>
              </a:tr>
              <a:tr h="541896">
                <a:tc>
                  <a:txBody>
                    <a:bodyPr/>
                    <a:lstStyle/>
                    <a:p>
                      <a:r>
                        <a:rPr lang="en-US" sz="2400"/>
                        <a:t>Oral counting</a:t>
                      </a:r>
                    </a:p>
                  </a:txBody>
                  <a:tcPr>
                    <a:solidFill>
                      <a:srgbClr val="4B7E41">
                        <a:alpha val="20000"/>
                      </a:srgbClr>
                    </a:solidFill>
                  </a:tcPr>
                </a:tc>
                <a:tc>
                  <a:txBody>
                    <a:bodyPr/>
                    <a:lstStyle/>
                    <a:p>
                      <a:r>
                        <a:rPr lang="en-US" sz="2400"/>
                        <a:t>K−1</a:t>
                      </a:r>
                    </a:p>
                  </a:txBody>
                  <a:tcPr>
                    <a:solidFill>
                      <a:srgbClr val="4B7E41">
                        <a:alpha val="20000"/>
                      </a:srgbClr>
                    </a:solidFill>
                  </a:tcPr>
                </a:tc>
                <a:extLst>
                  <a:ext uri="{0D108BD9-81ED-4DB2-BD59-A6C34878D82A}">
                    <a16:rowId xmlns:a16="http://schemas.microsoft.com/office/drawing/2014/main" val="10001"/>
                  </a:ext>
                </a:extLst>
              </a:tr>
              <a:tr h="541896">
                <a:tc>
                  <a:txBody>
                    <a:bodyPr/>
                    <a:lstStyle/>
                    <a:p>
                      <a:r>
                        <a:rPr lang="en-US" sz="2400"/>
                        <a:t>Number identification</a:t>
                      </a:r>
                    </a:p>
                  </a:txBody>
                  <a:tcPr>
                    <a:solidFill>
                      <a:srgbClr val="4B7E41">
                        <a:alpha val="20000"/>
                      </a:srgbClr>
                    </a:solidFill>
                  </a:tcPr>
                </a:tc>
                <a:tc>
                  <a:txBody>
                    <a:bodyPr/>
                    <a:lstStyle/>
                    <a:p>
                      <a:r>
                        <a:rPr lang="en-US" sz="2400"/>
                        <a:t>K−1</a:t>
                      </a:r>
                    </a:p>
                  </a:txBody>
                  <a:tcPr>
                    <a:solidFill>
                      <a:srgbClr val="4B7E41">
                        <a:alpha val="20000"/>
                      </a:srgbClr>
                    </a:solidFill>
                  </a:tcPr>
                </a:tc>
                <a:extLst>
                  <a:ext uri="{0D108BD9-81ED-4DB2-BD59-A6C34878D82A}">
                    <a16:rowId xmlns:a16="http://schemas.microsoft.com/office/drawing/2014/main" val="10002"/>
                  </a:ext>
                </a:extLst>
              </a:tr>
              <a:tr h="541896">
                <a:tc>
                  <a:txBody>
                    <a:bodyPr/>
                    <a:lstStyle/>
                    <a:p>
                      <a:r>
                        <a:rPr lang="en-US" sz="2400"/>
                        <a:t>Quantity discrimination</a:t>
                      </a:r>
                    </a:p>
                  </a:txBody>
                  <a:tcPr>
                    <a:solidFill>
                      <a:srgbClr val="4B7E41">
                        <a:alpha val="20000"/>
                      </a:srgbClr>
                    </a:solidFill>
                  </a:tcPr>
                </a:tc>
                <a:tc>
                  <a:txBody>
                    <a:bodyPr/>
                    <a:lstStyle/>
                    <a:p>
                      <a:r>
                        <a:rPr lang="en-US" sz="2400"/>
                        <a:t>K−1</a:t>
                      </a:r>
                    </a:p>
                  </a:txBody>
                  <a:tcPr>
                    <a:solidFill>
                      <a:srgbClr val="4B7E41">
                        <a:alpha val="20000"/>
                      </a:srgbClr>
                    </a:solidFill>
                  </a:tcPr>
                </a:tc>
                <a:extLst>
                  <a:ext uri="{0D108BD9-81ED-4DB2-BD59-A6C34878D82A}">
                    <a16:rowId xmlns:a16="http://schemas.microsoft.com/office/drawing/2014/main" val="10003"/>
                  </a:ext>
                </a:extLst>
              </a:tr>
              <a:tr h="541896">
                <a:tc>
                  <a:txBody>
                    <a:bodyPr/>
                    <a:lstStyle/>
                    <a:p>
                      <a:r>
                        <a:rPr lang="en-US" sz="2400"/>
                        <a:t>Missing number</a:t>
                      </a:r>
                    </a:p>
                  </a:txBody>
                  <a:tcPr>
                    <a:solidFill>
                      <a:srgbClr val="4B7E41">
                        <a:alpha val="20000"/>
                      </a:srgbClr>
                    </a:solidFill>
                  </a:tcPr>
                </a:tc>
                <a:tc>
                  <a:txBody>
                    <a:bodyPr/>
                    <a:lstStyle/>
                    <a:p>
                      <a:r>
                        <a:rPr lang="en-US" sz="2400"/>
                        <a:t>K−1</a:t>
                      </a:r>
                    </a:p>
                  </a:txBody>
                  <a:tcPr>
                    <a:solidFill>
                      <a:srgbClr val="4B7E41">
                        <a:alpha val="20000"/>
                      </a:srgbClr>
                    </a:solidFill>
                  </a:tcPr>
                </a:tc>
                <a:extLst>
                  <a:ext uri="{0D108BD9-81ED-4DB2-BD59-A6C34878D82A}">
                    <a16:rowId xmlns:a16="http://schemas.microsoft.com/office/drawing/2014/main" val="10004"/>
                  </a:ext>
                </a:extLst>
              </a:tr>
              <a:tr h="541896">
                <a:tc>
                  <a:txBody>
                    <a:bodyPr/>
                    <a:lstStyle/>
                    <a:p>
                      <a:r>
                        <a:rPr lang="en-US" sz="2400"/>
                        <a:t>Mathematical computation</a:t>
                      </a:r>
                    </a:p>
                  </a:txBody>
                  <a:tcPr>
                    <a:solidFill>
                      <a:srgbClr val="4B7E41">
                        <a:alpha val="20000"/>
                      </a:srgbClr>
                    </a:solidFill>
                  </a:tcPr>
                </a:tc>
                <a:tc>
                  <a:txBody>
                    <a:bodyPr/>
                    <a:lstStyle/>
                    <a:p>
                      <a:r>
                        <a:rPr lang="en-US" sz="2400"/>
                        <a:t>1−8</a:t>
                      </a:r>
                    </a:p>
                  </a:txBody>
                  <a:tcPr>
                    <a:solidFill>
                      <a:srgbClr val="4B7E41">
                        <a:alpha val="20000"/>
                      </a:srgbClr>
                    </a:solidFill>
                  </a:tcPr>
                </a:tc>
                <a:extLst>
                  <a:ext uri="{0D108BD9-81ED-4DB2-BD59-A6C34878D82A}">
                    <a16:rowId xmlns:a16="http://schemas.microsoft.com/office/drawing/2014/main" val="210500362"/>
                  </a:ext>
                </a:extLst>
              </a:tr>
              <a:tr h="541896">
                <a:tc>
                  <a:txBody>
                    <a:bodyPr/>
                    <a:lstStyle/>
                    <a:p>
                      <a:r>
                        <a:rPr lang="en-US" sz="2400"/>
                        <a:t>Number concepts and applications</a:t>
                      </a:r>
                    </a:p>
                  </a:txBody>
                  <a:tcPr>
                    <a:solidFill>
                      <a:srgbClr val="4B7E41">
                        <a:alpha val="20000"/>
                      </a:srgbClr>
                    </a:solidFill>
                  </a:tcPr>
                </a:tc>
                <a:tc>
                  <a:txBody>
                    <a:bodyPr/>
                    <a:lstStyle/>
                    <a:p>
                      <a:r>
                        <a:rPr lang="en-US" sz="2400"/>
                        <a:t>2−8</a:t>
                      </a:r>
                    </a:p>
                  </a:txBody>
                  <a:tcPr>
                    <a:solidFill>
                      <a:srgbClr val="4B7E41">
                        <a:alpha val="20000"/>
                      </a:srgbClr>
                    </a:solidFill>
                  </a:tcPr>
                </a:tc>
                <a:extLst>
                  <a:ext uri="{0D108BD9-81ED-4DB2-BD59-A6C34878D82A}">
                    <a16:rowId xmlns:a16="http://schemas.microsoft.com/office/drawing/2014/main" val="486405833"/>
                  </a:ext>
                </a:extLst>
              </a:tr>
            </a:tbl>
          </a:graphicData>
        </a:graphic>
      </p:graphicFrame>
      <p:sp>
        <p:nvSpPr>
          <p:cNvPr id="6" name="Slide Number Placeholder 5"/>
          <p:cNvSpPr>
            <a:spLocks noGrp="1"/>
          </p:cNvSpPr>
          <p:nvPr>
            <p:ph type="sldNum" sz="quarter" idx="12"/>
          </p:nvPr>
        </p:nvSpPr>
        <p:spPr/>
        <p:txBody>
          <a:bodyPr/>
          <a:lstStyle/>
          <a:p>
            <a:fld id="{99A20822-4A49-4D36-86E3-300BA48D3F00}" type="slidenum">
              <a:rPr lang="en-US" smtClean="0"/>
              <a:pPr/>
              <a:t>29</a:t>
            </a:fld>
            <a:endParaRPr lang="en-US"/>
          </a:p>
        </p:txBody>
      </p:sp>
    </p:spTree>
    <p:extLst>
      <p:ext uri="{BB962C8B-B14F-4D97-AF65-F5344CB8AC3E}">
        <p14:creationId xmlns:p14="http://schemas.microsoft.com/office/powerpoint/2010/main" val="4167444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Workbook</a:t>
            </a:r>
          </a:p>
        </p:txBody>
      </p:sp>
      <p:sp>
        <p:nvSpPr>
          <p:cNvPr id="3" name="Content Placeholder 2"/>
          <p:cNvSpPr>
            <a:spLocks noGrp="1"/>
          </p:cNvSpPr>
          <p:nvPr>
            <p:ph sz="quarter" idx="14"/>
          </p:nvPr>
        </p:nvSpPr>
        <p:spPr>
          <a:xfrm>
            <a:off x="381000" y="1962990"/>
            <a:ext cx="6672943" cy="4343400"/>
          </a:xfrm>
        </p:spPr>
        <p:txBody>
          <a:bodyPr>
            <a:normAutofit/>
          </a:bodyPr>
          <a:lstStyle/>
          <a:p>
            <a:pPr lvl="0"/>
            <a:r>
              <a:rPr lang="en-US" dirty="0"/>
              <a:t>This training is complemented by a workbook designed for note-taking, reflections, and activities. Keep an eye out for the workbook icon throughout the session, signaling moments for additional participation in the workbook.</a:t>
            </a:r>
          </a:p>
          <a:p>
            <a:pPr lvl="1"/>
            <a:endParaRPr lang="en-US" dirty="0"/>
          </a:p>
        </p:txBody>
      </p:sp>
      <p:pic>
        <p:nvPicPr>
          <p:cNvPr id="6" name="Graphic 5" descr="Red book indicating workbook activity">
            <a:extLst>
              <a:ext uri="{FF2B5EF4-FFF2-40B4-BE49-F238E27FC236}">
                <a16:creationId xmlns:a16="http://schemas.microsoft.com/office/drawing/2014/main" id="{94488DE4-2A82-A3AE-F205-37F22485CC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65231" y="1524316"/>
            <a:ext cx="3809367" cy="3809367"/>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3</a:t>
            </a:fld>
            <a:endParaRPr lang="en-US"/>
          </a:p>
        </p:txBody>
      </p:sp>
    </p:spTree>
    <p:extLst>
      <p:ext uri="{BB962C8B-B14F-4D97-AF65-F5344CB8AC3E}">
        <p14:creationId xmlns:p14="http://schemas.microsoft.com/office/powerpoint/2010/main" val="2302258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92B0-AD7D-151A-805E-8392855683F7}"/>
              </a:ext>
            </a:extLst>
          </p:cNvPr>
          <p:cNvSpPr>
            <a:spLocks noGrp="1"/>
          </p:cNvSpPr>
          <p:nvPr>
            <p:ph type="title"/>
          </p:nvPr>
        </p:nvSpPr>
        <p:spPr/>
        <p:txBody>
          <a:bodyPr/>
          <a:lstStyle/>
          <a:p>
            <a:r>
              <a:rPr lang="en-US"/>
              <a:t>Common Progress Monitoring Measures for Mathematics</a:t>
            </a:r>
          </a:p>
        </p:txBody>
      </p:sp>
      <p:graphicFrame>
        <p:nvGraphicFramePr>
          <p:cNvPr id="6" name="Content Placeholder 5" descr="Number Identification:&#10;-Identify as many numbers as possible&#10;-Score is the number of numbers correctly identified&#10;">
            <a:extLst>
              <a:ext uri="{FF2B5EF4-FFF2-40B4-BE49-F238E27FC236}">
                <a16:creationId xmlns:a16="http://schemas.microsoft.com/office/drawing/2014/main" id="{27DB1EE7-1E5C-A03F-D92E-8B444AF807FC}"/>
              </a:ext>
            </a:extLst>
          </p:cNvPr>
          <p:cNvGraphicFramePr>
            <a:graphicFrameLocks noGrp="1"/>
          </p:cNvGraphicFramePr>
          <p:nvPr>
            <p:ph sz="quarter" idx="14"/>
            <p:extLst>
              <p:ext uri="{D42A27DB-BD31-4B8C-83A1-F6EECF244321}">
                <p14:modId xmlns:p14="http://schemas.microsoft.com/office/powerpoint/2010/main" val="133314352"/>
              </p:ext>
            </p:extLst>
          </p:nvPr>
        </p:nvGraphicFramePr>
        <p:xfrm>
          <a:off x="-275845" y="2022910"/>
          <a:ext cx="7936733" cy="2334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0" name="Picture 6" descr="an example of a number identification assessment ">
            <a:extLst>
              <a:ext uri="{FF2B5EF4-FFF2-40B4-BE49-F238E27FC236}">
                <a16:creationId xmlns:a16="http://schemas.microsoft.com/office/drawing/2014/main" id="{4441F1C1-B2D4-0D30-62B9-73B77B30D1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1000" y="673698"/>
            <a:ext cx="3593592" cy="503340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15F23BBF-A000-0F98-9921-565DF8974FD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583CEC6-BAD8-653C-A233-9C1A2573438B}"/>
              </a:ext>
            </a:extLst>
          </p:cNvPr>
          <p:cNvSpPr>
            <a:spLocks noGrp="1"/>
          </p:cNvSpPr>
          <p:nvPr>
            <p:ph type="sldNum" sz="quarter" idx="12"/>
          </p:nvPr>
        </p:nvSpPr>
        <p:spPr/>
        <p:txBody>
          <a:bodyPr/>
          <a:lstStyle/>
          <a:p>
            <a:fld id="{99A20822-4A49-4D36-86E3-300BA48D3F00}" type="slidenum">
              <a:rPr lang="en-US" smtClean="0"/>
              <a:t>30</a:t>
            </a:fld>
            <a:endParaRPr lang="en-US"/>
          </a:p>
        </p:txBody>
      </p:sp>
    </p:spTree>
    <p:extLst>
      <p:ext uri="{BB962C8B-B14F-4D97-AF65-F5344CB8AC3E}">
        <p14:creationId xmlns:p14="http://schemas.microsoft.com/office/powerpoint/2010/main" val="119622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92B0-AD7D-151A-805E-8392855683F7}"/>
              </a:ext>
            </a:extLst>
          </p:cNvPr>
          <p:cNvSpPr>
            <a:spLocks noGrp="1"/>
          </p:cNvSpPr>
          <p:nvPr>
            <p:ph type="title"/>
          </p:nvPr>
        </p:nvSpPr>
        <p:spPr/>
        <p:txBody>
          <a:bodyPr/>
          <a:lstStyle/>
          <a:p>
            <a:r>
              <a:rPr lang="en-US" dirty="0"/>
              <a:t>Common Progress Monitoring Measures for Mathematics 2</a:t>
            </a:r>
          </a:p>
        </p:txBody>
      </p:sp>
      <p:graphicFrame>
        <p:nvGraphicFramePr>
          <p:cNvPr id="6" name="Content Placeholder 5" descr="Quantity Discrimination:&#10;-Identify the larger of two numbers between 0 and 20&#10;-Score is the number of items correctly answered&#10;">
            <a:extLst>
              <a:ext uri="{FF2B5EF4-FFF2-40B4-BE49-F238E27FC236}">
                <a16:creationId xmlns:a16="http://schemas.microsoft.com/office/drawing/2014/main" id="{27DB1EE7-1E5C-A03F-D92E-8B444AF807FC}"/>
              </a:ext>
            </a:extLst>
          </p:cNvPr>
          <p:cNvGraphicFramePr>
            <a:graphicFrameLocks noGrp="1"/>
          </p:cNvGraphicFramePr>
          <p:nvPr>
            <p:ph sz="quarter" idx="14"/>
            <p:extLst>
              <p:ext uri="{D42A27DB-BD31-4B8C-83A1-F6EECF244321}">
                <p14:modId xmlns:p14="http://schemas.microsoft.com/office/powerpoint/2010/main" val="4140251094"/>
              </p:ext>
            </p:extLst>
          </p:nvPr>
        </p:nvGraphicFramePr>
        <p:xfrm>
          <a:off x="-275845" y="2022910"/>
          <a:ext cx="7936733" cy="2334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This is a screen shot of a student copy of the quantity discrimination test.">
            <a:extLst>
              <a:ext uri="{FF2B5EF4-FFF2-40B4-BE49-F238E27FC236}">
                <a16:creationId xmlns:a16="http://schemas.microsoft.com/office/drawing/2014/main" id="{61B561AE-330F-AB2C-5796-CB23EC4590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06448" y="914400"/>
            <a:ext cx="3906899" cy="493318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15F23BBF-A000-0F98-9921-565DF8974FD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583CEC6-BAD8-653C-A233-9C1A2573438B}"/>
              </a:ext>
            </a:extLst>
          </p:cNvPr>
          <p:cNvSpPr>
            <a:spLocks noGrp="1"/>
          </p:cNvSpPr>
          <p:nvPr>
            <p:ph type="sldNum" sz="quarter" idx="12"/>
          </p:nvPr>
        </p:nvSpPr>
        <p:spPr/>
        <p:txBody>
          <a:bodyPr/>
          <a:lstStyle/>
          <a:p>
            <a:fld id="{99A20822-4A49-4D36-86E3-300BA48D3F00}" type="slidenum">
              <a:rPr lang="en-US" smtClean="0"/>
              <a:t>31</a:t>
            </a:fld>
            <a:endParaRPr lang="en-US"/>
          </a:p>
        </p:txBody>
      </p:sp>
    </p:spTree>
    <p:extLst>
      <p:ext uri="{BB962C8B-B14F-4D97-AF65-F5344CB8AC3E}">
        <p14:creationId xmlns:p14="http://schemas.microsoft.com/office/powerpoint/2010/main" val="4187876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92B0-AD7D-151A-805E-8392855683F7}"/>
              </a:ext>
            </a:extLst>
          </p:cNvPr>
          <p:cNvSpPr>
            <a:spLocks noGrp="1"/>
          </p:cNvSpPr>
          <p:nvPr>
            <p:ph type="title"/>
          </p:nvPr>
        </p:nvSpPr>
        <p:spPr/>
        <p:txBody>
          <a:bodyPr/>
          <a:lstStyle/>
          <a:p>
            <a:r>
              <a:rPr lang="en-US" dirty="0"/>
              <a:t>Common Progress Monitoring Measures for Mathematics 3</a:t>
            </a:r>
          </a:p>
        </p:txBody>
      </p:sp>
      <p:graphicFrame>
        <p:nvGraphicFramePr>
          <p:cNvPr id="6" name="Content Placeholder 5" descr="Missing Number:&#10;-Identify missing numbers from sequences&#10;-Score is the number of items answered correctly&#10;">
            <a:extLst>
              <a:ext uri="{FF2B5EF4-FFF2-40B4-BE49-F238E27FC236}">
                <a16:creationId xmlns:a16="http://schemas.microsoft.com/office/drawing/2014/main" id="{27DB1EE7-1E5C-A03F-D92E-8B444AF807FC}"/>
              </a:ext>
            </a:extLst>
          </p:cNvPr>
          <p:cNvGraphicFramePr>
            <a:graphicFrameLocks noGrp="1"/>
          </p:cNvGraphicFramePr>
          <p:nvPr>
            <p:ph sz="quarter" idx="14"/>
            <p:extLst>
              <p:ext uri="{D42A27DB-BD31-4B8C-83A1-F6EECF244321}">
                <p14:modId xmlns:p14="http://schemas.microsoft.com/office/powerpoint/2010/main" val="580023148"/>
              </p:ext>
            </p:extLst>
          </p:nvPr>
        </p:nvGraphicFramePr>
        <p:xfrm>
          <a:off x="-275845" y="2022910"/>
          <a:ext cx="7936733" cy="2334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This is a screen shot of a student copy of the missing number test.">
            <a:extLst>
              <a:ext uri="{FF2B5EF4-FFF2-40B4-BE49-F238E27FC236}">
                <a16:creationId xmlns:a16="http://schemas.microsoft.com/office/drawing/2014/main" id="{304A2B21-B0AA-2320-4F52-89AEEB9793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1897" y="723138"/>
            <a:ext cx="3981450" cy="5124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15F23BBF-A000-0F98-9921-565DF8974FD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583CEC6-BAD8-653C-A233-9C1A2573438B}"/>
              </a:ext>
            </a:extLst>
          </p:cNvPr>
          <p:cNvSpPr>
            <a:spLocks noGrp="1"/>
          </p:cNvSpPr>
          <p:nvPr>
            <p:ph type="sldNum" sz="quarter" idx="12"/>
          </p:nvPr>
        </p:nvSpPr>
        <p:spPr/>
        <p:txBody>
          <a:bodyPr/>
          <a:lstStyle/>
          <a:p>
            <a:fld id="{99A20822-4A49-4D36-86E3-300BA48D3F00}" type="slidenum">
              <a:rPr lang="en-US" smtClean="0"/>
              <a:t>32</a:t>
            </a:fld>
            <a:endParaRPr lang="en-US"/>
          </a:p>
        </p:txBody>
      </p:sp>
    </p:spTree>
    <p:extLst>
      <p:ext uri="{BB962C8B-B14F-4D97-AF65-F5344CB8AC3E}">
        <p14:creationId xmlns:p14="http://schemas.microsoft.com/office/powerpoint/2010/main" val="101414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92B0-AD7D-151A-805E-8392855683F7}"/>
              </a:ext>
            </a:extLst>
          </p:cNvPr>
          <p:cNvSpPr>
            <a:spLocks noGrp="1"/>
          </p:cNvSpPr>
          <p:nvPr>
            <p:ph type="title"/>
          </p:nvPr>
        </p:nvSpPr>
        <p:spPr/>
        <p:txBody>
          <a:bodyPr/>
          <a:lstStyle/>
          <a:p>
            <a:r>
              <a:rPr lang="en-US" dirty="0"/>
              <a:t>Common Progress Monitoring Measures for Mathematics 4</a:t>
            </a:r>
          </a:p>
        </p:txBody>
      </p:sp>
      <p:graphicFrame>
        <p:nvGraphicFramePr>
          <p:cNvPr id="6" name="Content Placeholder 5" descr="Computation:&#10;-Solve computation problems&#10;-Score is number of digits correct in each answer&#10;">
            <a:extLst>
              <a:ext uri="{FF2B5EF4-FFF2-40B4-BE49-F238E27FC236}">
                <a16:creationId xmlns:a16="http://schemas.microsoft.com/office/drawing/2014/main" id="{27DB1EE7-1E5C-A03F-D92E-8B444AF807FC}"/>
              </a:ext>
            </a:extLst>
          </p:cNvPr>
          <p:cNvGraphicFramePr>
            <a:graphicFrameLocks noGrp="1"/>
          </p:cNvGraphicFramePr>
          <p:nvPr>
            <p:ph sz="quarter" idx="14"/>
            <p:extLst>
              <p:ext uri="{D42A27DB-BD31-4B8C-83A1-F6EECF244321}">
                <p14:modId xmlns:p14="http://schemas.microsoft.com/office/powerpoint/2010/main" val="1541972593"/>
              </p:ext>
            </p:extLst>
          </p:nvPr>
        </p:nvGraphicFramePr>
        <p:xfrm>
          <a:off x="-275845" y="2022910"/>
          <a:ext cx="7936733" cy="2334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This is a screen shot of a third grade student copy of the computation test.">
            <a:extLst>
              <a:ext uri="{FF2B5EF4-FFF2-40B4-BE49-F238E27FC236}">
                <a16:creationId xmlns:a16="http://schemas.microsoft.com/office/drawing/2014/main" id="{B08B650D-B520-8263-3DD6-BF75C547C6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3526" y="1559034"/>
            <a:ext cx="4058368" cy="373993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15F23BBF-A000-0F98-9921-565DF8974FD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583CEC6-BAD8-653C-A233-9C1A2573438B}"/>
              </a:ext>
            </a:extLst>
          </p:cNvPr>
          <p:cNvSpPr>
            <a:spLocks noGrp="1"/>
          </p:cNvSpPr>
          <p:nvPr>
            <p:ph type="sldNum" sz="quarter" idx="12"/>
          </p:nvPr>
        </p:nvSpPr>
        <p:spPr/>
        <p:txBody>
          <a:bodyPr/>
          <a:lstStyle/>
          <a:p>
            <a:fld id="{99A20822-4A49-4D36-86E3-300BA48D3F00}" type="slidenum">
              <a:rPr lang="en-US" smtClean="0"/>
              <a:t>33</a:t>
            </a:fld>
            <a:endParaRPr lang="en-US"/>
          </a:p>
        </p:txBody>
      </p:sp>
    </p:spTree>
    <p:extLst>
      <p:ext uri="{BB962C8B-B14F-4D97-AF65-F5344CB8AC3E}">
        <p14:creationId xmlns:p14="http://schemas.microsoft.com/office/powerpoint/2010/main" val="1055895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87AE7-F6C1-D33A-81DF-0DD4FA71329F}"/>
              </a:ext>
            </a:extLst>
          </p:cNvPr>
          <p:cNvSpPr>
            <a:spLocks noGrp="1"/>
          </p:cNvSpPr>
          <p:nvPr>
            <p:ph type="title"/>
          </p:nvPr>
        </p:nvSpPr>
        <p:spPr/>
        <p:txBody>
          <a:bodyPr/>
          <a:lstStyle/>
          <a:p>
            <a:r>
              <a:rPr lang="en-US"/>
              <a:t>Case Example: Emma</a:t>
            </a:r>
          </a:p>
        </p:txBody>
      </p:sp>
      <p:sp>
        <p:nvSpPr>
          <p:cNvPr id="3" name="Content Placeholder 2">
            <a:extLst>
              <a:ext uri="{FF2B5EF4-FFF2-40B4-BE49-F238E27FC236}">
                <a16:creationId xmlns:a16="http://schemas.microsoft.com/office/drawing/2014/main" id="{E6536A69-7AA0-B1D3-2B6D-E86931DB9A02}"/>
              </a:ext>
            </a:extLst>
          </p:cNvPr>
          <p:cNvSpPr>
            <a:spLocks noGrp="1"/>
          </p:cNvSpPr>
          <p:nvPr>
            <p:ph sz="quarter" idx="14"/>
          </p:nvPr>
        </p:nvSpPr>
        <p:spPr>
          <a:xfrm>
            <a:off x="457200" y="1371600"/>
            <a:ext cx="9155151" cy="4204010"/>
          </a:xfrm>
        </p:spPr>
        <p:txBody>
          <a:bodyPr vert="horz" lIns="0" tIns="0" rIns="0" bIns="0" rtlCol="0" anchor="t">
            <a:normAutofit/>
          </a:bodyPr>
          <a:lstStyle/>
          <a:p>
            <a:r>
              <a:rPr lang="en-US"/>
              <a:t>Emma, a first-grade student, faces challenges in mathematics. She demonstrates difficulties in basic number recognition and can’t yet solve basic addition and subtraction problems. Her intervention primarily revolves around early numeracy skills. Which progress monitoring measure should you use?</a:t>
            </a:r>
          </a:p>
        </p:txBody>
      </p:sp>
      <p:sp>
        <p:nvSpPr>
          <p:cNvPr id="12" name="Rectangle 11">
            <a:extLst>
              <a:ext uri="{FF2B5EF4-FFF2-40B4-BE49-F238E27FC236}">
                <a16:creationId xmlns:a16="http://schemas.microsoft.com/office/drawing/2014/main" id="{8B311E87-1DC4-0E83-40B8-3C7CCA180FB9}"/>
              </a:ext>
            </a:extLst>
          </p:cNvPr>
          <p:cNvSpPr/>
          <p:nvPr/>
        </p:nvSpPr>
        <p:spPr>
          <a:xfrm>
            <a:off x="10114156" y="1371599"/>
            <a:ext cx="1617596" cy="1070517"/>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Number Identification</a:t>
            </a:r>
            <a:endParaRPr lang="en-US">
              <a:solidFill>
                <a:schemeClr val="tx1"/>
              </a:solidFill>
            </a:endParaRPr>
          </a:p>
        </p:txBody>
      </p:sp>
      <p:sp>
        <p:nvSpPr>
          <p:cNvPr id="13" name="Rectangle 12">
            <a:extLst>
              <a:ext uri="{FF2B5EF4-FFF2-40B4-BE49-F238E27FC236}">
                <a16:creationId xmlns:a16="http://schemas.microsoft.com/office/drawing/2014/main" id="{8061AB5E-1CD0-00A9-4260-92A6870184D2}"/>
              </a:ext>
            </a:extLst>
          </p:cNvPr>
          <p:cNvSpPr/>
          <p:nvPr/>
        </p:nvSpPr>
        <p:spPr>
          <a:xfrm>
            <a:off x="10114156" y="2739483"/>
            <a:ext cx="1617596" cy="1070516"/>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Concepts and Applications</a:t>
            </a:r>
            <a:endParaRPr lang="en-US">
              <a:solidFill>
                <a:schemeClr val="tx1"/>
              </a:solidFill>
            </a:endParaRPr>
          </a:p>
        </p:txBody>
      </p:sp>
      <p:sp>
        <p:nvSpPr>
          <p:cNvPr id="14" name="Rectangle 13">
            <a:extLst>
              <a:ext uri="{FF2B5EF4-FFF2-40B4-BE49-F238E27FC236}">
                <a16:creationId xmlns:a16="http://schemas.microsoft.com/office/drawing/2014/main" id="{B06D8971-EBEC-F1B1-3405-681BEEF1BC31}"/>
              </a:ext>
            </a:extLst>
          </p:cNvPr>
          <p:cNvSpPr/>
          <p:nvPr/>
        </p:nvSpPr>
        <p:spPr>
          <a:xfrm>
            <a:off x="10114156" y="4242704"/>
            <a:ext cx="1617596" cy="1070515"/>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Computation</a:t>
            </a:r>
            <a:endParaRPr lang="en-US" b="1">
              <a:solidFill>
                <a:schemeClr val="tx1"/>
              </a:solidFill>
              <a:ea typeface="Calibri"/>
              <a:cs typeface="Calibri"/>
            </a:endParaRPr>
          </a:p>
        </p:txBody>
      </p:sp>
      <p:sp>
        <p:nvSpPr>
          <p:cNvPr id="4" name="Text Placeholder 3">
            <a:extLst>
              <a:ext uri="{FF2B5EF4-FFF2-40B4-BE49-F238E27FC236}">
                <a16:creationId xmlns:a16="http://schemas.microsoft.com/office/drawing/2014/main" id="{E87741AB-78A7-71CC-C31F-0F5A3C09617E}"/>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85C3A33-7F84-AC91-9477-63E9B5D691B8}"/>
              </a:ext>
            </a:extLst>
          </p:cNvPr>
          <p:cNvSpPr>
            <a:spLocks noGrp="1"/>
          </p:cNvSpPr>
          <p:nvPr>
            <p:ph type="sldNum" sz="quarter" idx="12"/>
          </p:nvPr>
        </p:nvSpPr>
        <p:spPr/>
        <p:txBody>
          <a:bodyPr/>
          <a:lstStyle/>
          <a:p>
            <a:fld id="{99A20822-4A49-4D36-86E3-300BA48D3F00}" type="slidenum">
              <a:rPr lang="en-US" smtClean="0"/>
              <a:t>34</a:t>
            </a:fld>
            <a:endParaRPr lang="en-US"/>
          </a:p>
        </p:txBody>
      </p:sp>
    </p:spTree>
    <p:extLst>
      <p:ext uri="{BB962C8B-B14F-4D97-AF65-F5344CB8AC3E}">
        <p14:creationId xmlns:p14="http://schemas.microsoft.com/office/powerpoint/2010/main" val="1564030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5430-57B2-AF43-8B2C-A1FE22FB1355}"/>
              </a:ext>
            </a:extLst>
          </p:cNvPr>
          <p:cNvSpPr>
            <a:spLocks noGrp="1"/>
          </p:cNvSpPr>
          <p:nvPr>
            <p:ph type="title"/>
          </p:nvPr>
        </p:nvSpPr>
        <p:spPr/>
        <p:txBody>
          <a:bodyPr/>
          <a:lstStyle/>
          <a:p>
            <a:r>
              <a:rPr lang="en-US"/>
              <a:t>Workbook Case Example 2: Michael</a:t>
            </a:r>
          </a:p>
        </p:txBody>
      </p:sp>
      <p:pic>
        <p:nvPicPr>
          <p:cNvPr id="9" name="Graphic 8" descr="Red book indicating workbook activity">
            <a:extLst>
              <a:ext uri="{FF2B5EF4-FFF2-40B4-BE49-F238E27FC236}">
                <a16:creationId xmlns:a16="http://schemas.microsoft.com/office/drawing/2014/main" id="{6168E02C-892E-F363-13FC-CE813F27F9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60266" y="124436"/>
            <a:ext cx="990773" cy="990773"/>
          </a:xfrm>
          <a:prstGeom prst="rect">
            <a:avLst/>
          </a:prstGeom>
        </p:spPr>
      </p:pic>
      <p:sp>
        <p:nvSpPr>
          <p:cNvPr id="3" name="Content Placeholder 2">
            <a:extLst>
              <a:ext uri="{FF2B5EF4-FFF2-40B4-BE49-F238E27FC236}">
                <a16:creationId xmlns:a16="http://schemas.microsoft.com/office/drawing/2014/main" id="{53240D1E-8B48-5159-F18A-C6BEFCD707D3}"/>
              </a:ext>
            </a:extLst>
          </p:cNvPr>
          <p:cNvSpPr>
            <a:spLocks noGrp="1"/>
          </p:cNvSpPr>
          <p:nvPr>
            <p:ph sz="quarter" idx="14"/>
          </p:nvPr>
        </p:nvSpPr>
        <p:spPr>
          <a:xfrm>
            <a:off x="457199" y="1371600"/>
            <a:ext cx="9445083" cy="4181707"/>
          </a:xfrm>
        </p:spPr>
        <p:txBody>
          <a:bodyPr vert="horz" lIns="0" tIns="0" rIns="0" bIns="0" rtlCol="0" anchor="t">
            <a:normAutofit/>
          </a:bodyPr>
          <a:lstStyle/>
          <a:p>
            <a:r>
              <a:rPr lang="en-US"/>
              <a:t>Michael, a 5th grade student, has been identified as struggling in mathematics. He consistently scores around the 5th percentile in correctly solving math problems. His intervention will focus primarily on improving his skills with basic math operations, including multiplication and division. Which progress monitoring measure should you use?</a:t>
            </a:r>
          </a:p>
        </p:txBody>
      </p:sp>
      <p:sp>
        <p:nvSpPr>
          <p:cNvPr id="10" name="Rectangle 9">
            <a:extLst>
              <a:ext uri="{FF2B5EF4-FFF2-40B4-BE49-F238E27FC236}">
                <a16:creationId xmlns:a16="http://schemas.microsoft.com/office/drawing/2014/main" id="{0B1156D5-E542-3C2A-D67C-4483979C1EA5}"/>
              </a:ext>
            </a:extLst>
          </p:cNvPr>
          <p:cNvSpPr/>
          <p:nvPr/>
        </p:nvSpPr>
        <p:spPr>
          <a:xfrm>
            <a:off x="10114156" y="1371599"/>
            <a:ext cx="1617596" cy="1070517"/>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Concepts and Applications</a:t>
            </a:r>
            <a:endParaRPr lang="en-US">
              <a:solidFill>
                <a:schemeClr val="tx1"/>
              </a:solidFill>
            </a:endParaRPr>
          </a:p>
        </p:txBody>
      </p:sp>
      <p:sp>
        <p:nvSpPr>
          <p:cNvPr id="7" name="Rectangle 6">
            <a:extLst>
              <a:ext uri="{FF2B5EF4-FFF2-40B4-BE49-F238E27FC236}">
                <a16:creationId xmlns:a16="http://schemas.microsoft.com/office/drawing/2014/main" id="{DC6FF7B2-BA20-415E-4DCD-79CBDF6FA052}"/>
              </a:ext>
            </a:extLst>
          </p:cNvPr>
          <p:cNvSpPr/>
          <p:nvPr/>
        </p:nvSpPr>
        <p:spPr>
          <a:xfrm>
            <a:off x="10114156" y="2783713"/>
            <a:ext cx="1631974" cy="991786"/>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Computation</a:t>
            </a:r>
            <a:endParaRPr lang="en-US"/>
          </a:p>
        </p:txBody>
      </p:sp>
      <p:sp>
        <p:nvSpPr>
          <p:cNvPr id="12" name="Rectangle 11">
            <a:extLst>
              <a:ext uri="{FF2B5EF4-FFF2-40B4-BE49-F238E27FC236}">
                <a16:creationId xmlns:a16="http://schemas.microsoft.com/office/drawing/2014/main" id="{C4EFD57C-7C6B-6D37-17B7-DB1D75AA53C5}"/>
              </a:ext>
            </a:extLst>
          </p:cNvPr>
          <p:cNvSpPr/>
          <p:nvPr/>
        </p:nvSpPr>
        <p:spPr>
          <a:xfrm>
            <a:off x="10114156" y="4114174"/>
            <a:ext cx="1617596" cy="1070515"/>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Quantity Discrimination</a:t>
            </a:r>
            <a:endParaRPr lang="en-US" b="1">
              <a:solidFill>
                <a:schemeClr val="tx1"/>
              </a:solidFill>
              <a:ea typeface="Calibri"/>
              <a:cs typeface="Calibri"/>
            </a:endParaRPr>
          </a:p>
        </p:txBody>
      </p:sp>
      <p:sp>
        <p:nvSpPr>
          <p:cNvPr id="4" name="Text Placeholder 3">
            <a:extLst>
              <a:ext uri="{FF2B5EF4-FFF2-40B4-BE49-F238E27FC236}">
                <a16:creationId xmlns:a16="http://schemas.microsoft.com/office/drawing/2014/main" id="{CA633E42-5BB1-3F41-5550-28EB722355A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E2EBCE2-B6E5-2A92-B4C4-14ACBB3D7A18}"/>
              </a:ext>
            </a:extLst>
          </p:cNvPr>
          <p:cNvSpPr>
            <a:spLocks noGrp="1"/>
          </p:cNvSpPr>
          <p:nvPr>
            <p:ph type="sldNum" sz="quarter" idx="12"/>
          </p:nvPr>
        </p:nvSpPr>
        <p:spPr/>
        <p:txBody>
          <a:bodyPr/>
          <a:lstStyle/>
          <a:p>
            <a:fld id="{99A20822-4A49-4D36-86E3-300BA48D3F00}" type="slidenum">
              <a:rPr lang="en-US" smtClean="0"/>
              <a:t>35</a:t>
            </a:fld>
            <a:endParaRPr lang="en-US"/>
          </a:p>
        </p:txBody>
      </p:sp>
    </p:spTree>
    <p:extLst>
      <p:ext uri="{BB962C8B-B14F-4D97-AF65-F5344CB8AC3E}">
        <p14:creationId xmlns:p14="http://schemas.microsoft.com/office/powerpoint/2010/main" val="3920335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FB7087-9804-89B0-5B73-10ACB3842234}"/>
              </a:ext>
            </a:extLst>
          </p:cNvPr>
          <p:cNvSpPr>
            <a:spLocks noGrp="1"/>
          </p:cNvSpPr>
          <p:nvPr>
            <p:ph type="title"/>
          </p:nvPr>
        </p:nvSpPr>
        <p:spPr/>
        <p:txBody>
          <a:bodyPr>
            <a:normAutofit fontScale="90000"/>
          </a:bodyPr>
          <a:lstStyle/>
          <a:p>
            <a:r>
              <a:rPr lang="en-US"/>
              <a:t>Considerations for Selecting an Academic Progress Monitoring Measure</a:t>
            </a:r>
          </a:p>
        </p:txBody>
      </p:sp>
      <p:sp>
        <p:nvSpPr>
          <p:cNvPr id="7" name="Text Placeholder 6">
            <a:extLst>
              <a:ext uri="{FF2B5EF4-FFF2-40B4-BE49-F238E27FC236}">
                <a16:creationId xmlns:a16="http://schemas.microsoft.com/office/drawing/2014/main" id="{7451181E-3A0A-BEAD-7C81-129A7FD2DC10}"/>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9AB198C-2878-A5DE-C131-F6DFCE89CA82}"/>
              </a:ext>
            </a:extLst>
          </p:cNvPr>
          <p:cNvSpPr>
            <a:spLocks noGrp="1"/>
          </p:cNvSpPr>
          <p:nvPr>
            <p:ph type="sldNum" sz="quarter" idx="15"/>
          </p:nvPr>
        </p:nvSpPr>
        <p:spPr/>
        <p:txBody>
          <a:bodyPr/>
          <a:lstStyle/>
          <a:p>
            <a:fld id="{99A20822-4A49-4D36-86E3-300BA48D3F00}" type="slidenum">
              <a:rPr lang="en-US" smtClean="0"/>
              <a:t>36</a:t>
            </a:fld>
            <a:endParaRPr lang="en-US"/>
          </a:p>
        </p:txBody>
      </p:sp>
    </p:spTree>
    <p:extLst>
      <p:ext uri="{BB962C8B-B14F-4D97-AF65-F5344CB8AC3E}">
        <p14:creationId xmlns:p14="http://schemas.microsoft.com/office/powerpoint/2010/main" val="842542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8746" y="0"/>
            <a:ext cx="11991460" cy="1280160"/>
          </a:xfrm>
        </p:spPr>
        <p:txBody>
          <a:bodyPr>
            <a:normAutofit/>
          </a:bodyPr>
          <a:lstStyle/>
          <a:p>
            <a:r>
              <a:rPr lang="en-US" sz="4000"/>
              <a:t>What to Look for in a Progress Monitoring Measure</a:t>
            </a:r>
          </a:p>
        </p:txBody>
      </p:sp>
      <p:sp>
        <p:nvSpPr>
          <p:cNvPr id="5" name="AutoShape 2">
            <a:extLst>
              <a:ext uri="{FF2B5EF4-FFF2-40B4-BE49-F238E27FC236}">
                <a16:creationId xmlns:a16="http://schemas.microsoft.com/office/drawing/2014/main" id="{2CC36520-1BAF-D1B2-150B-84409BBB7371}"/>
              </a:ext>
              <a:ext uri="{C183D7F6-B498-43B3-948B-1728B52AA6E4}">
                <adec:decorative xmlns:adec="http://schemas.microsoft.com/office/drawing/2017/decorative" val="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7" name="Diagram 6" descr="What to look for in a progress monitoring measure: &#10;-Brief and easy to administer&#10;-Able to be used repeatedly over time&#10;-Sensitive to changes in student performance&#10;-Valid, reliable, and evidence-based&#10;-Administered and scored using standardized procedures&#10;">
            <a:extLst>
              <a:ext uri="{FF2B5EF4-FFF2-40B4-BE49-F238E27FC236}">
                <a16:creationId xmlns:a16="http://schemas.microsoft.com/office/drawing/2014/main" id="{5AF43029-8EEE-44ED-C089-39126AEFCA9F}"/>
              </a:ext>
            </a:extLst>
          </p:cNvPr>
          <p:cNvGraphicFramePr/>
          <p:nvPr>
            <p:extLst>
              <p:ext uri="{D42A27DB-BD31-4B8C-83A1-F6EECF244321}">
                <p14:modId xmlns:p14="http://schemas.microsoft.com/office/powerpoint/2010/main" val="1523191093"/>
              </p:ext>
            </p:extLst>
          </p:nvPr>
        </p:nvGraphicFramePr>
        <p:xfrm>
          <a:off x="518984" y="1087395"/>
          <a:ext cx="11022227" cy="4930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99A20822-4A49-4D36-86E3-300BA48D3F00}" type="slidenum">
              <a:rPr lang="en-US" smtClean="0"/>
              <a:pPr/>
              <a:t>37</a:t>
            </a:fld>
            <a:endParaRPr lang="en-US"/>
          </a:p>
        </p:txBody>
      </p:sp>
    </p:spTree>
    <p:extLst>
      <p:ext uri="{BB962C8B-B14F-4D97-AF65-F5344CB8AC3E}">
        <p14:creationId xmlns:p14="http://schemas.microsoft.com/office/powerpoint/2010/main" val="3735450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a:t>Should We Ever Assess Off-Level…? </a:t>
            </a:r>
            <a:br>
              <a:rPr lang="en-US" sz="4000"/>
            </a:br>
            <a:r>
              <a:rPr lang="en-US" sz="4000"/>
              <a:t>Consider the Purpose of the Assessment</a:t>
            </a:r>
          </a:p>
        </p:txBody>
      </p:sp>
      <p:sp>
        <p:nvSpPr>
          <p:cNvPr id="7" name="Content Placeholder 6"/>
          <p:cNvSpPr>
            <a:spLocks noGrp="1"/>
          </p:cNvSpPr>
          <p:nvPr>
            <p:ph sz="quarter" idx="15"/>
          </p:nvPr>
        </p:nvSpPr>
        <p:spPr>
          <a:xfrm>
            <a:off x="457199" y="1371600"/>
            <a:ext cx="11203757" cy="4379976"/>
          </a:xfrm>
        </p:spPr>
        <p:txBody>
          <a:bodyPr>
            <a:normAutofit/>
          </a:bodyPr>
          <a:lstStyle/>
          <a:p>
            <a:pPr marL="0" indent="0">
              <a:buNone/>
            </a:pPr>
            <a:r>
              <a:rPr lang="en-US" b="1" dirty="0"/>
              <a:t>Progress monitoring </a:t>
            </a:r>
            <a:r>
              <a:rPr lang="en-US" dirty="0"/>
              <a:t>should be done at grade level, when possible, but the following is also applicable:</a:t>
            </a:r>
          </a:p>
          <a:p>
            <a:r>
              <a:rPr lang="en-US" dirty="0"/>
              <a:t>The assessment must match a student’s instructional level.</a:t>
            </a:r>
          </a:p>
          <a:p>
            <a:r>
              <a:rPr lang="en-US" dirty="0"/>
              <a:t>If a student’s performance is well below grade-level expectations, grade-level probes are unlikely to be sensitive to growth.</a:t>
            </a:r>
          </a:p>
          <a:p>
            <a:r>
              <a:rPr lang="en-US" dirty="0"/>
              <a:t>Off-level assessment may be warranted in these cases.</a:t>
            </a:r>
          </a:p>
          <a:p>
            <a:pPr marL="0" indent="0">
              <a:buNone/>
            </a:pPr>
            <a:endParaRPr lang="en-US" dirty="0"/>
          </a:p>
        </p:txBody>
      </p:sp>
      <p:sp>
        <p:nvSpPr>
          <p:cNvPr id="2" name="Text Placeholder 1">
            <a:extLst>
              <a:ext uri="{FF2B5EF4-FFF2-40B4-BE49-F238E27FC236}">
                <a16:creationId xmlns:a16="http://schemas.microsoft.com/office/drawing/2014/main" id="{5A6AAF3F-32AA-9A59-D6FE-98A4432FAC97}"/>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A1A8B8B9-B651-4439-A868-E8F04EF81465}" type="slidenum">
              <a:rPr lang="en-US" smtClean="0"/>
              <a:pPr/>
              <a:t>38</a:t>
            </a:fld>
            <a:endParaRPr lang="en-US"/>
          </a:p>
        </p:txBody>
      </p:sp>
    </p:spTree>
    <p:extLst>
      <p:ext uri="{BB962C8B-B14F-4D97-AF65-F5344CB8AC3E}">
        <p14:creationId xmlns:p14="http://schemas.microsoft.com/office/powerpoint/2010/main" val="1053607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Off-Level Assessment Procedures: </a:t>
            </a:r>
            <a:br>
              <a:rPr lang="en-US"/>
            </a:br>
            <a:r>
              <a:rPr lang="en-US"/>
              <a:t>Mathematics Example</a:t>
            </a:r>
          </a:p>
        </p:txBody>
      </p:sp>
      <p:sp>
        <p:nvSpPr>
          <p:cNvPr id="3" name="Content Placeholder 2"/>
          <p:cNvSpPr>
            <a:spLocks noGrp="1"/>
          </p:cNvSpPr>
          <p:nvPr>
            <p:ph sz="quarter" idx="14"/>
          </p:nvPr>
        </p:nvSpPr>
        <p:spPr/>
        <p:txBody>
          <a:bodyPr>
            <a:normAutofit/>
          </a:bodyPr>
          <a:lstStyle/>
          <a:p>
            <a:r>
              <a:rPr lang="en-US"/>
              <a:t>On two separate days, administer Mathematics Computation or Concepts and Applications at the grade level at which you expect the student to be functioning at year’s end. Use the correct time limit for the test at the lower grade level.</a:t>
            </a:r>
          </a:p>
          <a:p>
            <a:pPr lvl="1"/>
            <a:r>
              <a:rPr lang="en-US"/>
              <a:t>If the student’s mean score is 10–15 digits or blanks, use this lower grade-level test </a:t>
            </a:r>
          </a:p>
          <a:p>
            <a:pPr lvl="1"/>
            <a:r>
              <a:rPr lang="en-US"/>
              <a:t>If &lt; 10 digits or blanks, move down one more grade level</a:t>
            </a:r>
          </a:p>
          <a:p>
            <a:pPr lvl="1"/>
            <a:r>
              <a:rPr lang="en-US"/>
              <a:t>If &gt; 15 digits or blanks, reconsider grade-appropriate material</a:t>
            </a:r>
          </a:p>
          <a:p>
            <a:endParaRPr lang="en-US"/>
          </a:p>
        </p:txBody>
      </p:sp>
      <p:sp>
        <p:nvSpPr>
          <p:cNvPr id="5" name="TextBox 4"/>
          <p:cNvSpPr txBox="1"/>
          <p:nvPr/>
        </p:nvSpPr>
        <p:spPr>
          <a:xfrm>
            <a:off x="6840170" y="5984096"/>
            <a:ext cx="4833338" cy="677108"/>
          </a:xfrm>
          <a:prstGeom prst="rect">
            <a:avLst/>
          </a:prstGeom>
          <a:noFill/>
        </p:spPr>
        <p:txBody>
          <a:bodyPr wrap="square" rtlCol="0">
            <a:spAutoFit/>
          </a:bodyPr>
          <a:lstStyle/>
          <a:p>
            <a:r>
              <a:rPr lang="en-US" sz="1400">
                <a:solidFill>
                  <a:schemeClr val="tx2">
                    <a:lumMod val="75000"/>
                  </a:schemeClr>
                </a:solidFill>
              </a:rPr>
              <a:t>(National Center on Student Progress Monitoring, n.d.)</a:t>
            </a:r>
          </a:p>
          <a:p>
            <a:endParaRPr lang="en-US" sz="2400"/>
          </a:p>
        </p:txBody>
      </p:sp>
      <p:sp>
        <p:nvSpPr>
          <p:cNvPr id="6" name="Text Placeholder 5">
            <a:extLst>
              <a:ext uri="{FF2B5EF4-FFF2-40B4-BE49-F238E27FC236}">
                <a16:creationId xmlns:a16="http://schemas.microsoft.com/office/drawing/2014/main" id="{93C86E6C-BD03-07E2-D037-456D01540F85}"/>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2"/>
          </p:nvPr>
        </p:nvSpPr>
        <p:spPr/>
        <p:txBody>
          <a:bodyPr/>
          <a:lstStyle/>
          <a:p>
            <a:pPr algn="r"/>
            <a:fld id="{F3477EC8-074D-41C4-94AE-E9EA7CEEA348}" type="slidenum">
              <a:rPr lang="en-US" smtClean="0"/>
              <a:pPr algn="r"/>
              <a:t>39</a:t>
            </a:fld>
            <a:endParaRPr lang="en-US"/>
          </a:p>
        </p:txBody>
      </p:sp>
    </p:spTree>
    <p:extLst>
      <p:ext uri="{BB962C8B-B14F-4D97-AF65-F5344CB8AC3E}">
        <p14:creationId xmlns:p14="http://schemas.microsoft.com/office/powerpoint/2010/main" val="1791643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E4234D-5547-4FC7-D79E-B25DF17F941A}"/>
              </a:ext>
            </a:extLst>
          </p:cNvPr>
          <p:cNvSpPr>
            <a:spLocks noGrp="1"/>
          </p:cNvSpPr>
          <p:nvPr>
            <p:ph type="title"/>
          </p:nvPr>
        </p:nvSpPr>
        <p:spPr/>
        <p:txBody>
          <a:bodyPr/>
          <a:lstStyle/>
          <a:p>
            <a:r>
              <a:rPr lang="en-US" dirty="0"/>
              <a:t>Introduction</a:t>
            </a:r>
          </a:p>
        </p:txBody>
      </p:sp>
      <p:sp>
        <p:nvSpPr>
          <p:cNvPr id="7" name="Text Placeholder 6">
            <a:extLst>
              <a:ext uri="{FF2B5EF4-FFF2-40B4-BE49-F238E27FC236}">
                <a16:creationId xmlns:a16="http://schemas.microsoft.com/office/drawing/2014/main" id="{855169E8-11C4-CB9B-9E43-7CF7E451F6A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9F5B7F40-90CE-AB70-9899-BB15055F8F64}"/>
              </a:ext>
            </a:extLst>
          </p:cNvPr>
          <p:cNvSpPr>
            <a:spLocks noGrp="1"/>
          </p:cNvSpPr>
          <p:nvPr>
            <p:ph type="sldNum" sz="quarter" idx="15"/>
          </p:nvPr>
        </p:nvSpPr>
        <p:spPr/>
        <p:txBody>
          <a:bodyPr/>
          <a:lstStyle/>
          <a:p>
            <a:fld id="{99A20822-4A49-4D36-86E3-300BA48D3F00}" type="slidenum">
              <a:rPr lang="en-US" smtClean="0"/>
              <a:t>4</a:t>
            </a:fld>
            <a:endParaRPr lang="en-US"/>
          </a:p>
        </p:txBody>
      </p:sp>
    </p:spTree>
    <p:extLst>
      <p:ext uri="{BB962C8B-B14F-4D97-AF65-F5344CB8AC3E}">
        <p14:creationId xmlns:p14="http://schemas.microsoft.com/office/powerpoint/2010/main" val="1250674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17F-B274-A1D3-619B-EED2BBA2F27D}"/>
              </a:ext>
            </a:extLst>
          </p:cNvPr>
          <p:cNvSpPr>
            <a:spLocks noGrp="1"/>
          </p:cNvSpPr>
          <p:nvPr>
            <p:ph type="title"/>
          </p:nvPr>
        </p:nvSpPr>
        <p:spPr/>
        <p:txBody>
          <a:bodyPr/>
          <a:lstStyle/>
          <a:p>
            <a:r>
              <a:rPr lang="en-US" dirty="0"/>
              <a:t>Critical Features of Academic </a:t>
            </a:r>
            <a:br>
              <a:rPr lang="en-US" dirty="0"/>
            </a:br>
            <a:r>
              <a:rPr lang="en-US" dirty="0"/>
              <a:t>Progress Monitoring Tools</a:t>
            </a:r>
          </a:p>
        </p:txBody>
      </p:sp>
      <p:graphicFrame>
        <p:nvGraphicFramePr>
          <p:cNvPr id="6" name="Content Placeholder 5" descr="-Have enough alternate forms of equal and controlled difficulty to allow for progress monitoring at recommended intervals based on intervention level&#10;-Specify minimum acceptable levels of growth or performance&#10;">
            <a:extLst>
              <a:ext uri="{FF2B5EF4-FFF2-40B4-BE49-F238E27FC236}">
                <a16:creationId xmlns:a16="http://schemas.microsoft.com/office/drawing/2014/main" id="{C40014E4-5508-5460-D013-BA331DB19D81}"/>
              </a:ext>
            </a:extLst>
          </p:cNvPr>
          <p:cNvGraphicFramePr>
            <a:graphicFrameLocks noGrp="1"/>
          </p:cNvGraphicFramePr>
          <p:nvPr>
            <p:ph sz="quarter" idx="15"/>
            <p:extLst>
              <p:ext uri="{D42A27DB-BD31-4B8C-83A1-F6EECF244321}">
                <p14:modId xmlns:p14="http://schemas.microsoft.com/office/powerpoint/2010/main" val="2789830492"/>
              </p:ext>
            </p:extLst>
          </p:nvPr>
        </p:nvGraphicFramePr>
        <p:xfrm>
          <a:off x="457200" y="13716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c 10">
            <a:extLst>
              <a:ext uri="{FF2B5EF4-FFF2-40B4-BE49-F238E27FC236}">
                <a16:creationId xmlns:a16="http://schemas.microsoft.com/office/drawing/2014/main" id="{B4FA0961-0968-F32D-0AA3-2B60B78ADD1C}"/>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7565" y="2312190"/>
            <a:ext cx="520541" cy="520541"/>
          </a:xfrm>
          <a:prstGeom prst="rect">
            <a:avLst/>
          </a:prstGeom>
        </p:spPr>
      </p:pic>
      <p:pic>
        <p:nvPicPr>
          <p:cNvPr id="17" name="Graphic 16">
            <a:extLst>
              <a:ext uri="{FF2B5EF4-FFF2-40B4-BE49-F238E27FC236}">
                <a16:creationId xmlns:a16="http://schemas.microsoft.com/office/drawing/2014/main" id="{BF18778C-7417-9054-2CC7-4B8877612D63}"/>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69083" y="2655386"/>
            <a:ext cx="520541" cy="520541"/>
          </a:xfrm>
          <a:prstGeom prst="rect">
            <a:avLst/>
          </a:prstGeom>
        </p:spPr>
      </p:pic>
      <p:pic>
        <p:nvPicPr>
          <p:cNvPr id="19" name="Graphic 18">
            <a:extLst>
              <a:ext uri="{FF2B5EF4-FFF2-40B4-BE49-F238E27FC236}">
                <a16:creationId xmlns:a16="http://schemas.microsoft.com/office/drawing/2014/main" id="{4C20F2BB-26CC-2354-78CA-FF909E67F8F0}"/>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69082" y="2089125"/>
            <a:ext cx="520541" cy="520541"/>
          </a:xfrm>
          <a:prstGeom prst="rect">
            <a:avLst/>
          </a:prstGeom>
        </p:spPr>
      </p:pic>
      <p:pic>
        <p:nvPicPr>
          <p:cNvPr id="21" name="Graphic 20">
            <a:extLst>
              <a:ext uri="{FF2B5EF4-FFF2-40B4-BE49-F238E27FC236}">
                <a16:creationId xmlns:a16="http://schemas.microsoft.com/office/drawing/2014/main" id="{D40A83A4-54E3-0E43-A387-2A91ACCAABEA}"/>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2854" y="3944647"/>
            <a:ext cx="1030131" cy="1030131"/>
          </a:xfrm>
          <a:prstGeom prst="rect">
            <a:avLst/>
          </a:prstGeom>
        </p:spPr>
      </p:pic>
      <p:sp>
        <p:nvSpPr>
          <p:cNvPr id="4" name="Text Placeholder 3">
            <a:extLst>
              <a:ext uri="{FF2B5EF4-FFF2-40B4-BE49-F238E27FC236}">
                <a16:creationId xmlns:a16="http://schemas.microsoft.com/office/drawing/2014/main" id="{4292D116-49D0-B180-743E-2CDE527DFDEA}"/>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916F2F08-364A-4B6D-B4DC-2CC8124F0011}"/>
              </a:ext>
            </a:extLst>
          </p:cNvPr>
          <p:cNvSpPr>
            <a:spLocks noGrp="1"/>
          </p:cNvSpPr>
          <p:nvPr>
            <p:ph type="sldNum" sz="quarter" idx="14"/>
          </p:nvPr>
        </p:nvSpPr>
        <p:spPr/>
        <p:txBody>
          <a:bodyPr/>
          <a:lstStyle/>
          <a:p>
            <a:fld id="{99A20822-4A49-4D36-86E3-300BA48D3F00}" type="slidenum">
              <a:rPr lang="en-US" smtClean="0"/>
              <a:pPr/>
              <a:t>40</a:t>
            </a:fld>
            <a:endParaRPr lang="en-US"/>
          </a:p>
        </p:txBody>
      </p:sp>
    </p:spTree>
    <p:extLst>
      <p:ext uri="{BB962C8B-B14F-4D97-AF65-F5344CB8AC3E}">
        <p14:creationId xmlns:p14="http://schemas.microsoft.com/office/powerpoint/2010/main" val="2432053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17F-B274-A1D3-619B-EED2BBA2F27D}"/>
              </a:ext>
            </a:extLst>
          </p:cNvPr>
          <p:cNvSpPr>
            <a:spLocks noGrp="1"/>
          </p:cNvSpPr>
          <p:nvPr>
            <p:ph type="title"/>
          </p:nvPr>
        </p:nvSpPr>
        <p:spPr/>
        <p:txBody>
          <a:bodyPr/>
          <a:lstStyle/>
          <a:p>
            <a:r>
              <a:rPr lang="en-US" dirty="0"/>
              <a:t>Critical Features of Academic </a:t>
            </a:r>
            <a:br>
              <a:rPr lang="en-US" dirty="0"/>
            </a:br>
            <a:r>
              <a:rPr lang="en-US" dirty="0"/>
              <a:t>Progress Monitoring Tools 2</a:t>
            </a:r>
          </a:p>
        </p:txBody>
      </p:sp>
      <p:graphicFrame>
        <p:nvGraphicFramePr>
          <p:cNvPr id="6" name="Content Placeholder 5" descr="-Provide benchmarks for minimum acceptable end-of-year performance&#10;-Have available reliability and validity information for the performance-level score and for growth for students with intensive needs&#10;">
            <a:extLst>
              <a:ext uri="{FF2B5EF4-FFF2-40B4-BE49-F238E27FC236}">
                <a16:creationId xmlns:a16="http://schemas.microsoft.com/office/drawing/2014/main" id="{C40014E4-5508-5460-D013-BA331DB19D81}"/>
              </a:ext>
            </a:extLst>
          </p:cNvPr>
          <p:cNvGraphicFramePr>
            <a:graphicFrameLocks noGrp="1"/>
          </p:cNvGraphicFramePr>
          <p:nvPr>
            <p:ph sz="quarter" idx="15"/>
            <p:extLst>
              <p:ext uri="{D42A27DB-BD31-4B8C-83A1-F6EECF244321}">
                <p14:modId xmlns:p14="http://schemas.microsoft.com/office/powerpoint/2010/main" val="983724106"/>
              </p:ext>
            </p:extLst>
          </p:nvPr>
        </p:nvGraphicFramePr>
        <p:xfrm>
          <a:off x="457200" y="13716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4292D116-49D0-B180-743E-2CDE527DFDEA}"/>
              </a:ext>
            </a:extLst>
          </p:cNvPr>
          <p:cNvSpPr>
            <a:spLocks noGrp="1"/>
          </p:cNvSpPr>
          <p:nvPr>
            <p:ph type="body" sz="quarter" idx="13"/>
          </p:nvPr>
        </p:nvSpPr>
        <p:spPr/>
        <p:txBody>
          <a:bodyPr/>
          <a:lstStyle/>
          <a:p>
            <a:endParaRPr lang="en-US"/>
          </a:p>
        </p:txBody>
      </p:sp>
      <p:pic>
        <p:nvPicPr>
          <p:cNvPr id="7" name="Graphic 6">
            <a:extLst>
              <a:ext uri="{FF2B5EF4-FFF2-40B4-BE49-F238E27FC236}">
                <a16:creationId xmlns:a16="http://schemas.microsoft.com/office/drawing/2014/main" id="{B893A659-5E94-40E1-3FF7-EDFB4528939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5107" y="3924264"/>
            <a:ext cx="1078523" cy="1078523"/>
          </a:xfrm>
          <a:prstGeom prst="rect">
            <a:avLst/>
          </a:prstGeom>
        </p:spPr>
      </p:pic>
      <p:pic>
        <p:nvPicPr>
          <p:cNvPr id="9" name="Graphic 8">
            <a:extLst>
              <a:ext uri="{FF2B5EF4-FFF2-40B4-BE49-F238E27FC236}">
                <a16:creationId xmlns:a16="http://schemas.microsoft.com/office/drawing/2014/main" id="{A10C2D54-BAAF-54C8-52A1-75EE22AD220D}"/>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8553" y="2103021"/>
            <a:ext cx="1019484" cy="1019484"/>
          </a:xfrm>
          <a:prstGeom prst="rect">
            <a:avLst/>
          </a:prstGeom>
        </p:spPr>
      </p:pic>
      <p:sp>
        <p:nvSpPr>
          <p:cNvPr id="5" name="Slide Number Placeholder 4">
            <a:extLst>
              <a:ext uri="{FF2B5EF4-FFF2-40B4-BE49-F238E27FC236}">
                <a16:creationId xmlns:a16="http://schemas.microsoft.com/office/drawing/2014/main" id="{916F2F08-364A-4B6D-B4DC-2CC8124F0011}"/>
              </a:ext>
            </a:extLst>
          </p:cNvPr>
          <p:cNvSpPr>
            <a:spLocks noGrp="1"/>
          </p:cNvSpPr>
          <p:nvPr>
            <p:ph type="sldNum" sz="quarter" idx="14"/>
          </p:nvPr>
        </p:nvSpPr>
        <p:spPr/>
        <p:txBody>
          <a:bodyPr/>
          <a:lstStyle/>
          <a:p>
            <a:fld id="{99A20822-4A49-4D36-86E3-300BA48D3F00}" type="slidenum">
              <a:rPr lang="en-US" smtClean="0"/>
              <a:pPr/>
              <a:t>41</a:t>
            </a:fld>
            <a:endParaRPr lang="en-US"/>
          </a:p>
        </p:txBody>
      </p:sp>
    </p:spTree>
    <p:extLst>
      <p:ext uri="{BB962C8B-B14F-4D97-AF65-F5344CB8AC3E}">
        <p14:creationId xmlns:p14="http://schemas.microsoft.com/office/powerpoint/2010/main" val="1520127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11755044" cy="1280160"/>
          </a:xfrm>
        </p:spPr>
        <p:txBody>
          <a:bodyPr/>
          <a:lstStyle/>
          <a:p>
            <a:r>
              <a:rPr lang="en-US"/>
              <a:t> Considerations for Selecting </a:t>
            </a:r>
            <a:br>
              <a:rPr lang="en-US"/>
            </a:br>
            <a:r>
              <a:rPr lang="en-US"/>
              <a:t>Progress Monitoring Measures for DBI</a:t>
            </a:r>
          </a:p>
        </p:txBody>
      </p:sp>
      <p:sp>
        <p:nvSpPr>
          <p:cNvPr id="3" name="Content Placeholder 2"/>
          <p:cNvSpPr>
            <a:spLocks noGrp="1"/>
          </p:cNvSpPr>
          <p:nvPr>
            <p:ph sz="quarter" idx="14"/>
          </p:nvPr>
        </p:nvSpPr>
        <p:spPr>
          <a:xfrm>
            <a:off x="457200" y="1493134"/>
            <a:ext cx="6765403" cy="4670702"/>
          </a:xfrm>
        </p:spPr>
        <p:txBody>
          <a:bodyPr>
            <a:normAutofit/>
          </a:bodyPr>
          <a:lstStyle/>
          <a:p>
            <a:pPr marL="0" lvl="1" indent="0">
              <a:buNone/>
            </a:pPr>
            <a:r>
              <a:rPr lang="en-US" dirty="0"/>
              <a:t>Avoid using a progress monitoring measure that:</a:t>
            </a:r>
          </a:p>
          <a:p>
            <a:pPr lvl="1"/>
            <a:r>
              <a:rPr lang="en-US" dirty="0"/>
              <a:t>Cannot be administered weekly.</a:t>
            </a:r>
          </a:p>
          <a:p>
            <a:pPr lvl="1"/>
            <a:r>
              <a:rPr lang="en-US" dirty="0"/>
              <a:t>Takes a long time (e.g., 20 minutes) to administer.</a:t>
            </a:r>
          </a:p>
          <a:p>
            <a:pPr lvl="1"/>
            <a:r>
              <a:rPr lang="en-US" dirty="0"/>
              <a:t>Does not have evidence demonstrating validity and reliability. </a:t>
            </a:r>
          </a:p>
          <a:p>
            <a:pPr lvl="1"/>
            <a:r>
              <a:rPr lang="en-US" dirty="0"/>
              <a:t>Does not have equal interval data.</a:t>
            </a:r>
          </a:p>
        </p:txBody>
      </p:sp>
      <p:sp>
        <p:nvSpPr>
          <p:cNvPr id="2" name="Slide Number Placeholder 1"/>
          <p:cNvSpPr>
            <a:spLocks noGrp="1"/>
          </p:cNvSpPr>
          <p:nvPr>
            <p:ph type="sldNum" sz="quarter" idx="12"/>
          </p:nvPr>
        </p:nvSpPr>
        <p:spPr/>
        <p:txBody>
          <a:bodyPr/>
          <a:lstStyle/>
          <a:p>
            <a:fld id="{99A20822-4A49-4D36-86E3-300BA48D3F00}" type="slidenum">
              <a:rPr lang="en-US" dirty="0" smtClean="0"/>
              <a:pPr/>
              <a:t>42</a:t>
            </a:fld>
            <a:endParaRPr lang="en-US"/>
          </a:p>
        </p:txBody>
      </p:sp>
      <p:pic>
        <p:nvPicPr>
          <p:cNvPr id="10" name="Picture 9" descr="A close-up of a person working on a computer">
            <a:extLst>
              <a:ext uri="{FF2B5EF4-FFF2-40B4-BE49-F238E27FC236}">
                <a16:creationId xmlns:a16="http://schemas.microsoft.com/office/drawing/2014/main" id="{F61C3E09-E358-80DA-5A21-9104DA211B15}"/>
              </a:ext>
            </a:extLst>
          </p:cNvPr>
          <p:cNvPicPr>
            <a:picLocks noChangeAspect="1"/>
          </p:cNvPicPr>
          <p:nvPr/>
        </p:nvPicPr>
        <p:blipFill rotWithShape="1">
          <a:blip r:embed="rId3"/>
          <a:srcRect l="10641"/>
          <a:stretch/>
        </p:blipFill>
        <p:spPr>
          <a:xfrm>
            <a:off x="7500395" y="2006919"/>
            <a:ext cx="4391499" cy="3275112"/>
          </a:xfrm>
          <a:prstGeom prst="rect">
            <a:avLst/>
          </a:prstGeom>
        </p:spPr>
      </p:pic>
    </p:spTree>
    <p:extLst>
      <p:ext uri="{BB962C8B-B14F-4D97-AF65-F5344CB8AC3E}">
        <p14:creationId xmlns:p14="http://schemas.microsoft.com/office/powerpoint/2010/main" val="4019857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18809" y="593794"/>
            <a:ext cx="8906256" cy="361468"/>
          </a:xfrm>
        </p:spPr>
        <p:txBody>
          <a:bodyPr>
            <a:noAutofit/>
          </a:bodyPr>
          <a:lstStyle/>
          <a:p>
            <a:r>
              <a:rPr lang="en-US" sz="4200"/>
              <a:t>NCII Progress Monitoring Tools Chart</a:t>
            </a:r>
          </a:p>
        </p:txBody>
      </p:sp>
      <p:pic>
        <p:nvPicPr>
          <p:cNvPr id="6" name="Picture 5" descr="A screenshot from the NCII website. The screenshot is of the Academic Progress Monitoring Tools Chart page. ">
            <a:extLst>
              <a:ext uri="{FF2B5EF4-FFF2-40B4-BE49-F238E27FC236}">
                <a16:creationId xmlns:a16="http://schemas.microsoft.com/office/drawing/2014/main" id="{721F3DD4-1C9F-1523-6DD4-2E51104C8E89}"/>
              </a:ext>
            </a:extLst>
          </p:cNvPr>
          <p:cNvPicPr>
            <a:picLocks noChangeAspect="1"/>
          </p:cNvPicPr>
          <p:nvPr/>
        </p:nvPicPr>
        <p:blipFill>
          <a:blip r:embed="rId3"/>
          <a:stretch>
            <a:fillRect/>
          </a:stretch>
        </p:blipFill>
        <p:spPr>
          <a:xfrm>
            <a:off x="2930774" y="1166191"/>
            <a:ext cx="6080704" cy="4801430"/>
          </a:xfrm>
          <a:prstGeom prst="rect">
            <a:avLst/>
          </a:prstGeom>
        </p:spPr>
      </p:pic>
      <p:sp>
        <p:nvSpPr>
          <p:cNvPr id="4" name="Slide Number Placeholder 3"/>
          <p:cNvSpPr>
            <a:spLocks noGrp="1"/>
          </p:cNvSpPr>
          <p:nvPr>
            <p:ph type="sldNum" sz="quarter" idx="11"/>
          </p:nvPr>
        </p:nvSpPr>
        <p:spPr/>
        <p:txBody>
          <a:bodyPr/>
          <a:lstStyle/>
          <a:p>
            <a:fld id="{F3477EC8-074D-41C4-94AE-E9EA7CEEA348}" type="slidenum">
              <a:rPr lang="en-US" smtClean="0"/>
              <a:pPr/>
              <a:t>43</a:t>
            </a:fld>
            <a:endParaRPr lang="en-US"/>
          </a:p>
        </p:txBody>
      </p:sp>
    </p:spTree>
    <p:extLst>
      <p:ext uri="{BB962C8B-B14F-4D97-AF65-F5344CB8AC3E}">
        <p14:creationId xmlns:p14="http://schemas.microsoft.com/office/powerpoint/2010/main" val="4141978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Considerations When Selecting or </a:t>
            </a:r>
            <a:br>
              <a:rPr lang="en-US"/>
            </a:br>
            <a:r>
              <a:rPr lang="en-US"/>
              <a:t>Evaluating a Tool</a:t>
            </a:r>
          </a:p>
        </p:txBody>
      </p:sp>
      <p:graphicFrame>
        <p:nvGraphicFramePr>
          <p:cNvPr id="9" name="Diagram 8" descr="-Skills to be measured- age and grade appropriate&#10;-Technical rigor (consider population)&#10;-Cost and training requirements&#10;-Administration and scoring time&#10;-Data management&#10;">
            <a:extLst>
              <a:ext uri="{FF2B5EF4-FFF2-40B4-BE49-F238E27FC236}">
                <a16:creationId xmlns:a16="http://schemas.microsoft.com/office/drawing/2014/main" id="{B2AC57DE-D6C8-59E4-E495-8F4965E03D72}"/>
              </a:ext>
            </a:extLst>
          </p:cNvPr>
          <p:cNvGraphicFramePr/>
          <p:nvPr>
            <p:extLst>
              <p:ext uri="{D42A27DB-BD31-4B8C-83A1-F6EECF244321}">
                <p14:modId xmlns:p14="http://schemas.microsoft.com/office/powerpoint/2010/main" val="1159520876"/>
              </p:ext>
            </p:extLst>
          </p:nvPr>
        </p:nvGraphicFramePr>
        <p:xfrm>
          <a:off x="1134994" y="1094528"/>
          <a:ext cx="6902528" cy="48581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A group of people looking at a computer. The cover of NCII's Tool Chart Users Guide">
            <a:extLst>
              <a:ext uri="{FF2B5EF4-FFF2-40B4-BE49-F238E27FC236}">
                <a16:creationId xmlns:a16="http://schemas.microsoft.com/office/drawing/2014/main" id="{168265E6-3F87-9325-0D1B-428EE9A4654A}"/>
              </a:ext>
            </a:extLst>
          </p:cNvPr>
          <p:cNvPicPr>
            <a:picLocks noChangeAspect="1"/>
          </p:cNvPicPr>
          <p:nvPr/>
        </p:nvPicPr>
        <p:blipFill>
          <a:blip r:embed="rId8"/>
          <a:stretch>
            <a:fillRect/>
          </a:stretch>
        </p:blipFill>
        <p:spPr>
          <a:xfrm>
            <a:off x="8116069" y="1454953"/>
            <a:ext cx="3775825" cy="4271493"/>
          </a:xfrm>
          <a:prstGeom prst="rect">
            <a:avLst/>
          </a:prstGeom>
        </p:spPr>
      </p:pic>
      <p:pic>
        <p:nvPicPr>
          <p:cNvPr id="7" name="Graphic 6">
            <a:extLst>
              <a:ext uri="{FF2B5EF4-FFF2-40B4-BE49-F238E27FC236}">
                <a16:creationId xmlns:a16="http://schemas.microsoft.com/office/drawing/2014/main" id="{F9991D16-9159-E50B-A314-139EDC55AA6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53" y="1809261"/>
            <a:ext cx="677794" cy="677794"/>
          </a:xfrm>
          <a:prstGeom prst="rect">
            <a:avLst/>
          </a:prstGeom>
        </p:spPr>
      </p:pic>
      <p:pic>
        <p:nvPicPr>
          <p:cNvPr id="10" name="Graphic 9">
            <a:extLst>
              <a:ext uri="{FF2B5EF4-FFF2-40B4-BE49-F238E27FC236}">
                <a16:creationId xmlns:a16="http://schemas.microsoft.com/office/drawing/2014/main" id="{BFB1576B-17BF-8217-79D2-E04F3DFAEB93}"/>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0106" y="2493896"/>
            <a:ext cx="756341" cy="756341"/>
          </a:xfrm>
          <a:prstGeom prst="rect">
            <a:avLst/>
          </a:prstGeom>
        </p:spPr>
      </p:pic>
      <p:pic>
        <p:nvPicPr>
          <p:cNvPr id="13" name="Graphic 12">
            <a:extLst>
              <a:ext uri="{FF2B5EF4-FFF2-40B4-BE49-F238E27FC236}">
                <a16:creationId xmlns:a16="http://schemas.microsoft.com/office/drawing/2014/main" id="{26B7CDA4-B933-DE28-A2D1-361B1CA2C08A}"/>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5953" y="4624005"/>
            <a:ext cx="677794" cy="677794"/>
          </a:xfrm>
          <a:prstGeom prst="rect">
            <a:avLst/>
          </a:prstGeom>
        </p:spPr>
      </p:pic>
      <p:pic>
        <p:nvPicPr>
          <p:cNvPr id="15" name="Graphic 14">
            <a:extLst>
              <a:ext uri="{FF2B5EF4-FFF2-40B4-BE49-F238E27FC236}">
                <a16:creationId xmlns:a16="http://schemas.microsoft.com/office/drawing/2014/main" id="{EB1171AE-2697-32DE-E8FB-B1C1FB9B4834}"/>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65953" y="3939369"/>
            <a:ext cx="677794" cy="677794"/>
          </a:xfrm>
          <a:prstGeom prst="rect">
            <a:avLst/>
          </a:prstGeom>
        </p:spPr>
      </p:pic>
      <p:pic>
        <p:nvPicPr>
          <p:cNvPr id="17" name="Graphic 16">
            <a:extLst>
              <a:ext uri="{FF2B5EF4-FFF2-40B4-BE49-F238E27FC236}">
                <a16:creationId xmlns:a16="http://schemas.microsoft.com/office/drawing/2014/main" id="{159FE6A0-F6F1-11B2-E5A1-993B3364E74C}"/>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3253" y="3165833"/>
            <a:ext cx="677794" cy="677794"/>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dirty="0" smtClean="0"/>
              <a:pPr/>
              <a:t>44</a:t>
            </a:fld>
            <a:endParaRPr lang="en-US"/>
          </a:p>
        </p:txBody>
      </p:sp>
    </p:spTree>
    <p:extLst>
      <p:ext uri="{BB962C8B-B14F-4D97-AF65-F5344CB8AC3E}">
        <p14:creationId xmlns:p14="http://schemas.microsoft.com/office/powerpoint/2010/main" val="615552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Activity: Using the Tools Chart</a:t>
            </a:r>
          </a:p>
        </p:txBody>
      </p:sp>
      <p:pic>
        <p:nvPicPr>
          <p:cNvPr id="7" name="Graphic 6" descr="Red book indicating workbook activity">
            <a:extLst>
              <a:ext uri="{FF2B5EF4-FFF2-40B4-BE49-F238E27FC236}">
                <a16:creationId xmlns:a16="http://schemas.microsoft.com/office/drawing/2014/main" id="{A6187B56-9D3E-3E5C-B081-D24C61026F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34384" y="56826"/>
            <a:ext cx="1170964" cy="1170964"/>
          </a:xfrm>
          <a:prstGeom prst="rect">
            <a:avLst/>
          </a:prstGeom>
        </p:spPr>
      </p:pic>
      <p:sp>
        <p:nvSpPr>
          <p:cNvPr id="3" name="Content Placeholder 2"/>
          <p:cNvSpPr>
            <a:spLocks noGrp="1"/>
          </p:cNvSpPr>
          <p:nvPr>
            <p:ph idx="1"/>
          </p:nvPr>
        </p:nvSpPr>
        <p:spPr>
          <a:xfrm>
            <a:off x="287676" y="1151254"/>
            <a:ext cx="11539998" cy="5348965"/>
          </a:xfrm>
        </p:spPr>
        <p:txBody>
          <a:bodyPr vert="horz" lIns="0" tIns="0" rIns="0" bIns="0" rtlCol="0" anchor="t">
            <a:normAutofit/>
          </a:bodyPr>
          <a:lstStyle/>
          <a:p>
            <a:r>
              <a:rPr lang="en-US"/>
              <a:t>Use the Academic Progress Monitoring Tools Chart to answer the following questions with a partner.</a:t>
            </a:r>
          </a:p>
          <a:p>
            <a:pPr marL="457200" lvl="1" indent="-457200">
              <a:buFont typeface="+mj-lt"/>
              <a:buAutoNum type="arabicPeriod"/>
            </a:pPr>
            <a:r>
              <a:rPr lang="en-US" sz="2400"/>
              <a:t>From Workbook Case Study 1, find a progress monitoring tool that could help you measure Cynthia’s progress. </a:t>
            </a:r>
          </a:p>
          <a:p>
            <a:pPr marL="692150" lvl="2" indent="-457200">
              <a:buFont typeface="+mj-lt"/>
              <a:buAutoNum type="alphaLcParenR"/>
            </a:pPr>
            <a:r>
              <a:rPr lang="en-US" sz="2400"/>
              <a:t>How would you characterize the evidence of reliability and validity for this tool? How would you characterize the usability of the tool?</a:t>
            </a:r>
          </a:p>
          <a:p>
            <a:pPr marL="457200" lvl="1" indent="-457200">
              <a:buFont typeface="+mj-lt"/>
              <a:buAutoNum type="arabicPeriod"/>
            </a:pPr>
            <a:r>
              <a:rPr lang="en-US" sz="2400"/>
              <a:t>From Workbook Case Study 2, find a progress monitoring tool that could help you measure Michael’s progress.</a:t>
            </a:r>
          </a:p>
          <a:p>
            <a:pPr marL="692150" lvl="2" indent="-457200">
              <a:buFont typeface="+mj-lt"/>
              <a:buAutoNum type="alphaLcParenR"/>
            </a:pPr>
            <a:r>
              <a:rPr lang="en-US" sz="2400"/>
              <a:t>How would you characterize the evidence of reliability and validity for this tool? How would you characterize the usability of the tool?</a:t>
            </a:r>
          </a:p>
          <a:p>
            <a:pPr marL="457200" lvl="1" indent="-457200">
              <a:buFont typeface="+mj-lt"/>
              <a:buAutoNum type="arabicPeriod"/>
            </a:pPr>
            <a:endParaRPr lang="en-US" sz="2400"/>
          </a:p>
        </p:txBody>
      </p:sp>
      <p:sp>
        <p:nvSpPr>
          <p:cNvPr id="4" name="Slide Number Placeholder 3"/>
          <p:cNvSpPr>
            <a:spLocks noGrp="1"/>
          </p:cNvSpPr>
          <p:nvPr>
            <p:ph type="sldNum" sz="quarter" idx="10"/>
          </p:nvPr>
        </p:nvSpPr>
        <p:spPr/>
        <p:txBody>
          <a:bodyPr/>
          <a:lstStyle/>
          <a:p>
            <a:fld id="{4DBB3109-6B36-4C42-ABE5-993D6B0A452A}" type="slidenum">
              <a:rPr lang="en-US" smtClean="0">
                <a:solidFill>
                  <a:srgbClr val="FFFFFF">
                    <a:lumMod val="75000"/>
                  </a:srgbClr>
                </a:solidFill>
              </a:rPr>
              <a:pPr/>
              <a:t>45</a:t>
            </a:fld>
            <a:endParaRPr lang="en-US">
              <a:solidFill>
                <a:srgbClr val="FFFFFF">
                  <a:lumMod val="75000"/>
                </a:srgbClr>
              </a:solidFill>
            </a:endParaRPr>
          </a:p>
        </p:txBody>
      </p:sp>
    </p:spTree>
    <p:extLst>
      <p:ext uri="{BB962C8B-B14F-4D97-AF65-F5344CB8AC3E}">
        <p14:creationId xmlns:p14="http://schemas.microsoft.com/office/powerpoint/2010/main" val="1725264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9458" y="1937559"/>
            <a:ext cx="7275342" cy="2650936"/>
          </a:xfrm>
        </p:spPr>
        <p:txBody>
          <a:bodyPr/>
          <a:lstStyle/>
          <a:p>
            <a:r>
              <a:rPr lang="en-US"/>
              <a:t>Supplementing </a:t>
            </a:r>
            <a:br>
              <a:rPr lang="en-US"/>
            </a:br>
            <a:r>
              <a:rPr lang="en-US"/>
              <a:t>Academic Progress Monitoring Measures</a:t>
            </a:r>
          </a:p>
        </p:txBody>
      </p:sp>
      <p:sp>
        <p:nvSpPr>
          <p:cNvPr id="4" name="Slide Number Placeholder 3"/>
          <p:cNvSpPr>
            <a:spLocks noGrp="1"/>
          </p:cNvSpPr>
          <p:nvPr>
            <p:ph type="sldNum" sz="quarter" idx="15"/>
          </p:nvPr>
        </p:nvSpPr>
        <p:spPr/>
        <p:txBody>
          <a:bodyPr/>
          <a:lstStyle/>
          <a:p>
            <a:fld id="{BABF4E83-61DB-418F-A99F-17BC9BB58EF6}" type="slidenum">
              <a:rPr lang="en-US" dirty="0" smtClean="0"/>
              <a:pPr/>
              <a:t>46</a:t>
            </a:fld>
            <a:endParaRPr lang="en-US"/>
          </a:p>
        </p:txBody>
      </p:sp>
    </p:spTree>
    <p:extLst>
      <p:ext uri="{BB962C8B-B14F-4D97-AF65-F5344CB8AC3E}">
        <p14:creationId xmlns:p14="http://schemas.microsoft.com/office/powerpoint/2010/main" val="621142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169909"/>
            <a:ext cx="11276076" cy="1280160"/>
          </a:xfrm>
        </p:spPr>
        <p:txBody>
          <a:bodyPr/>
          <a:lstStyle/>
          <a:p>
            <a:r>
              <a:rPr lang="en-US"/>
              <a:t>How Can I Confirm or Augment</a:t>
            </a:r>
            <a:br>
              <a:rPr lang="en-US"/>
            </a:br>
            <a:r>
              <a:rPr lang="en-US"/>
              <a:t> Progress Monitoring Data?</a:t>
            </a:r>
          </a:p>
        </p:txBody>
      </p:sp>
      <p:sp>
        <p:nvSpPr>
          <p:cNvPr id="3" name="Content Placeholder 2"/>
          <p:cNvSpPr>
            <a:spLocks noGrp="1"/>
          </p:cNvSpPr>
          <p:nvPr>
            <p:ph sz="quarter" idx="14"/>
          </p:nvPr>
        </p:nvSpPr>
        <p:spPr>
          <a:xfrm>
            <a:off x="704401" y="4082895"/>
            <a:ext cx="2756430" cy="756509"/>
          </a:xfrm>
        </p:spPr>
        <p:txBody>
          <a:bodyPr>
            <a:normAutofit fontScale="92500" lnSpcReduction="20000"/>
          </a:bodyPr>
          <a:lstStyle/>
          <a:p>
            <a:pPr lvl="0" algn="ctr"/>
            <a:r>
              <a:rPr lang="en-US"/>
              <a:t>Gathering additional data</a:t>
            </a:r>
          </a:p>
        </p:txBody>
      </p:sp>
      <p:sp>
        <p:nvSpPr>
          <p:cNvPr id="7" name="Content Placeholder 2">
            <a:extLst>
              <a:ext uri="{FF2B5EF4-FFF2-40B4-BE49-F238E27FC236}">
                <a16:creationId xmlns:a16="http://schemas.microsoft.com/office/drawing/2014/main" id="{E8BEBE52-A6A5-844D-0EBE-E36F46F4DDD7}"/>
              </a:ext>
            </a:extLst>
          </p:cNvPr>
          <p:cNvSpPr txBox="1">
            <a:spLocks/>
          </p:cNvSpPr>
          <p:nvPr/>
        </p:nvSpPr>
        <p:spPr>
          <a:xfrm>
            <a:off x="4521016" y="4082893"/>
            <a:ext cx="2756430" cy="756509"/>
          </a:xfrm>
          <a:prstGeom prst="rect">
            <a:avLst/>
          </a:prstGeom>
          <a:ln>
            <a:noFill/>
          </a:ln>
        </p:spPr>
        <p:txBody>
          <a:bodyPr vert="horz" lIns="0" tIns="0" rIns="0" bIns="0" rtlCol="0">
            <a:normAutofit fontScale="92500" lnSpcReduction="2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a:t>Investigating a student’s strategy use</a:t>
            </a:r>
          </a:p>
        </p:txBody>
      </p:sp>
      <p:sp>
        <p:nvSpPr>
          <p:cNvPr id="8" name="Content Placeholder 2">
            <a:extLst>
              <a:ext uri="{FF2B5EF4-FFF2-40B4-BE49-F238E27FC236}">
                <a16:creationId xmlns:a16="http://schemas.microsoft.com/office/drawing/2014/main" id="{7FCAD620-4B6E-707A-554E-9F85E4A31909}"/>
              </a:ext>
            </a:extLst>
          </p:cNvPr>
          <p:cNvSpPr txBox="1">
            <a:spLocks/>
          </p:cNvSpPr>
          <p:nvPr/>
        </p:nvSpPr>
        <p:spPr>
          <a:xfrm>
            <a:off x="8508045" y="4082894"/>
            <a:ext cx="2756430" cy="756509"/>
          </a:xfrm>
          <a:prstGeom prst="rect">
            <a:avLst/>
          </a:prstGeom>
          <a:ln>
            <a:noFill/>
          </a:ln>
        </p:spPr>
        <p:txBody>
          <a:bodyPr vert="horz" lIns="0" tIns="0" rIns="0" bIns="0" rtlCol="0">
            <a:normAutofit fontScale="85000" lnSpcReduction="1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a:t>Holding brief interviews with the student</a:t>
            </a:r>
          </a:p>
        </p:txBody>
      </p:sp>
      <p:pic>
        <p:nvPicPr>
          <p:cNvPr id="5" name="Graphic 4">
            <a:extLst>
              <a:ext uri="{FF2B5EF4-FFF2-40B4-BE49-F238E27FC236}">
                <a16:creationId xmlns:a16="http://schemas.microsoft.com/office/drawing/2014/main" id="{E45BEE7D-02E0-5F5C-4166-1136920662D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6272" y="2106091"/>
            <a:ext cx="1592687" cy="1592687"/>
          </a:xfrm>
          <a:prstGeom prst="rect">
            <a:avLst/>
          </a:prstGeom>
        </p:spPr>
      </p:pic>
      <p:pic>
        <p:nvPicPr>
          <p:cNvPr id="9" name="Graphic 8">
            <a:extLst>
              <a:ext uri="{FF2B5EF4-FFF2-40B4-BE49-F238E27FC236}">
                <a16:creationId xmlns:a16="http://schemas.microsoft.com/office/drawing/2014/main" id="{FCD747C3-8F6E-9148-441E-86CA42FA5AE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54520" y="2106092"/>
            <a:ext cx="1592687" cy="1592687"/>
          </a:xfrm>
          <a:prstGeom prst="rect">
            <a:avLst/>
          </a:prstGeom>
        </p:spPr>
      </p:pic>
      <p:pic>
        <p:nvPicPr>
          <p:cNvPr id="10" name="Graphic 9">
            <a:extLst>
              <a:ext uri="{FF2B5EF4-FFF2-40B4-BE49-F238E27FC236}">
                <a16:creationId xmlns:a16="http://schemas.microsoft.com/office/drawing/2014/main" id="{518B4ACC-DC47-2077-A5F0-4F51739C288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02124" y="2106091"/>
            <a:ext cx="1592687" cy="1592687"/>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dirty="0" smtClean="0"/>
              <a:pPr/>
              <a:t>47</a:t>
            </a:fld>
            <a:endParaRPr lang="en-US"/>
          </a:p>
        </p:txBody>
      </p:sp>
    </p:spTree>
    <p:extLst>
      <p:ext uri="{BB962C8B-B14F-4D97-AF65-F5344CB8AC3E}">
        <p14:creationId xmlns:p14="http://schemas.microsoft.com/office/powerpoint/2010/main" val="28786379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9365"/>
            <a:ext cx="11276076" cy="1280160"/>
          </a:xfrm>
        </p:spPr>
        <p:txBody>
          <a:bodyPr/>
          <a:lstStyle/>
          <a:p>
            <a:r>
              <a:rPr lang="en-US"/>
              <a:t>Sample Interview Questions to Augment Progress Monitoring Data for Reading</a:t>
            </a:r>
          </a:p>
        </p:txBody>
      </p:sp>
      <p:sp>
        <p:nvSpPr>
          <p:cNvPr id="3" name="Content Placeholder 2"/>
          <p:cNvSpPr>
            <a:spLocks noGrp="1"/>
          </p:cNvSpPr>
          <p:nvPr>
            <p:ph sz="quarter" idx="14"/>
          </p:nvPr>
        </p:nvSpPr>
        <p:spPr>
          <a:xfrm>
            <a:off x="616580" y="1820436"/>
            <a:ext cx="5478658" cy="4343400"/>
          </a:xfrm>
        </p:spPr>
        <p:txBody>
          <a:bodyPr/>
          <a:lstStyle/>
          <a:p>
            <a:pPr lvl="1">
              <a:lnSpc>
                <a:spcPct val="150000"/>
              </a:lnSpc>
              <a:spcBef>
                <a:spcPts val="0"/>
              </a:spcBef>
            </a:pPr>
            <a:r>
              <a:rPr lang="en-US"/>
              <a:t>What was this mostly about?</a:t>
            </a:r>
          </a:p>
          <a:p>
            <a:pPr lvl="1">
              <a:lnSpc>
                <a:spcPct val="150000"/>
              </a:lnSpc>
              <a:spcBef>
                <a:spcPts val="0"/>
              </a:spcBef>
            </a:pPr>
            <a:r>
              <a:rPr lang="en-US"/>
              <a:t>What happened?</a:t>
            </a:r>
          </a:p>
          <a:p>
            <a:pPr lvl="1">
              <a:lnSpc>
                <a:spcPct val="150000"/>
              </a:lnSpc>
              <a:spcBef>
                <a:spcPts val="0"/>
              </a:spcBef>
            </a:pPr>
            <a:r>
              <a:rPr lang="en-US"/>
              <a:t>What strategy can you use to find an answer to this question?</a:t>
            </a:r>
          </a:p>
          <a:p>
            <a:pPr lvl="1">
              <a:lnSpc>
                <a:spcPct val="150000"/>
              </a:lnSpc>
              <a:spcBef>
                <a:spcPts val="0"/>
              </a:spcBef>
            </a:pPr>
            <a:r>
              <a:rPr lang="en-US"/>
              <a:t>What section of the text supports your answer?</a:t>
            </a:r>
          </a:p>
        </p:txBody>
      </p:sp>
      <p:pic>
        <p:nvPicPr>
          <p:cNvPr id="7" name="Picture 6" descr="A person reading a book">
            <a:extLst>
              <a:ext uri="{FF2B5EF4-FFF2-40B4-BE49-F238E27FC236}">
                <a16:creationId xmlns:a16="http://schemas.microsoft.com/office/drawing/2014/main" id="{821AF8F0-CAFA-296F-A4DC-B174E79BD47E}"/>
              </a:ext>
            </a:extLst>
          </p:cNvPr>
          <p:cNvPicPr>
            <a:picLocks noChangeAspect="1"/>
          </p:cNvPicPr>
          <p:nvPr/>
        </p:nvPicPr>
        <p:blipFill>
          <a:blip r:embed="rId3"/>
          <a:stretch>
            <a:fillRect/>
          </a:stretch>
        </p:blipFill>
        <p:spPr>
          <a:xfrm>
            <a:off x="6517178" y="1459525"/>
            <a:ext cx="4361671" cy="4515161"/>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dirty="0" smtClean="0"/>
              <a:pPr/>
              <a:t>48</a:t>
            </a:fld>
            <a:endParaRPr lang="en-US"/>
          </a:p>
        </p:txBody>
      </p:sp>
    </p:spTree>
    <p:extLst>
      <p:ext uri="{BB962C8B-B14F-4D97-AF65-F5344CB8AC3E}">
        <p14:creationId xmlns:p14="http://schemas.microsoft.com/office/powerpoint/2010/main" val="25049397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Sample Interview Questions to Augment Mathematics Progress Monitoring Data</a:t>
            </a:r>
          </a:p>
        </p:txBody>
      </p:sp>
      <p:sp>
        <p:nvSpPr>
          <p:cNvPr id="5" name="Content Placeholder 2">
            <a:extLst>
              <a:ext uri="{FF2B5EF4-FFF2-40B4-BE49-F238E27FC236}">
                <a16:creationId xmlns:a16="http://schemas.microsoft.com/office/drawing/2014/main" id="{821E60A0-91D2-D9B5-0094-7504099593EE}"/>
              </a:ext>
            </a:extLst>
          </p:cNvPr>
          <p:cNvSpPr txBox="1">
            <a:spLocks/>
          </p:cNvSpPr>
          <p:nvPr/>
        </p:nvSpPr>
        <p:spPr>
          <a:xfrm>
            <a:off x="616580" y="1820436"/>
            <a:ext cx="5478658"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nSpc>
                <a:spcPct val="150000"/>
              </a:lnSpc>
              <a:spcBef>
                <a:spcPts val="0"/>
              </a:spcBef>
            </a:pPr>
            <a:r>
              <a:rPr lang="en-US"/>
              <a:t>What strategy did you use to get this answer?</a:t>
            </a:r>
          </a:p>
          <a:p>
            <a:pPr lvl="1">
              <a:lnSpc>
                <a:spcPct val="150000"/>
              </a:lnSpc>
              <a:spcBef>
                <a:spcPts val="0"/>
              </a:spcBef>
            </a:pPr>
            <a:r>
              <a:rPr lang="en-US"/>
              <a:t>Can you explain why your strategy produced the correct response?</a:t>
            </a:r>
          </a:p>
          <a:p>
            <a:pPr lvl="1">
              <a:lnSpc>
                <a:spcPct val="150000"/>
              </a:lnSpc>
              <a:spcBef>
                <a:spcPts val="0"/>
              </a:spcBef>
            </a:pPr>
            <a:r>
              <a:rPr lang="en-US"/>
              <a:t>For what kind of problems will this strategy work?</a:t>
            </a:r>
          </a:p>
        </p:txBody>
      </p:sp>
      <p:pic>
        <p:nvPicPr>
          <p:cNvPr id="7" name="Picture 6" descr="A person and a child reading a book">
            <a:extLst>
              <a:ext uri="{FF2B5EF4-FFF2-40B4-BE49-F238E27FC236}">
                <a16:creationId xmlns:a16="http://schemas.microsoft.com/office/drawing/2014/main" id="{D287EFC6-8DA8-13D2-4363-3E135BF6796F}"/>
              </a:ext>
            </a:extLst>
          </p:cNvPr>
          <p:cNvPicPr>
            <a:picLocks noChangeAspect="1"/>
          </p:cNvPicPr>
          <p:nvPr/>
        </p:nvPicPr>
        <p:blipFill>
          <a:blip r:embed="rId3"/>
          <a:stretch>
            <a:fillRect/>
          </a:stretch>
        </p:blipFill>
        <p:spPr>
          <a:xfrm>
            <a:off x="6322843" y="2015836"/>
            <a:ext cx="5410433" cy="3605645"/>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dirty="0" smtClean="0"/>
              <a:pPr/>
              <a:t>49</a:t>
            </a:fld>
            <a:endParaRPr lang="en-US"/>
          </a:p>
        </p:txBody>
      </p:sp>
    </p:spTree>
    <p:extLst>
      <p:ext uri="{BB962C8B-B14F-4D97-AF65-F5344CB8AC3E}">
        <p14:creationId xmlns:p14="http://schemas.microsoft.com/office/powerpoint/2010/main" val="2514818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is Progress Monitoring Important?</a:t>
            </a:r>
          </a:p>
        </p:txBody>
      </p:sp>
      <p:graphicFrame>
        <p:nvGraphicFramePr>
          <p:cNvPr id="3" name="Diagram 2" descr="Progress monitoring data allow us to…&#10; Estimate rates of improvement (ROI) across time&#10; Compare the efficacy of different forms of instruction&#10; Identify students who are not demonstrating adequate progress&#10; Determine when an instructional change is needed&#10; Support communication with parents and students&#10; Support the development of a rigorous IEP for students with disabilities&#10;">
            <a:extLst>
              <a:ext uri="{FF2B5EF4-FFF2-40B4-BE49-F238E27FC236}">
                <a16:creationId xmlns:a16="http://schemas.microsoft.com/office/drawing/2014/main" id="{8CD18D1C-987E-63CB-D030-69E7CE1770B2}"/>
              </a:ext>
            </a:extLst>
          </p:cNvPr>
          <p:cNvGraphicFramePr/>
          <p:nvPr>
            <p:extLst>
              <p:ext uri="{D42A27DB-BD31-4B8C-83A1-F6EECF244321}">
                <p14:modId xmlns:p14="http://schemas.microsoft.com/office/powerpoint/2010/main" val="144576705"/>
              </p:ext>
            </p:extLst>
          </p:nvPr>
        </p:nvGraphicFramePr>
        <p:xfrm>
          <a:off x="602165" y="1491630"/>
          <a:ext cx="11033244" cy="4180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99A20822-4A49-4D36-86E3-300BA48D3F00}" type="slidenum">
              <a:rPr lang="en-US" smtClean="0"/>
              <a:pPr/>
              <a:t>5</a:t>
            </a:fld>
            <a:endParaRPr lang="en-US"/>
          </a:p>
        </p:txBody>
      </p:sp>
    </p:spTree>
    <p:extLst>
      <p:ext uri="{BB962C8B-B14F-4D97-AF65-F5344CB8AC3E}">
        <p14:creationId xmlns:p14="http://schemas.microsoft.com/office/powerpoint/2010/main" val="3440680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D92245-FAA5-BE1D-DB2C-38870F85257D}"/>
              </a:ext>
            </a:extLst>
          </p:cNvPr>
          <p:cNvSpPr>
            <a:spLocks noGrp="1"/>
          </p:cNvSpPr>
          <p:nvPr>
            <p:ph type="title"/>
          </p:nvPr>
        </p:nvSpPr>
        <p:spPr/>
        <p:txBody>
          <a:bodyPr/>
          <a:lstStyle/>
          <a:p>
            <a:r>
              <a:rPr lang="en-US"/>
              <a:t>Conclusion</a:t>
            </a:r>
          </a:p>
        </p:txBody>
      </p:sp>
      <p:sp>
        <p:nvSpPr>
          <p:cNvPr id="7" name="Text Placeholder 6">
            <a:extLst>
              <a:ext uri="{FF2B5EF4-FFF2-40B4-BE49-F238E27FC236}">
                <a16:creationId xmlns:a16="http://schemas.microsoft.com/office/drawing/2014/main" id="{91621EA5-6485-ADE3-37E8-0CE4DCDA002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94AE635-E0B0-F7D0-EBA2-EC6CFD14A21D}"/>
              </a:ext>
            </a:extLst>
          </p:cNvPr>
          <p:cNvSpPr>
            <a:spLocks noGrp="1"/>
          </p:cNvSpPr>
          <p:nvPr>
            <p:ph type="sldNum" sz="quarter" idx="15"/>
          </p:nvPr>
        </p:nvSpPr>
        <p:spPr/>
        <p:txBody>
          <a:bodyPr/>
          <a:lstStyle/>
          <a:p>
            <a:fld id="{99A20822-4A49-4D36-86E3-300BA48D3F00}" type="slidenum">
              <a:rPr lang="en-US" smtClean="0"/>
              <a:t>50</a:t>
            </a:fld>
            <a:endParaRPr lang="en-US"/>
          </a:p>
        </p:txBody>
      </p:sp>
    </p:spTree>
    <p:extLst>
      <p:ext uri="{BB962C8B-B14F-4D97-AF65-F5344CB8AC3E}">
        <p14:creationId xmlns:p14="http://schemas.microsoft.com/office/powerpoint/2010/main" val="38395932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15D94E-6078-54BC-B79A-5628918C7EBF}"/>
              </a:ext>
            </a:extLst>
          </p:cNvPr>
          <p:cNvSpPr>
            <a:spLocks noGrp="1"/>
          </p:cNvSpPr>
          <p:nvPr>
            <p:ph type="title"/>
          </p:nvPr>
        </p:nvSpPr>
        <p:spPr/>
        <p:txBody>
          <a:bodyPr/>
          <a:lstStyle/>
          <a:p>
            <a:r>
              <a:rPr lang="en-US" dirty="0"/>
              <a:t>In Summary</a:t>
            </a:r>
          </a:p>
        </p:txBody>
      </p:sp>
      <p:sp>
        <p:nvSpPr>
          <p:cNvPr id="17" name="Content Placeholder 2">
            <a:extLst>
              <a:ext uri="{FF2B5EF4-FFF2-40B4-BE49-F238E27FC236}">
                <a16:creationId xmlns:a16="http://schemas.microsoft.com/office/drawing/2014/main" id="{A8EF8889-931A-C62B-3DE2-74153F8CFCCD}"/>
              </a:ext>
            </a:extLst>
          </p:cNvPr>
          <p:cNvSpPr txBox="1">
            <a:spLocks/>
          </p:cNvSpPr>
          <p:nvPr/>
        </p:nvSpPr>
        <p:spPr>
          <a:xfrm>
            <a:off x="629534" y="1280160"/>
            <a:ext cx="10931408"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nSpc>
                <a:spcPct val="150000"/>
              </a:lnSpc>
              <a:spcBef>
                <a:spcPts val="0"/>
              </a:spcBef>
            </a:pPr>
            <a:r>
              <a:rPr lang="en-US" dirty="0"/>
              <a:t>Progress monitoring provides data that can help determine if a student is responding to an intervention. </a:t>
            </a:r>
          </a:p>
          <a:p>
            <a:pPr lvl="1">
              <a:lnSpc>
                <a:spcPct val="150000"/>
              </a:lnSpc>
              <a:spcBef>
                <a:spcPts val="0"/>
              </a:spcBef>
            </a:pPr>
            <a:r>
              <a:rPr lang="en-US" dirty="0"/>
              <a:t>Teachers should decide on the type of progress monitoring measure based on their context.</a:t>
            </a:r>
          </a:p>
          <a:p>
            <a:pPr lvl="2">
              <a:lnSpc>
                <a:spcPct val="150000"/>
              </a:lnSpc>
              <a:spcBef>
                <a:spcPts val="0"/>
              </a:spcBef>
            </a:pPr>
            <a:r>
              <a:rPr lang="en-US" dirty="0"/>
              <a:t>Identify the target behavior.</a:t>
            </a:r>
          </a:p>
          <a:p>
            <a:pPr lvl="2">
              <a:lnSpc>
                <a:spcPct val="150000"/>
              </a:lnSpc>
              <a:spcBef>
                <a:spcPts val="0"/>
              </a:spcBef>
            </a:pPr>
            <a:r>
              <a:rPr lang="en-US" dirty="0"/>
              <a:t>Consider the critical features of the tool.</a:t>
            </a:r>
          </a:p>
          <a:p>
            <a:pPr lvl="1">
              <a:lnSpc>
                <a:spcPct val="150000"/>
              </a:lnSpc>
              <a:spcBef>
                <a:spcPts val="0"/>
              </a:spcBef>
            </a:pPr>
            <a:r>
              <a:rPr lang="en-US" dirty="0"/>
              <a:t>Resources, like the Tools Chart, are available on the NCII website.</a:t>
            </a:r>
          </a:p>
          <a:p>
            <a:pPr lvl="2">
              <a:lnSpc>
                <a:spcPct val="150000"/>
              </a:lnSpc>
              <a:spcBef>
                <a:spcPts val="0"/>
              </a:spcBef>
            </a:pPr>
            <a:endParaRPr lang="en-US" dirty="0"/>
          </a:p>
          <a:p>
            <a:pPr lvl="2">
              <a:lnSpc>
                <a:spcPct val="150000"/>
              </a:lnSpc>
              <a:spcBef>
                <a:spcPts val="0"/>
              </a:spcBef>
            </a:pPr>
            <a:endParaRPr lang="en-US" dirty="0"/>
          </a:p>
        </p:txBody>
      </p:sp>
      <p:sp>
        <p:nvSpPr>
          <p:cNvPr id="4" name="Slide Number Placeholder 3">
            <a:extLst>
              <a:ext uri="{FF2B5EF4-FFF2-40B4-BE49-F238E27FC236}">
                <a16:creationId xmlns:a16="http://schemas.microsoft.com/office/drawing/2014/main" id="{ABCC4219-2905-A899-6A34-FE691B7B7697}"/>
              </a:ext>
            </a:extLst>
          </p:cNvPr>
          <p:cNvSpPr>
            <a:spLocks noGrp="1"/>
          </p:cNvSpPr>
          <p:nvPr>
            <p:ph type="sldNum" sz="quarter" idx="14"/>
          </p:nvPr>
        </p:nvSpPr>
        <p:spPr/>
        <p:txBody>
          <a:bodyPr/>
          <a:lstStyle/>
          <a:p>
            <a:fld id="{4DBB3109-6B36-4C42-ABE5-993D6B0A452A}" type="slidenum">
              <a:rPr lang="en-US" smtClean="0">
                <a:solidFill>
                  <a:srgbClr val="FFFFFF">
                    <a:lumMod val="75000"/>
                  </a:srgbClr>
                </a:solidFill>
              </a:rPr>
              <a:pPr/>
              <a:t>51</a:t>
            </a:fld>
            <a:endParaRPr lang="en-US">
              <a:solidFill>
                <a:srgbClr val="FFFFFF">
                  <a:lumMod val="75000"/>
                </a:srgbClr>
              </a:solidFill>
            </a:endParaRPr>
          </a:p>
        </p:txBody>
      </p:sp>
    </p:spTree>
    <p:extLst>
      <p:ext uri="{BB962C8B-B14F-4D97-AF65-F5344CB8AC3E}">
        <p14:creationId xmlns:p14="http://schemas.microsoft.com/office/powerpoint/2010/main" val="35116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15D94E-6078-54BC-B79A-5628918C7EBF}"/>
              </a:ext>
            </a:extLst>
          </p:cNvPr>
          <p:cNvSpPr>
            <a:spLocks noGrp="1"/>
          </p:cNvSpPr>
          <p:nvPr>
            <p:ph type="title"/>
          </p:nvPr>
        </p:nvSpPr>
        <p:spPr/>
        <p:txBody>
          <a:bodyPr/>
          <a:lstStyle/>
          <a:p>
            <a:r>
              <a:rPr lang="en-US"/>
              <a:t>Summary Questions</a:t>
            </a:r>
          </a:p>
        </p:txBody>
      </p:sp>
      <p:pic>
        <p:nvPicPr>
          <p:cNvPr id="2" name="Graphic 1" descr="Red book indicating workbook activity">
            <a:extLst>
              <a:ext uri="{FF2B5EF4-FFF2-40B4-BE49-F238E27FC236}">
                <a16:creationId xmlns:a16="http://schemas.microsoft.com/office/drawing/2014/main" id="{583646FC-C770-F6C7-22CF-C30A60CF8A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50099" y="169183"/>
            <a:ext cx="941795" cy="941795"/>
          </a:xfrm>
          <a:prstGeom prst="rect">
            <a:avLst/>
          </a:prstGeom>
        </p:spPr>
      </p:pic>
      <p:sp>
        <p:nvSpPr>
          <p:cNvPr id="17" name="Content Placeholder 2">
            <a:extLst>
              <a:ext uri="{FF2B5EF4-FFF2-40B4-BE49-F238E27FC236}">
                <a16:creationId xmlns:a16="http://schemas.microsoft.com/office/drawing/2014/main" id="{A8EF8889-931A-C62B-3DE2-74153F8CFCCD}"/>
              </a:ext>
            </a:extLst>
          </p:cNvPr>
          <p:cNvSpPr txBox="1">
            <a:spLocks/>
          </p:cNvSpPr>
          <p:nvPr/>
        </p:nvSpPr>
        <p:spPr>
          <a:xfrm>
            <a:off x="629534" y="1280160"/>
            <a:ext cx="10931408" cy="4732020"/>
          </a:xfrm>
          <a:prstGeom prst="rect">
            <a:avLst/>
          </a:prstGeom>
          <a:ln>
            <a:noFill/>
          </a:ln>
        </p:spPr>
        <p:txBody>
          <a:bodyPr vert="horz" lIns="0" tIns="0" rIns="0" bIns="0" rtlCol="0">
            <a:normAutofit lnSpcReduction="1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14350" lvl="1" indent="-514350">
              <a:lnSpc>
                <a:spcPct val="150000"/>
              </a:lnSpc>
              <a:spcBef>
                <a:spcPts val="0"/>
              </a:spcBef>
              <a:buFont typeface="+mj-lt"/>
              <a:buAutoNum type="arabicPeriod"/>
            </a:pPr>
            <a:r>
              <a:rPr lang="en-US"/>
              <a:t>What are the differences between mastery measures and general outcome measures?</a:t>
            </a:r>
          </a:p>
          <a:p>
            <a:pPr marL="514350" lvl="1" indent="-514350">
              <a:lnSpc>
                <a:spcPct val="150000"/>
              </a:lnSpc>
              <a:spcBef>
                <a:spcPts val="0"/>
              </a:spcBef>
              <a:buFont typeface="+mj-lt"/>
              <a:buAutoNum type="arabicPeriod"/>
            </a:pPr>
            <a:r>
              <a:rPr lang="en-US"/>
              <a:t>Why are progress monitoring data important for instructional decision making?</a:t>
            </a:r>
          </a:p>
          <a:p>
            <a:pPr marL="514350" lvl="1" indent="-514350">
              <a:lnSpc>
                <a:spcPct val="150000"/>
              </a:lnSpc>
              <a:spcBef>
                <a:spcPts val="0"/>
              </a:spcBef>
              <a:buFont typeface="+mj-lt"/>
              <a:buAutoNum type="arabicPeriod"/>
            </a:pPr>
            <a:r>
              <a:rPr lang="en-US"/>
              <a:t>How do you identify the target behavior for academic progress monitoring?</a:t>
            </a:r>
          </a:p>
          <a:p>
            <a:pPr marL="514350" lvl="1" indent="-514350">
              <a:lnSpc>
                <a:spcPct val="150000"/>
              </a:lnSpc>
              <a:spcBef>
                <a:spcPts val="0"/>
              </a:spcBef>
              <a:buFont typeface="+mj-lt"/>
              <a:buAutoNum type="arabicPeriod"/>
            </a:pPr>
            <a:r>
              <a:rPr lang="en-US"/>
              <a:t>What critical features should you consider when selecting an academic progress monitoring tool for use within the DBI process?</a:t>
            </a:r>
          </a:p>
          <a:p>
            <a:pPr marL="514350" lvl="1" indent="-514350">
              <a:lnSpc>
                <a:spcPct val="150000"/>
              </a:lnSpc>
              <a:spcBef>
                <a:spcPts val="0"/>
              </a:spcBef>
              <a:buFont typeface="+mj-lt"/>
              <a:buAutoNum type="arabicPeriod"/>
            </a:pPr>
            <a:r>
              <a:rPr lang="en-US"/>
              <a:t>In what ways can progress monitoring data be confirmed or augmented?</a:t>
            </a:r>
          </a:p>
          <a:p>
            <a:pPr lvl="2">
              <a:lnSpc>
                <a:spcPct val="150000"/>
              </a:lnSpc>
              <a:spcBef>
                <a:spcPts val="0"/>
              </a:spcBef>
            </a:pPr>
            <a:endParaRPr lang="en-US"/>
          </a:p>
        </p:txBody>
      </p:sp>
      <p:sp>
        <p:nvSpPr>
          <p:cNvPr id="4" name="Slide Number Placeholder 3">
            <a:extLst>
              <a:ext uri="{FF2B5EF4-FFF2-40B4-BE49-F238E27FC236}">
                <a16:creationId xmlns:a16="http://schemas.microsoft.com/office/drawing/2014/main" id="{ABCC4219-2905-A899-6A34-FE691B7B7697}"/>
              </a:ext>
            </a:extLst>
          </p:cNvPr>
          <p:cNvSpPr>
            <a:spLocks noGrp="1"/>
          </p:cNvSpPr>
          <p:nvPr>
            <p:ph type="sldNum" sz="quarter" idx="14"/>
          </p:nvPr>
        </p:nvSpPr>
        <p:spPr/>
        <p:txBody>
          <a:bodyPr/>
          <a:lstStyle/>
          <a:p>
            <a:fld id="{4DBB3109-6B36-4C42-ABE5-993D6B0A452A}" type="slidenum">
              <a:rPr lang="en-US" smtClean="0">
                <a:solidFill>
                  <a:srgbClr val="FFFFFF">
                    <a:lumMod val="75000"/>
                  </a:srgbClr>
                </a:solidFill>
              </a:rPr>
              <a:pPr/>
              <a:t>52</a:t>
            </a:fld>
            <a:endParaRPr lang="en-US">
              <a:solidFill>
                <a:srgbClr val="FFFFFF">
                  <a:lumMod val="75000"/>
                </a:srgbClr>
              </a:solidFill>
            </a:endParaRPr>
          </a:p>
        </p:txBody>
      </p:sp>
    </p:spTree>
    <p:extLst>
      <p:ext uri="{BB962C8B-B14F-4D97-AF65-F5344CB8AC3E}">
        <p14:creationId xmlns:p14="http://schemas.microsoft.com/office/powerpoint/2010/main" val="11780858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Resources</a:t>
            </a:r>
          </a:p>
        </p:txBody>
      </p:sp>
      <p:pic>
        <p:nvPicPr>
          <p:cNvPr id="6" name="Picture 5" descr="SCreenshot of the NCII website depicting three online learning module resources: &#10;-Graphing and Analyzing Progress Monitoring Data&#10;-How Do I select An Academic Progress Monitoring Tool?&#10;-What is Progress Monitoring?">
            <a:hlinkClick r:id="rId3"/>
            <a:extLst>
              <a:ext uri="{FF2B5EF4-FFF2-40B4-BE49-F238E27FC236}">
                <a16:creationId xmlns:a16="http://schemas.microsoft.com/office/drawing/2014/main" id="{C667A87E-6A16-27F8-F10C-4AA4653F6022}"/>
              </a:ext>
            </a:extLst>
          </p:cNvPr>
          <p:cNvPicPr>
            <a:picLocks noChangeAspect="1"/>
          </p:cNvPicPr>
          <p:nvPr/>
        </p:nvPicPr>
        <p:blipFill>
          <a:blip r:embed="rId4"/>
          <a:stretch>
            <a:fillRect/>
          </a:stretch>
        </p:blipFill>
        <p:spPr>
          <a:xfrm>
            <a:off x="909787" y="998198"/>
            <a:ext cx="10370901" cy="4861604"/>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53</a:t>
            </a:fld>
            <a:endParaRPr lang="en-US"/>
          </a:p>
        </p:txBody>
      </p:sp>
    </p:spTree>
    <p:extLst>
      <p:ext uri="{BB962C8B-B14F-4D97-AF65-F5344CB8AC3E}">
        <p14:creationId xmlns:p14="http://schemas.microsoft.com/office/powerpoint/2010/main" val="2819756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AFAFB-6478-131A-8D73-96F5BA310261}"/>
              </a:ext>
            </a:extLst>
          </p:cNvPr>
          <p:cNvSpPr>
            <a:spLocks noGrp="1"/>
          </p:cNvSpPr>
          <p:nvPr>
            <p:ph type="title"/>
          </p:nvPr>
        </p:nvSpPr>
        <p:spPr/>
        <p:txBody>
          <a:bodyPr/>
          <a:lstStyle/>
          <a:p>
            <a:r>
              <a:rPr lang="en-US" dirty="0"/>
              <a:t>Example of Progress Monitoring in Action</a:t>
            </a:r>
          </a:p>
        </p:txBody>
      </p:sp>
      <p:sp>
        <p:nvSpPr>
          <p:cNvPr id="3" name="Content Placeholder 2">
            <a:extLst>
              <a:ext uri="{FF2B5EF4-FFF2-40B4-BE49-F238E27FC236}">
                <a16:creationId xmlns:a16="http://schemas.microsoft.com/office/drawing/2014/main" id="{FB51B49F-CC2F-2497-B583-A2D089DB11E4}"/>
              </a:ext>
            </a:extLst>
          </p:cNvPr>
          <p:cNvSpPr>
            <a:spLocks noGrp="1"/>
          </p:cNvSpPr>
          <p:nvPr>
            <p:ph sz="quarter" idx="14"/>
          </p:nvPr>
        </p:nvSpPr>
        <p:spPr/>
        <p:txBody>
          <a:bodyPr/>
          <a:lstStyle/>
          <a:p>
            <a:r>
              <a:rPr lang="en-US">
                <a:hlinkClick r:id="rId4"/>
              </a:rPr>
              <a:t>Video Example: Number Identification Measure</a:t>
            </a:r>
            <a:endParaRPr lang="en-US"/>
          </a:p>
          <a:p>
            <a:endParaRPr lang="en-US"/>
          </a:p>
          <a:p>
            <a:endParaRPr lang="en-US"/>
          </a:p>
          <a:p>
            <a:endParaRPr lang="en-US"/>
          </a:p>
        </p:txBody>
      </p:sp>
      <p:pic>
        <p:nvPicPr>
          <p:cNvPr id="6" name="Online Media 5" descr="Video Example: A student takes the Number Identification measure&#10;&#10;(Closed captions are embedded in the YouTube video)&#10;">
            <a:hlinkClick r:id="" action="ppaction://media"/>
            <a:extLst>
              <a:ext uri="{FF2B5EF4-FFF2-40B4-BE49-F238E27FC236}">
                <a16:creationId xmlns:a16="http://schemas.microsoft.com/office/drawing/2014/main" id="{CC2348CD-10A7-F0DC-BC3F-ACD55F53FA85}"/>
              </a:ext>
            </a:extLst>
          </p:cNvPr>
          <p:cNvPicPr>
            <a:picLocks noRot="1" noChangeAspect="1"/>
          </p:cNvPicPr>
          <p:nvPr>
            <a:videoFile r:link="rId1"/>
          </p:nvPr>
        </p:nvPicPr>
        <p:blipFill>
          <a:blip r:embed="rId5"/>
          <a:stretch>
            <a:fillRect/>
          </a:stretch>
        </p:blipFill>
        <p:spPr>
          <a:xfrm>
            <a:off x="2999637" y="2043112"/>
            <a:ext cx="6504002" cy="3671888"/>
          </a:xfrm>
          <a:prstGeom prst="rect">
            <a:avLst/>
          </a:prstGeom>
        </p:spPr>
      </p:pic>
      <p:sp>
        <p:nvSpPr>
          <p:cNvPr id="4" name="Text Placeholder 3">
            <a:extLst>
              <a:ext uri="{FF2B5EF4-FFF2-40B4-BE49-F238E27FC236}">
                <a16:creationId xmlns:a16="http://schemas.microsoft.com/office/drawing/2014/main" id="{B210D426-3797-31D8-842B-277C12E0B3D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249304C-4ED2-C003-1E9A-A53DF0482127}"/>
              </a:ext>
            </a:extLst>
          </p:cNvPr>
          <p:cNvSpPr>
            <a:spLocks noGrp="1"/>
          </p:cNvSpPr>
          <p:nvPr>
            <p:ph type="sldNum" sz="quarter" idx="12"/>
          </p:nvPr>
        </p:nvSpPr>
        <p:spPr/>
        <p:txBody>
          <a:bodyPr/>
          <a:lstStyle/>
          <a:p>
            <a:fld id="{99A20822-4A49-4D36-86E3-300BA48D3F00}" type="slidenum">
              <a:rPr lang="en-US" smtClean="0"/>
              <a:t>54</a:t>
            </a:fld>
            <a:endParaRPr lang="en-US"/>
          </a:p>
        </p:txBody>
      </p:sp>
    </p:spTree>
    <p:extLst>
      <p:ext uri="{BB962C8B-B14F-4D97-AF65-F5344CB8AC3E}">
        <p14:creationId xmlns:p14="http://schemas.microsoft.com/office/powerpoint/2010/main" val="3134356469"/>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AFAFB-6478-131A-8D73-96F5BA310261}"/>
              </a:ext>
            </a:extLst>
          </p:cNvPr>
          <p:cNvSpPr>
            <a:spLocks noGrp="1"/>
          </p:cNvSpPr>
          <p:nvPr>
            <p:ph type="title"/>
          </p:nvPr>
        </p:nvSpPr>
        <p:spPr/>
        <p:txBody>
          <a:bodyPr/>
          <a:lstStyle/>
          <a:p>
            <a:r>
              <a:rPr lang="en-US" dirty="0"/>
              <a:t>Example of Progress Monitoring in Action 2</a:t>
            </a:r>
          </a:p>
        </p:txBody>
      </p:sp>
      <p:sp>
        <p:nvSpPr>
          <p:cNvPr id="3" name="Content Placeholder 2">
            <a:extLst>
              <a:ext uri="{FF2B5EF4-FFF2-40B4-BE49-F238E27FC236}">
                <a16:creationId xmlns:a16="http://schemas.microsoft.com/office/drawing/2014/main" id="{FB51B49F-CC2F-2497-B583-A2D089DB11E4}"/>
              </a:ext>
            </a:extLst>
          </p:cNvPr>
          <p:cNvSpPr>
            <a:spLocks noGrp="1"/>
          </p:cNvSpPr>
          <p:nvPr>
            <p:ph sz="quarter" idx="14"/>
          </p:nvPr>
        </p:nvSpPr>
        <p:spPr/>
        <p:txBody>
          <a:bodyPr/>
          <a:lstStyle/>
          <a:p>
            <a:r>
              <a:rPr lang="en-US">
                <a:hlinkClick r:id="rId4"/>
              </a:rPr>
              <a:t>Video Example: Using CBM Measures</a:t>
            </a:r>
            <a:endParaRPr lang="en-US"/>
          </a:p>
          <a:p>
            <a:endParaRPr lang="en-US"/>
          </a:p>
          <a:p>
            <a:endParaRPr lang="en-US"/>
          </a:p>
          <a:p>
            <a:endParaRPr lang="en-US"/>
          </a:p>
        </p:txBody>
      </p:sp>
      <p:pic>
        <p:nvPicPr>
          <p:cNvPr id="7" name="Online Media 6" descr="Video Example: Using CBM measures&#10;&#10;&#10;(Closed captions are embedded in the YouTube video)&#10;">
            <a:hlinkClick r:id="" action="ppaction://media"/>
            <a:extLst>
              <a:ext uri="{FF2B5EF4-FFF2-40B4-BE49-F238E27FC236}">
                <a16:creationId xmlns:a16="http://schemas.microsoft.com/office/drawing/2014/main" id="{D1B900E5-E212-7C58-96C6-A2309435F55D}"/>
              </a:ext>
            </a:extLst>
          </p:cNvPr>
          <p:cNvPicPr>
            <a:picLocks noRot="1" noChangeAspect="1"/>
          </p:cNvPicPr>
          <p:nvPr>
            <a:videoFile r:link="rId1"/>
          </p:nvPr>
        </p:nvPicPr>
        <p:blipFill>
          <a:blip r:embed="rId5"/>
          <a:stretch>
            <a:fillRect/>
          </a:stretch>
        </p:blipFill>
        <p:spPr>
          <a:xfrm>
            <a:off x="2552082" y="1992248"/>
            <a:ext cx="7084788" cy="3999775"/>
          </a:xfrm>
          <a:prstGeom prst="rect">
            <a:avLst/>
          </a:prstGeom>
        </p:spPr>
      </p:pic>
      <p:sp>
        <p:nvSpPr>
          <p:cNvPr id="4" name="Text Placeholder 3">
            <a:extLst>
              <a:ext uri="{FF2B5EF4-FFF2-40B4-BE49-F238E27FC236}">
                <a16:creationId xmlns:a16="http://schemas.microsoft.com/office/drawing/2014/main" id="{B210D426-3797-31D8-842B-277C12E0B3D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249304C-4ED2-C003-1E9A-A53DF0482127}"/>
              </a:ext>
            </a:extLst>
          </p:cNvPr>
          <p:cNvSpPr>
            <a:spLocks noGrp="1"/>
          </p:cNvSpPr>
          <p:nvPr>
            <p:ph type="sldNum" sz="quarter" idx="12"/>
          </p:nvPr>
        </p:nvSpPr>
        <p:spPr/>
        <p:txBody>
          <a:bodyPr/>
          <a:lstStyle/>
          <a:p>
            <a:fld id="{99A20822-4A49-4D36-86E3-300BA48D3F00}" type="slidenum">
              <a:rPr lang="en-US" smtClean="0"/>
              <a:t>55</a:t>
            </a:fld>
            <a:endParaRPr lang="en-US"/>
          </a:p>
        </p:txBody>
      </p:sp>
    </p:spTree>
    <p:extLst>
      <p:ext uri="{BB962C8B-B14F-4D97-AF65-F5344CB8AC3E}">
        <p14:creationId xmlns:p14="http://schemas.microsoft.com/office/powerpoint/2010/main" val="2188641748"/>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B660-67E6-4745-BFB7-DEF022085A58}"/>
              </a:ext>
            </a:extLst>
          </p:cNvPr>
          <p:cNvSpPr>
            <a:spLocks noGrp="1"/>
          </p:cNvSpPr>
          <p:nvPr>
            <p:ph type="title"/>
          </p:nvPr>
        </p:nvSpPr>
        <p:spPr/>
        <p:txBody>
          <a:bodyPr/>
          <a:lstStyle/>
          <a:p>
            <a:r>
              <a:rPr lang="en-US"/>
              <a:t>NCII Disclaimer</a:t>
            </a:r>
          </a:p>
        </p:txBody>
      </p:sp>
      <p:sp>
        <p:nvSpPr>
          <p:cNvPr id="4" name="Content Placeholder 3">
            <a:extLst>
              <a:ext uri="{FF2B5EF4-FFF2-40B4-BE49-F238E27FC236}">
                <a16:creationId xmlns:a16="http://schemas.microsoft.com/office/drawing/2014/main" id="{93DF720A-42CD-4D6C-9829-3C8E0BDF3060}"/>
              </a:ext>
            </a:extLst>
          </p:cNvPr>
          <p:cNvSpPr>
            <a:spLocks noGrp="1"/>
          </p:cNvSpPr>
          <p:nvPr>
            <p:ph sz="quarter" idx="14"/>
          </p:nvPr>
        </p:nvSpPr>
        <p:spPr/>
        <p:txBody>
          <a:bodyPr/>
          <a:lstStyle/>
          <a:p>
            <a:pPr>
              <a:spcBef>
                <a:spcPts val="0"/>
              </a:spcBef>
              <a:buClr>
                <a:schemeClr val="accent1"/>
              </a:buClr>
            </a:pPr>
            <a:r>
              <a:rPr lang="en-US"/>
              <a:t>This presentation was produced under the U.S. Department of Education, Office of Special Education Programs, Award No. H326Q260001.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resource is intended or should be inferred.</a:t>
            </a:r>
          </a:p>
        </p:txBody>
      </p:sp>
      <p:sp>
        <p:nvSpPr>
          <p:cNvPr id="3" name="Slide Number Placeholder 2">
            <a:extLst>
              <a:ext uri="{FF2B5EF4-FFF2-40B4-BE49-F238E27FC236}">
                <a16:creationId xmlns:a16="http://schemas.microsoft.com/office/drawing/2014/main" id="{7B3DB965-7A83-4BCB-A5A0-49043992CA2A}"/>
              </a:ext>
            </a:extLst>
          </p:cNvPr>
          <p:cNvSpPr>
            <a:spLocks noGrp="1"/>
          </p:cNvSpPr>
          <p:nvPr>
            <p:ph type="sldNum" sz="quarter" idx="12"/>
          </p:nvPr>
        </p:nvSpPr>
        <p:spPr/>
        <p:txBody>
          <a:bodyPr/>
          <a:lstStyle/>
          <a:p>
            <a:fld id="{99A20822-4A49-4D36-86E3-300BA48D3F00}" type="slidenum">
              <a:rPr lang="en-US" smtClean="0"/>
              <a:t>56</a:t>
            </a:fld>
            <a:endParaRPr lang="en-US"/>
          </a:p>
        </p:txBody>
      </p:sp>
    </p:spTree>
    <p:extLst>
      <p:ext uri="{BB962C8B-B14F-4D97-AF65-F5344CB8AC3E}">
        <p14:creationId xmlns:p14="http://schemas.microsoft.com/office/powerpoint/2010/main" val="27416166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A0064369-10A3-4C10-B79E-0416C6A742B2}"/>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cstate="print">
            <a:extLst>
              <a:ext uri="{BEBA8EAE-BF5A-486C-A8C5-ECC9F3942E4B}">
                <a14:imgProps xmlns:a14="http://schemas.microsoft.com/office/drawing/2010/main">
                  <a14:imgLayer r:embed="rId4">
                    <a14:imgEffect>
                      <a14:saturation sat="50000"/>
                    </a14:imgEffect>
                    <a14:imgEffect>
                      <a14:brightnessContrast bright="-10000" contrast="60000"/>
                    </a14:imgEffect>
                  </a14:imgLayer>
                </a14:imgProps>
              </a:ext>
              <a:ext uri="{28A0092B-C50C-407E-A947-70E740481C1C}">
                <a14:useLocalDpi xmlns:a14="http://schemas.microsoft.com/office/drawing/2010/main" val="0"/>
              </a:ext>
            </a:extLst>
          </a:blip>
          <a:srcRect t="247" b="247"/>
          <a:stretch/>
        </p:blipFill>
        <p:spPr>
          <a:xfrm>
            <a:off x="730250" y="1096963"/>
            <a:ext cx="10533063" cy="2514600"/>
          </a:xfrm>
          <a:effectLst/>
        </p:spPr>
      </p:pic>
      <p:sp>
        <p:nvSpPr>
          <p:cNvPr id="9" name="Text Placeholder 8">
            <a:extLst>
              <a:ext uri="{FF2B5EF4-FFF2-40B4-BE49-F238E27FC236}">
                <a16:creationId xmlns:a16="http://schemas.microsoft.com/office/drawing/2014/main" id="{62D91556-B89F-47FF-890A-092B3E8979B5}"/>
              </a:ext>
              <a:ext uri="{C183D7F6-B498-43B3-948B-1728B52AA6E4}">
                <adec:decorative xmlns:adec="http://schemas.microsoft.com/office/drawing/2017/decorative" val="1"/>
              </a:ext>
            </a:extLst>
          </p:cNvPr>
          <p:cNvSpPr>
            <a:spLocks noGrp="1"/>
          </p:cNvSpPr>
          <p:nvPr>
            <p:ph type="body" sz="quarter" idx="23"/>
          </p:nvPr>
        </p:nvSpPr>
        <p:spPr>
          <a:xfrm>
            <a:off x="729742" y="1096963"/>
            <a:ext cx="10533888" cy="2514600"/>
          </a:xfrm>
          <a:solidFill>
            <a:schemeClr val="bg2">
              <a:lumMod val="50000"/>
              <a:alpha val="85000"/>
            </a:schemeClr>
          </a:solidFill>
        </p:spPr>
        <p:txBody>
          <a:bodyPr/>
          <a:lstStyle/>
          <a:p>
            <a:endParaRPr lang="en-US"/>
          </a:p>
        </p:txBody>
      </p:sp>
      <p:sp>
        <p:nvSpPr>
          <p:cNvPr id="2" name="Title 1">
            <a:extLst>
              <a:ext uri="{FF2B5EF4-FFF2-40B4-BE49-F238E27FC236}">
                <a16:creationId xmlns:a16="http://schemas.microsoft.com/office/drawing/2014/main" id="{AD9EC91D-A345-71FF-DEDA-FF88AFDB00EB}"/>
              </a:ext>
            </a:extLst>
          </p:cNvPr>
          <p:cNvSpPr>
            <a:spLocks noGrp="1"/>
          </p:cNvSpPr>
          <p:nvPr>
            <p:ph type="title" idx="4294967295"/>
          </p:nvPr>
        </p:nvSpPr>
        <p:spPr>
          <a:xfrm>
            <a:off x="457200" y="-1280160"/>
            <a:ext cx="11276076" cy="1280160"/>
          </a:xfrm>
        </p:spPr>
        <p:txBody>
          <a:bodyPr vert="horz" lIns="0" tIns="0" rIns="0" bIns="0" rtlCol="0" anchor="b" anchorCtr="0">
            <a:normAutofit/>
          </a:bodyPr>
          <a:lstStyle/>
          <a:p>
            <a:r>
              <a:rPr lang="en-US" dirty="0"/>
              <a:t>Contact Us at ncii@air.org</a:t>
            </a:r>
          </a:p>
        </p:txBody>
      </p:sp>
      <p:sp>
        <p:nvSpPr>
          <p:cNvPr id="5" name="Slide Number Placeholder 4">
            <a:extLst>
              <a:ext uri="{FF2B5EF4-FFF2-40B4-BE49-F238E27FC236}">
                <a16:creationId xmlns:a16="http://schemas.microsoft.com/office/drawing/2014/main" id="{3D4798B2-C908-4741-98DD-8E6626574CFB}"/>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57</a:t>
            </a:fld>
            <a:endParaRPr lang="en-US"/>
          </a:p>
        </p:txBody>
      </p:sp>
    </p:spTree>
    <p:extLst>
      <p:ext uri="{BB962C8B-B14F-4D97-AF65-F5344CB8AC3E}">
        <p14:creationId xmlns:p14="http://schemas.microsoft.com/office/powerpoint/2010/main" val="816987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does Progress Monitoring fit within DBI?</a:t>
            </a:r>
          </a:p>
        </p:txBody>
      </p:sp>
      <p:sp>
        <p:nvSpPr>
          <p:cNvPr id="10" name="Content Placeholder 2">
            <a:extLst>
              <a:ext uri="{FF2B5EF4-FFF2-40B4-BE49-F238E27FC236}">
                <a16:creationId xmlns:a16="http://schemas.microsoft.com/office/drawing/2014/main" id="{2F8F8293-C5D5-D8C5-274E-1C3FB454D0D2}"/>
              </a:ext>
            </a:extLst>
          </p:cNvPr>
          <p:cNvSpPr txBox="1">
            <a:spLocks/>
          </p:cNvSpPr>
          <p:nvPr/>
        </p:nvSpPr>
        <p:spPr>
          <a:xfrm>
            <a:off x="457200" y="1371600"/>
            <a:ext cx="3366655"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a:t>Progress monitoring is important for:</a:t>
            </a:r>
          </a:p>
          <a:p>
            <a:pPr lvl="1"/>
            <a:r>
              <a:rPr lang="en-US"/>
              <a:t>Understanding student responsiveness</a:t>
            </a:r>
          </a:p>
          <a:p>
            <a:pPr lvl="1"/>
            <a:r>
              <a:rPr lang="en-US"/>
              <a:t>Determining when changes are needed</a:t>
            </a:r>
          </a:p>
        </p:txBody>
      </p:sp>
      <p:sp>
        <p:nvSpPr>
          <p:cNvPr id="3" name="Content Placeholder 2"/>
          <p:cNvSpPr>
            <a:spLocks noGrp="1"/>
          </p:cNvSpPr>
          <p:nvPr>
            <p:ph sz="quarter" idx="14"/>
          </p:nvPr>
        </p:nvSpPr>
        <p:spPr>
          <a:xfrm>
            <a:off x="4778190" y="2980621"/>
            <a:ext cx="3109002" cy="1760344"/>
          </a:xfrm>
        </p:spPr>
        <p:txBody>
          <a:bodyPr>
            <a:normAutofit/>
          </a:bodyPr>
          <a:lstStyle/>
          <a:p>
            <a:pPr lvl="0" algn="r"/>
            <a:r>
              <a:rPr lang="en-US" b="1" dirty="0"/>
              <a:t>Collecting, graphing, and analyzing</a:t>
            </a:r>
            <a:r>
              <a:rPr lang="en-US" dirty="0"/>
              <a:t> progress monitoring data.</a:t>
            </a:r>
          </a:p>
        </p:txBody>
      </p:sp>
      <p:pic>
        <p:nvPicPr>
          <p:cNvPr id="9" name="Picture 8" descr="A diagram of Data-Based Individualization process&#10;Step 1: Validated Intervention Program &#10;Step 2: Progress Monitor&#10;Step 3: Diagnostic Data&#10;Step 4: Intervention Adaptation&#10;Step 5: Progress Monitor&#10;Open configuration options&#10;&#10;">
            <a:extLst>
              <a:ext uri="{FF2B5EF4-FFF2-40B4-BE49-F238E27FC236}">
                <a16:creationId xmlns:a16="http://schemas.microsoft.com/office/drawing/2014/main" id="{A1EC34B3-5E5C-58AD-1052-4D9DF9BF1341}"/>
              </a:ext>
            </a:extLst>
          </p:cNvPr>
          <p:cNvPicPr>
            <a:picLocks noChangeAspect="1"/>
          </p:cNvPicPr>
          <p:nvPr/>
        </p:nvPicPr>
        <p:blipFill>
          <a:blip r:embed="rId3"/>
          <a:stretch>
            <a:fillRect/>
          </a:stretch>
        </p:blipFill>
        <p:spPr>
          <a:xfrm>
            <a:off x="8272793" y="1117593"/>
            <a:ext cx="3109002" cy="5486400"/>
          </a:xfrm>
          <a:prstGeom prst="rect">
            <a:avLst/>
          </a:prstGeom>
        </p:spPr>
      </p:pic>
      <p:sp>
        <p:nvSpPr>
          <p:cNvPr id="6" name="Arrow: Right 5" descr="Arrows pointing to the &quot;Progress Monitoring&quot; steps of the DBI process diagram">
            <a:extLst>
              <a:ext uri="{FF2B5EF4-FFF2-40B4-BE49-F238E27FC236}">
                <a16:creationId xmlns:a16="http://schemas.microsoft.com/office/drawing/2014/main" id="{3E4E447D-37B3-5D4B-EA1A-944B4F65D7EA}"/>
              </a:ext>
            </a:extLst>
          </p:cNvPr>
          <p:cNvSpPr/>
          <p:nvPr/>
        </p:nvSpPr>
        <p:spPr>
          <a:xfrm>
            <a:off x="6820724" y="2309341"/>
            <a:ext cx="1143302" cy="329452"/>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Arrow: Right 6" descr="Arrows pointing to the &quot;Progress Monitoring&quot; steps of the DBI process diagram">
            <a:extLst>
              <a:ext uri="{FF2B5EF4-FFF2-40B4-BE49-F238E27FC236}">
                <a16:creationId xmlns:a16="http://schemas.microsoft.com/office/drawing/2014/main" id="{F0B74B25-F8C6-7632-6F49-CB6C8358F5D0}"/>
              </a:ext>
            </a:extLst>
          </p:cNvPr>
          <p:cNvSpPr/>
          <p:nvPr/>
        </p:nvSpPr>
        <p:spPr>
          <a:xfrm>
            <a:off x="6822520" y="5385548"/>
            <a:ext cx="1143302" cy="329452"/>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Slide Number Placeholder 1"/>
          <p:cNvSpPr>
            <a:spLocks noGrp="1"/>
          </p:cNvSpPr>
          <p:nvPr>
            <p:ph type="sldNum" sz="quarter" idx="12"/>
          </p:nvPr>
        </p:nvSpPr>
        <p:spPr/>
        <p:txBody>
          <a:bodyPr/>
          <a:lstStyle/>
          <a:p>
            <a:fld id="{99A20822-4A49-4D36-86E3-300BA48D3F00}" type="slidenum">
              <a:rPr lang="en-US" smtClean="0"/>
              <a:pPr/>
              <a:t>6</a:t>
            </a:fld>
            <a:endParaRPr lang="en-US"/>
          </a:p>
        </p:txBody>
      </p:sp>
    </p:spTree>
    <p:extLst>
      <p:ext uri="{BB962C8B-B14F-4D97-AF65-F5344CB8AC3E}">
        <p14:creationId xmlns:p14="http://schemas.microsoft.com/office/powerpoint/2010/main" val="3138948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62" y="44768"/>
            <a:ext cx="11276076" cy="1280160"/>
          </a:xfrm>
        </p:spPr>
        <p:txBody>
          <a:bodyPr/>
          <a:lstStyle/>
          <a:p>
            <a:r>
              <a:rPr lang="en-US" dirty="0"/>
              <a:t>Getting Started with Progress Monitoring</a:t>
            </a:r>
          </a:p>
        </p:txBody>
      </p:sp>
      <p:sp>
        <p:nvSpPr>
          <p:cNvPr id="3" name="Content Placeholder 2"/>
          <p:cNvSpPr>
            <a:spLocks noGrp="1"/>
          </p:cNvSpPr>
          <p:nvPr>
            <p:ph sz="quarter" idx="14"/>
          </p:nvPr>
        </p:nvSpPr>
        <p:spPr>
          <a:xfrm>
            <a:off x="2852775" y="1745136"/>
            <a:ext cx="2955936" cy="706633"/>
          </a:xfrm>
        </p:spPr>
        <p:txBody>
          <a:bodyPr>
            <a:noAutofit/>
          </a:bodyPr>
          <a:lstStyle/>
          <a:p>
            <a:pPr lvl="0"/>
            <a:r>
              <a:rPr lang="en-US" dirty="0"/>
              <a:t>Identify Target Behavior and Select Tool</a:t>
            </a:r>
          </a:p>
          <a:p>
            <a:pPr lvl="0" algn="ctr"/>
            <a:endParaRPr lang="en-US" dirty="0"/>
          </a:p>
        </p:txBody>
      </p:sp>
      <p:sp>
        <p:nvSpPr>
          <p:cNvPr id="6" name="Content Placeholder 2">
            <a:extLst>
              <a:ext uri="{FF2B5EF4-FFF2-40B4-BE49-F238E27FC236}">
                <a16:creationId xmlns:a16="http://schemas.microsoft.com/office/drawing/2014/main" id="{C36B188C-8218-ACD5-28DE-F44AA343CD05}"/>
              </a:ext>
            </a:extLst>
          </p:cNvPr>
          <p:cNvSpPr txBox="1">
            <a:spLocks/>
          </p:cNvSpPr>
          <p:nvPr/>
        </p:nvSpPr>
        <p:spPr>
          <a:xfrm>
            <a:off x="8121430" y="1889225"/>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Establish a Progress Monitoring Plan</a:t>
            </a:r>
          </a:p>
        </p:txBody>
      </p:sp>
      <p:sp>
        <p:nvSpPr>
          <p:cNvPr id="5" name="Content Placeholder 2">
            <a:extLst>
              <a:ext uri="{FF2B5EF4-FFF2-40B4-BE49-F238E27FC236}">
                <a16:creationId xmlns:a16="http://schemas.microsoft.com/office/drawing/2014/main" id="{D3E77552-05B2-E597-4796-AD14C7054B9E}"/>
              </a:ext>
            </a:extLst>
          </p:cNvPr>
          <p:cNvSpPr txBox="1">
            <a:spLocks/>
          </p:cNvSpPr>
          <p:nvPr/>
        </p:nvSpPr>
        <p:spPr>
          <a:xfrm>
            <a:off x="2852775" y="4171912"/>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Collect and Graph Data</a:t>
            </a:r>
          </a:p>
          <a:p>
            <a:pPr algn="ctr"/>
            <a:endParaRPr lang="en-US"/>
          </a:p>
        </p:txBody>
      </p:sp>
      <p:sp>
        <p:nvSpPr>
          <p:cNvPr id="7" name="Content Placeholder 2">
            <a:extLst>
              <a:ext uri="{FF2B5EF4-FFF2-40B4-BE49-F238E27FC236}">
                <a16:creationId xmlns:a16="http://schemas.microsoft.com/office/drawing/2014/main" id="{BC19745D-B186-D9C3-3619-1B0DF8F57A91}"/>
              </a:ext>
            </a:extLst>
          </p:cNvPr>
          <p:cNvSpPr txBox="1">
            <a:spLocks/>
          </p:cNvSpPr>
          <p:nvPr/>
        </p:nvSpPr>
        <p:spPr>
          <a:xfrm>
            <a:off x="8059488"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Evaluate Student Responsiveness</a:t>
            </a:r>
          </a:p>
        </p:txBody>
      </p:sp>
      <p:sp>
        <p:nvSpPr>
          <p:cNvPr id="8" name="Oval 7">
            <a:extLst>
              <a:ext uri="{FF2B5EF4-FFF2-40B4-BE49-F238E27FC236}">
                <a16:creationId xmlns:a16="http://schemas.microsoft.com/office/drawing/2014/main" id="{B5BEEEF8-8942-CD0F-7CB4-DEF0D2FC3263}"/>
              </a:ext>
              <a:ext uri="{C183D7F6-B498-43B3-948B-1728B52AA6E4}">
                <adec:decorative xmlns:adec="http://schemas.microsoft.com/office/drawing/2017/decorative" val="1"/>
              </a:ext>
            </a:extLst>
          </p:cNvPr>
          <p:cNvSpPr/>
          <p:nvPr/>
        </p:nvSpPr>
        <p:spPr>
          <a:xfrm>
            <a:off x="933893" y="1554125"/>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0" name="Graphic 9">
            <a:extLst>
              <a:ext uri="{FF2B5EF4-FFF2-40B4-BE49-F238E27FC236}">
                <a16:creationId xmlns:a16="http://schemas.microsoft.com/office/drawing/2014/main" id="{8FDCC82D-1B13-99AD-821C-73E67128B9F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9707" y="1802220"/>
            <a:ext cx="1109330" cy="1118190"/>
          </a:xfrm>
          <a:prstGeom prst="rect">
            <a:avLst/>
          </a:prstGeom>
        </p:spPr>
      </p:pic>
      <p:sp>
        <p:nvSpPr>
          <p:cNvPr id="12" name="Oval 11">
            <a:extLst>
              <a:ext uri="{FF2B5EF4-FFF2-40B4-BE49-F238E27FC236}">
                <a16:creationId xmlns:a16="http://schemas.microsoft.com/office/drawing/2014/main" id="{77DAA80D-C1DA-A1FB-FC99-BC3DF3B81CE4}"/>
              </a:ext>
              <a:ext uri="{C183D7F6-B498-43B3-948B-1728B52AA6E4}">
                <adec:decorative xmlns:adec="http://schemas.microsoft.com/office/drawing/2017/decorative" val="1"/>
              </a:ext>
            </a:extLst>
          </p:cNvPr>
          <p:cNvSpPr/>
          <p:nvPr/>
        </p:nvSpPr>
        <p:spPr>
          <a:xfrm>
            <a:off x="969334" y="3919869"/>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4" name="Graphic 13">
            <a:extLst>
              <a:ext uri="{FF2B5EF4-FFF2-40B4-BE49-F238E27FC236}">
                <a16:creationId xmlns:a16="http://schemas.microsoft.com/office/drawing/2014/main" id="{22E9E018-F416-EBBE-B221-A53FF935C70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7173" y="4159103"/>
            <a:ext cx="1038446" cy="1020725"/>
          </a:xfrm>
          <a:prstGeom prst="rect">
            <a:avLst/>
          </a:prstGeom>
        </p:spPr>
      </p:pic>
      <p:sp>
        <p:nvSpPr>
          <p:cNvPr id="16" name="Oval 15">
            <a:extLst>
              <a:ext uri="{FF2B5EF4-FFF2-40B4-BE49-F238E27FC236}">
                <a16:creationId xmlns:a16="http://schemas.microsoft.com/office/drawing/2014/main" id="{27588BC0-F127-0773-D0C0-8A0B86609DC9}"/>
              </a:ext>
              <a:ext uri="{C183D7F6-B498-43B3-948B-1728B52AA6E4}">
                <adec:decorative xmlns:adec="http://schemas.microsoft.com/office/drawing/2017/decorative" val="1"/>
              </a:ext>
            </a:extLst>
          </p:cNvPr>
          <p:cNvSpPr/>
          <p:nvPr/>
        </p:nvSpPr>
        <p:spPr>
          <a:xfrm>
            <a:off x="6099543" y="1527543"/>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7" name="Graphic 16">
            <a:extLst>
              <a:ext uri="{FF2B5EF4-FFF2-40B4-BE49-F238E27FC236}">
                <a16:creationId xmlns:a16="http://schemas.microsoft.com/office/drawing/2014/main" id="{FF79C5FD-EE7E-05A3-5D52-4B6270DA43D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4219" y="1793358"/>
            <a:ext cx="1082748" cy="1082748"/>
          </a:xfrm>
          <a:prstGeom prst="rect">
            <a:avLst/>
          </a:prstGeom>
        </p:spPr>
      </p:pic>
      <p:sp>
        <p:nvSpPr>
          <p:cNvPr id="18" name="Oval 17">
            <a:extLst>
              <a:ext uri="{FF2B5EF4-FFF2-40B4-BE49-F238E27FC236}">
                <a16:creationId xmlns:a16="http://schemas.microsoft.com/office/drawing/2014/main" id="{3D682736-450B-2FAB-8023-B47D30665FC5}"/>
              </a:ext>
              <a:ext uri="{C183D7F6-B498-43B3-948B-1728B52AA6E4}">
                <adec:decorative xmlns:adec="http://schemas.microsoft.com/office/drawing/2017/decorative" val="1"/>
              </a:ext>
            </a:extLst>
          </p:cNvPr>
          <p:cNvSpPr/>
          <p:nvPr/>
        </p:nvSpPr>
        <p:spPr>
          <a:xfrm>
            <a:off x="6108402" y="3893287"/>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9" name="Graphic 18">
            <a:extLst>
              <a:ext uri="{FF2B5EF4-FFF2-40B4-BE49-F238E27FC236}">
                <a16:creationId xmlns:a16="http://schemas.microsoft.com/office/drawing/2014/main" id="{F9BE5361-7691-A6C1-93AD-0D910E4E454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45103" y="4132521"/>
            <a:ext cx="1056167" cy="1056167"/>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7</a:t>
            </a:fld>
            <a:endParaRPr lang="en-US"/>
          </a:p>
        </p:txBody>
      </p:sp>
    </p:spTree>
    <p:extLst>
      <p:ext uri="{BB962C8B-B14F-4D97-AF65-F5344CB8AC3E}">
        <p14:creationId xmlns:p14="http://schemas.microsoft.com/office/powerpoint/2010/main" val="1414329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37622" y="-139848"/>
            <a:ext cx="12054378" cy="1280160"/>
          </a:xfrm>
        </p:spPr>
        <p:txBody>
          <a:bodyPr/>
          <a:lstStyle/>
          <a:p>
            <a:r>
              <a:rPr lang="en-US" dirty="0"/>
              <a:t>Types of Academic Progress Monitoring Measures</a:t>
            </a:r>
          </a:p>
        </p:txBody>
      </p:sp>
      <p:sp>
        <p:nvSpPr>
          <p:cNvPr id="9" name="Content Placeholder 2">
            <a:extLst>
              <a:ext uri="{FF2B5EF4-FFF2-40B4-BE49-F238E27FC236}">
                <a16:creationId xmlns:a16="http://schemas.microsoft.com/office/drawing/2014/main" id="{7BD85B33-A599-F214-EEDC-F4958BF098EE}"/>
              </a:ext>
            </a:extLst>
          </p:cNvPr>
          <p:cNvSpPr txBox="1">
            <a:spLocks/>
          </p:cNvSpPr>
          <p:nvPr/>
        </p:nvSpPr>
        <p:spPr>
          <a:xfrm>
            <a:off x="1597681" y="1205806"/>
            <a:ext cx="3369738" cy="854438"/>
          </a:xfrm>
          <a:prstGeom prst="rect">
            <a:avLst/>
          </a:prstGeom>
        </p:spPr>
        <p:txBody>
          <a:bodyPr>
            <a:norm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a:t>Mastery Measure</a:t>
            </a:r>
          </a:p>
        </p:txBody>
      </p:sp>
      <p:pic>
        <p:nvPicPr>
          <p:cNvPr id="2" name="Picture 1" descr="A math worksheet with all addition problems">
            <a:extLst>
              <a:ext uri="{FF2B5EF4-FFF2-40B4-BE49-F238E27FC236}">
                <a16:creationId xmlns:a16="http://schemas.microsoft.com/office/drawing/2014/main" id="{89F66B3F-AE93-6E3A-F69D-BEE61211044F}"/>
              </a:ext>
            </a:extLst>
          </p:cNvPr>
          <p:cNvPicPr>
            <a:picLocks noChangeAspect="1"/>
          </p:cNvPicPr>
          <p:nvPr/>
        </p:nvPicPr>
        <p:blipFill>
          <a:blip r:embed="rId3"/>
          <a:stretch>
            <a:fillRect/>
          </a:stretch>
        </p:blipFill>
        <p:spPr>
          <a:xfrm>
            <a:off x="409254" y="2168956"/>
            <a:ext cx="4952143" cy="3008110"/>
          </a:xfrm>
          <a:prstGeom prst="rect">
            <a:avLst/>
          </a:prstGeom>
        </p:spPr>
      </p:pic>
      <p:sp>
        <p:nvSpPr>
          <p:cNvPr id="10" name="Content Placeholder 2">
            <a:extLst>
              <a:ext uri="{FF2B5EF4-FFF2-40B4-BE49-F238E27FC236}">
                <a16:creationId xmlns:a16="http://schemas.microsoft.com/office/drawing/2014/main" id="{09EADDCE-61F8-218E-D39A-3B6CB3990898}"/>
              </a:ext>
            </a:extLst>
          </p:cNvPr>
          <p:cNvSpPr txBox="1">
            <a:spLocks/>
          </p:cNvSpPr>
          <p:nvPr/>
        </p:nvSpPr>
        <p:spPr>
          <a:xfrm>
            <a:off x="7224582" y="1205806"/>
            <a:ext cx="3369738" cy="854438"/>
          </a:xfrm>
          <a:prstGeom prst="rect">
            <a:avLst/>
          </a:prstGeom>
        </p:spPr>
        <p:txBody>
          <a:bodyPr>
            <a:normAutofit fontScale="92500"/>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a:t>General Outcome Measure</a:t>
            </a:r>
          </a:p>
        </p:txBody>
      </p:sp>
      <p:pic>
        <p:nvPicPr>
          <p:cNvPr id="4" name="Picture 3" descr="A math worksheet with subtraction, multiplication, addition, and division problems">
            <a:extLst>
              <a:ext uri="{FF2B5EF4-FFF2-40B4-BE49-F238E27FC236}">
                <a16:creationId xmlns:a16="http://schemas.microsoft.com/office/drawing/2014/main" id="{1C50D0AA-F487-DA36-9E0A-CBD6273E0FFB}"/>
              </a:ext>
            </a:extLst>
          </p:cNvPr>
          <p:cNvPicPr>
            <a:picLocks noChangeAspect="1"/>
          </p:cNvPicPr>
          <p:nvPr/>
        </p:nvPicPr>
        <p:blipFill>
          <a:blip r:embed="rId4"/>
          <a:stretch>
            <a:fillRect/>
          </a:stretch>
        </p:blipFill>
        <p:spPr>
          <a:xfrm>
            <a:off x="6471007" y="1850442"/>
            <a:ext cx="4532615" cy="4629745"/>
          </a:xfrm>
          <a:prstGeom prst="rect">
            <a:avLst/>
          </a:prstGeom>
        </p:spPr>
      </p:pic>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8</a:t>
            </a:fld>
            <a:endParaRPr lang="en-US"/>
          </a:p>
        </p:txBody>
      </p:sp>
    </p:spTree>
    <p:extLst>
      <p:ext uri="{BB962C8B-B14F-4D97-AF65-F5344CB8AC3E}">
        <p14:creationId xmlns:p14="http://schemas.microsoft.com/office/powerpoint/2010/main" val="2993734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dirty="0"/>
              <a:t> Approaches to Academic Progress Monitoring</a:t>
            </a:r>
          </a:p>
        </p:txBody>
      </p:sp>
      <p:pic>
        <p:nvPicPr>
          <p:cNvPr id="12" name="Picture 11" descr="A graph that shows an example of mastery measurement. The horizontal line ( x axis) of the graph shows time in weeks from zero to fourteen weeks. The vertical line ( y axis) shows number of problems correct in 5 minutes. From weeks zero to four it shows data for multidigit addition. For weeks five to twelve, it shows data for multidigit subtraction. ">
            <a:extLst>
              <a:ext uri="{FF2B5EF4-FFF2-40B4-BE49-F238E27FC236}">
                <a16:creationId xmlns:a16="http://schemas.microsoft.com/office/drawing/2014/main" id="{9F8F06AC-3A56-E7F1-DAC7-EB5439834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00724"/>
            <a:ext cx="5347022" cy="3662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ontent Placeholder 1">
            <a:extLst>
              <a:ext uri="{FF2B5EF4-FFF2-40B4-BE49-F238E27FC236}">
                <a16:creationId xmlns:a16="http://schemas.microsoft.com/office/drawing/2014/main" id="{044A98DD-AB6F-236F-0DC9-31B3A74141CC}"/>
              </a:ext>
            </a:extLst>
          </p:cNvPr>
          <p:cNvSpPr>
            <a:spLocks noGrp="1"/>
          </p:cNvSpPr>
          <p:nvPr>
            <p:ph sz="quarter" idx="17"/>
          </p:nvPr>
        </p:nvSpPr>
        <p:spPr>
          <a:xfrm>
            <a:off x="1571613" y="1294731"/>
            <a:ext cx="5568696" cy="3017520"/>
          </a:xfrm>
        </p:spPr>
        <p:txBody>
          <a:bodyPr>
            <a:normAutofit/>
          </a:bodyPr>
          <a:lstStyle/>
          <a:p>
            <a:pPr marL="0" lvl="0" indent="0">
              <a:buNone/>
            </a:pPr>
            <a:r>
              <a:rPr lang="en-US" b="1">
                <a:solidFill>
                  <a:srgbClr val="4B7E41"/>
                </a:solidFill>
              </a:rPr>
              <a:t>Mastery Measures</a:t>
            </a:r>
          </a:p>
        </p:txBody>
      </p:sp>
      <p:sp>
        <p:nvSpPr>
          <p:cNvPr id="18" name="Content Placeholder 6">
            <a:extLst>
              <a:ext uri="{FF2B5EF4-FFF2-40B4-BE49-F238E27FC236}">
                <a16:creationId xmlns:a16="http://schemas.microsoft.com/office/drawing/2014/main" id="{0AB3F062-EE0E-3A5A-5A3E-3CB889E630B2}"/>
              </a:ext>
            </a:extLst>
          </p:cNvPr>
          <p:cNvSpPr>
            <a:spLocks noGrp="1"/>
          </p:cNvSpPr>
          <p:nvPr>
            <p:ph sz="quarter" idx="18"/>
          </p:nvPr>
        </p:nvSpPr>
        <p:spPr>
          <a:xfrm>
            <a:off x="6981866" y="1294731"/>
            <a:ext cx="5570538" cy="3017520"/>
          </a:xfrm>
        </p:spPr>
        <p:txBody>
          <a:bodyPr/>
          <a:lstStyle/>
          <a:p>
            <a:pPr marL="0" lvl="0" indent="0">
              <a:buNone/>
            </a:pPr>
            <a:r>
              <a:rPr lang="en-US" b="1">
                <a:solidFill>
                  <a:srgbClr val="4B7E41"/>
                </a:solidFill>
              </a:rPr>
              <a:t>General Outcome Measures</a:t>
            </a:r>
          </a:p>
        </p:txBody>
      </p:sp>
      <p:sp>
        <p:nvSpPr>
          <p:cNvPr id="19" name="Content Placeholder 1">
            <a:extLst>
              <a:ext uri="{FF2B5EF4-FFF2-40B4-BE49-F238E27FC236}">
                <a16:creationId xmlns:a16="http://schemas.microsoft.com/office/drawing/2014/main" id="{4B24F80B-1D84-E350-D6A5-C388F19BAE9D}"/>
              </a:ext>
            </a:extLst>
          </p:cNvPr>
          <p:cNvSpPr txBox="1">
            <a:spLocks/>
          </p:cNvSpPr>
          <p:nvPr/>
        </p:nvSpPr>
        <p:spPr>
          <a:xfrm>
            <a:off x="5502054" y="1670858"/>
            <a:ext cx="5568696" cy="3017520"/>
          </a:xfrm>
          <a:prstGeom prst="rect">
            <a:avLst/>
          </a:prstGeom>
          <a:ln>
            <a:noFill/>
          </a:ln>
        </p:spPr>
        <p:txBody>
          <a:bodyPr vert="horz" lIns="0" tIns="0" rIns="0" bIns="0" rtlCol="0">
            <a:norm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Wingdings" panose="05000000000000000000" pitchFamily="2" charset="2"/>
              <a:buNone/>
            </a:pPr>
            <a:r>
              <a:rPr lang="en-US">
                <a:solidFill>
                  <a:srgbClr val="4B7E41"/>
                </a:solidFill>
              </a:rPr>
              <a:t>versus</a:t>
            </a:r>
          </a:p>
        </p:txBody>
      </p:sp>
      <p:pic>
        <p:nvPicPr>
          <p:cNvPr id="6" name="Picture 5" descr="A graph with a green line, red line, and blue data points. The green line (goal line) has a steeper slope than the red line (trend line) indicating that the student is not on track to meet their goal with the current intervention. ">
            <a:extLst>
              <a:ext uri="{FF2B5EF4-FFF2-40B4-BE49-F238E27FC236}">
                <a16:creationId xmlns:a16="http://schemas.microsoft.com/office/drawing/2014/main" id="{4393058D-E945-3C0A-E9A6-9CD058189297}"/>
              </a:ext>
            </a:extLst>
          </p:cNvPr>
          <p:cNvPicPr>
            <a:picLocks noChangeAspect="1"/>
          </p:cNvPicPr>
          <p:nvPr/>
        </p:nvPicPr>
        <p:blipFill rotWithShape="1">
          <a:blip r:embed="rId4"/>
          <a:srcRect l="1356" t="1176" r="19831" b="8529"/>
          <a:stretch/>
        </p:blipFill>
        <p:spPr>
          <a:xfrm>
            <a:off x="6022182" y="2048241"/>
            <a:ext cx="5911778" cy="3915343"/>
          </a:xfrm>
          <a:prstGeom prst="rect">
            <a:avLst/>
          </a:prstGeom>
        </p:spPr>
      </p:pic>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9</a:t>
            </a:fld>
            <a:endParaRPr lang="en-US"/>
          </a:p>
        </p:txBody>
      </p:sp>
    </p:spTree>
    <p:extLst>
      <p:ext uri="{BB962C8B-B14F-4D97-AF65-F5344CB8AC3E}">
        <p14:creationId xmlns:p14="http://schemas.microsoft.com/office/powerpoint/2010/main" val="1605677401"/>
      </p:ext>
    </p:extLst>
  </p:cSld>
  <p:clrMapOvr>
    <a:masterClrMapping/>
  </p:clrMapOvr>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30322 (003)  -  Read-Only" id="{32A1683D-2244-4DA6-B29E-24E8CCDEBBC7}" vid="{DF7FF3D6-8B87-445B-82B9-D95991B548EF}"/>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ef39c64-a023-403b-b100-a285cfd6ef74">
      <Terms xmlns="http://schemas.microsoft.com/office/infopath/2007/PartnerControls"/>
    </lcf76f155ced4ddcb4097134ff3c332f>
    <TaxCatchAll xmlns="89a51b02-0933-47a0-85eb-c3aa1e4e384a" xsi:nil="true"/>
    <SharedWithUsers xmlns="89a51b02-0933-47a0-85eb-c3aa1e4e384a">
      <UserInfo>
        <DisplayName>Potter, Jon</DisplayName>
        <AccountId>137</AccountId>
        <AccountType/>
      </UserInfo>
      <UserInfo>
        <DisplayName>Harlacher, Jason</DisplayName>
        <AccountId>37</AccountId>
        <AccountType/>
      </UserInfo>
      <UserInfo>
        <DisplayName>Allen, Kyle</DisplayName>
        <AccountId>134</AccountId>
        <AccountType/>
      </UserInfo>
      <UserInfo>
        <DisplayName>Merkle, Cat</DisplayName>
        <AccountId>204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8" ma:contentTypeDescription="Create a new document." ma:contentTypeScope="" ma:versionID="617e9a2e27362d20360b138b2149f575">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9036fe3bf7a8134689ba1ccc5ba36990"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EAC94F-0CB7-47E2-B1CC-A0F105248E94}">
  <ds:schemaRefs>
    <ds:schemaRef ds:uri="8ef39c64-a023-403b-b100-a285cfd6ef74"/>
    <ds:schemaRef ds:uri="http://purl.org/dc/terms/"/>
    <ds:schemaRef ds:uri="http://purl.org/dc/elements/1.1/"/>
    <ds:schemaRef ds:uri="http://schemas.microsoft.com/office/2006/metadata/properties"/>
    <ds:schemaRef ds:uri="89a51b02-0933-47a0-85eb-c3aa1e4e384a"/>
    <ds:schemaRef ds:uri="http://purl.org/dc/dcmitype/"/>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1D6F7764-70BB-4171-9133-9DB59F59385C}">
  <ds:schemaRefs>
    <ds:schemaRef ds:uri="89a51b02-0933-47a0-85eb-c3aa1e4e384a"/>
    <ds:schemaRef ds:uri="8ef39c64-a023-403b-b100-a285cfd6e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NCII-PPT-030322</Template>
  <TotalTime>81</TotalTime>
  <Words>8343</Words>
  <Application>Microsoft Office PowerPoint</Application>
  <PresentationFormat>Widescreen</PresentationFormat>
  <Paragraphs>674</Paragraphs>
  <Slides>57</Slides>
  <Notes>54</Notes>
  <HiddenSlides>0</HiddenSlides>
  <MMClips>2</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2018 NCII PPT</vt:lpstr>
      <vt:lpstr>Selecting a Progress Monitoring Measure </vt:lpstr>
      <vt:lpstr>Objectives</vt:lpstr>
      <vt:lpstr>Workbook</vt:lpstr>
      <vt:lpstr>Introduction</vt:lpstr>
      <vt:lpstr>Why is Progress Monitoring Important?</vt:lpstr>
      <vt:lpstr>How does Progress Monitoring fit within DBI?</vt:lpstr>
      <vt:lpstr>Getting Started with Progress Monitoring</vt:lpstr>
      <vt:lpstr>Types of Academic Progress Monitoring Measures</vt:lpstr>
      <vt:lpstr> Approaches to Academic Progress Monitoring</vt:lpstr>
      <vt:lpstr>Mastery Measure:  Monitor Progress of Each Subskill</vt:lpstr>
      <vt:lpstr>Example of a Mastery Measure:  Multidigit Addition Test</vt:lpstr>
      <vt:lpstr>Why Bother Monitoring Progress With General Outcome Measures?</vt:lpstr>
      <vt:lpstr>General Outcome Measure Approach: Monitor Progress Longitudinally</vt:lpstr>
      <vt:lpstr>Example of a General Outcome Measure: Mathematics Computation Test</vt:lpstr>
      <vt:lpstr>Why Bother Monitoring Progress With General Outcome Measures</vt:lpstr>
      <vt:lpstr>Progress Monitoring Quick Review</vt:lpstr>
      <vt:lpstr>Identifying the Target Behavior</vt:lpstr>
      <vt:lpstr>Getting Started with Progress Monitoring 1</vt:lpstr>
      <vt:lpstr>What is a Target Behavior?</vt:lpstr>
      <vt:lpstr>Considerations when Selecting the Target Behavior</vt:lpstr>
      <vt:lpstr>Sample Target Behaviors Reading</vt:lpstr>
      <vt:lpstr>Sample Target Behaviors Written Expression</vt:lpstr>
      <vt:lpstr>Common Progress Monitoring Measures for Reading</vt:lpstr>
      <vt:lpstr>Common Progress Monitoring Measures for Reading 2</vt:lpstr>
      <vt:lpstr>Common Progress Monitoring Measures for Reading 3</vt:lpstr>
      <vt:lpstr>Common Progress Monitoring Measures for Reading 4</vt:lpstr>
      <vt:lpstr>Case Example: John</vt:lpstr>
      <vt:lpstr>Workbook Case Example 1: Cynthia </vt:lpstr>
      <vt:lpstr>Sample Target Behaviors Mathematics</vt:lpstr>
      <vt:lpstr>Common Progress Monitoring Measures for Mathematics</vt:lpstr>
      <vt:lpstr>Common Progress Monitoring Measures for Mathematics 2</vt:lpstr>
      <vt:lpstr>Common Progress Monitoring Measures for Mathematics 3</vt:lpstr>
      <vt:lpstr>Common Progress Monitoring Measures for Mathematics 4</vt:lpstr>
      <vt:lpstr>Case Example: Emma</vt:lpstr>
      <vt:lpstr>Workbook Case Example 2: Michael</vt:lpstr>
      <vt:lpstr>Considerations for Selecting an Academic Progress Monitoring Measure</vt:lpstr>
      <vt:lpstr>What to Look for in a Progress Monitoring Measure</vt:lpstr>
      <vt:lpstr>Should We Ever Assess Off-Level…?  Consider the Purpose of the Assessment</vt:lpstr>
      <vt:lpstr>Off-Level Assessment Procedures:  Mathematics Example</vt:lpstr>
      <vt:lpstr>Critical Features of Academic  Progress Monitoring Tools</vt:lpstr>
      <vt:lpstr>Critical Features of Academic  Progress Monitoring Tools 2</vt:lpstr>
      <vt:lpstr> Considerations for Selecting  Progress Monitoring Measures for DBI</vt:lpstr>
      <vt:lpstr>NCII Progress Monitoring Tools Chart</vt:lpstr>
      <vt:lpstr>Considerations When Selecting or  Evaluating a Tool</vt:lpstr>
      <vt:lpstr>Activity: Using the Tools Chart</vt:lpstr>
      <vt:lpstr>Supplementing  Academic Progress Monitoring Measures</vt:lpstr>
      <vt:lpstr>How Can I Confirm or Augment  Progress Monitoring Data?</vt:lpstr>
      <vt:lpstr>Sample Interview Questions to Augment Progress Monitoring Data for Reading</vt:lpstr>
      <vt:lpstr>Sample Interview Questions to Augment Mathematics Progress Monitoring Data</vt:lpstr>
      <vt:lpstr>Conclusion</vt:lpstr>
      <vt:lpstr>In Summary</vt:lpstr>
      <vt:lpstr>Summary Questions</vt:lpstr>
      <vt:lpstr>Resources</vt:lpstr>
      <vt:lpstr>Example of Progress Monitoring in Action</vt:lpstr>
      <vt:lpstr>Example of Progress Monitoring in Action 2</vt:lpstr>
      <vt:lpstr>NCII Disclaimer</vt:lpstr>
      <vt:lpstr>Contact Us at ncii@air.org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PowerPoint Templates</dc:title>
  <dc:subject>Specify the subject of the presentation</dc:subject>
  <dc:creator>Merkle, Cat</dc:creator>
  <cp:keywords>Add appropriate tags for accessibility</cp:keywords>
  <cp:lastModifiedBy>Merkle, Catherine</cp:lastModifiedBy>
  <cp:revision>33</cp:revision>
  <cp:lastPrinted>2017-10-19T00:36:21Z</cp:lastPrinted>
  <dcterms:created xsi:type="dcterms:W3CDTF">2023-09-21T19:04:40Z</dcterms:created>
  <dcterms:modified xsi:type="dcterms:W3CDTF">2024-05-15T19:32:57Z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